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 id="2147483814" r:id="rId5"/>
  </p:sldMasterIdLst>
  <p:notesMasterIdLst>
    <p:notesMasterId r:id="rId15"/>
  </p:notesMasterIdLst>
  <p:handoutMasterIdLst>
    <p:handoutMasterId r:id="rId16"/>
  </p:handoutMasterIdLst>
  <p:sldIdLst>
    <p:sldId id="274" r:id="rId6"/>
    <p:sldId id="348" r:id="rId7"/>
    <p:sldId id="344" r:id="rId8"/>
    <p:sldId id="301" r:id="rId9"/>
    <p:sldId id="283" r:id="rId10"/>
    <p:sldId id="347" r:id="rId11"/>
    <p:sldId id="346" r:id="rId12"/>
    <p:sldId id="350" r:id="rId13"/>
    <p:sldId id="351" r:id="rId14"/>
  </p:sldIdLst>
  <p:sldSz cx="12192000" cy="6858000"/>
  <p:notesSz cx="6858000" cy="9144000"/>
  <p:embeddedFontLst>
    <p:embeddedFont>
      <p:font typeface="72" panose="020B0503030000000003" pitchFamily="34" charset="0"/>
      <p:regular r:id="rId17"/>
      <p:bold r:id="rId18"/>
      <p:italic r:id="rId19"/>
      <p:boldItalic r:id="rId20"/>
    </p:embeddedFont>
    <p:embeddedFont>
      <p:font typeface="72 Black" panose="020B0A04030603020204" pitchFamily="34" charset="0"/>
      <p:bold r:id="rId21"/>
    </p:embeddedFont>
    <p:embeddedFont>
      <p:font typeface="KBH" panose="00000500000000000000" pitchFamily="2" charset="0"/>
      <p:regular r:id="rId22"/>
      <p:bold r:id="rId23"/>
      <p:italic r:id="rId24"/>
      <p:boldItalic r:id="rId25"/>
    </p:embeddedFont>
    <p:embeddedFont>
      <p:font typeface="KBH Black" panose="00000A00000000000000" pitchFamily="2" charset="0"/>
      <p:bold r:id="rId26"/>
      <p:boldItalic r:id="rId27"/>
    </p:embeddedFont>
    <p:embeddedFont>
      <p:font typeface="KBH Medium" panose="00000600000000000000" pitchFamily="2" charset="0"/>
      <p:regular r:id="rId28"/>
      <p:italic r:id="rId29"/>
    </p:embeddedFont>
    <p:embeddedFont>
      <p:font typeface="KBH Tekst" panose="00000500000000000000" pitchFamily="2" charset="0"/>
      <p:regular r:id="rId30"/>
      <p:bold r:id="rId31"/>
      <p:italic r:id="rId32"/>
      <p:boldItalic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Vendelø Jørgensen" initials="AVJ" lastIdx="4" clrIdx="0">
    <p:extLst>
      <p:ext uri="{19B8F6BF-5375-455C-9EA6-DF929625EA0E}">
        <p15:presenceInfo xmlns:p15="http://schemas.microsoft.com/office/powerpoint/2012/main" userId="S::E61J@kk.dk::e5cc1a07-4efc-4ef8-9b2e-2b4cb301b9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7C251E"/>
    <a:srgbClr val="136DB4"/>
    <a:srgbClr val="D2B853"/>
    <a:srgbClr val="EBC305"/>
    <a:srgbClr val="EA573C"/>
    <a:srgbClr val="CCE9F8"/>
    <a:srgbClr val="76A8D5"/>
    <a:srgbClr val="DC4046"/>
    <a:srgbClr val="0C807E"/>
    <a:srgbClr val="FCE3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31" autoAdjust="0"/>
  </p:normalViewPr>
  <p:slideViewPr>
    <p:cSldViewPr snapToGrid="0" showGuides="1">
      <p:cViewPr varScale="1">
        <p:scale>
          <a:sx n="50" d="100"/>
          <a:sy n="50" d="100"/>
        </p:scale>
        <p:origin x="120"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E75D4-040F-45EE-99F9-B261AC34B7AE}"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da-DK"/>
        </a:p>
      </dgm:t>
    </dgm:pt>
    <dgm:pt modelId="{C0540AE8-3448-43DB-ADCE-FD5DBFA17CEA}">
      <dgm:prSet phldrT="[Tekst]"/>
      <dgm:spPr/>
      <dgm:t>
        <a:bodyPr/>
        <a:lstStyle/>
        <a:p>
          <a:r>
            <a:rPr lang="da-DK" dirty="0"/>
            <a:t>Samtale med elevrådet og aftale om systematik for opfølgning på resultater </a:t>
          </a:r>
        </a:p>
      </dgm:t>
    </dgm:pt>
    <dgm:pt modelId="{94A717BF-5DFC-4B76-A449-F3E7606AA3F8}" type="parTrans" cxnId="{381E01A8-3C14-421A-B1C5-BF659434433C}">
      <dgm:prSet/>
      <dgm:spPr/>
      <dgm:t>
        <a:bodyPr/>
        <a:lstStyle/>
        <a:p>
          <a:endParaRPr lang="da-DK"/>
        </a:p>
      </dgm:t>
    </dgm:pt>
    <dgm:pt modelId="{9A07B227-2587-4DF1-BE6B-74EE6BED394A}" type="sibTrans" cxnId="{381E01A8-3C14-421A-B1C5-BF659434433C}">
      <dgm:prSet/>
      <dgm:spPr/>
      <dgm:t>
        <a:bodyPr/>
        <a:lstStyle/>
        <a:p>
          <a:endParaRPr lang="da-DK"/>
        </a:p>
      </dgm:t>
    </dgm:pt>
    <dgm:pt modelId="{EB958C6D-713E-4F93-A5B4-492143620F4F}">
      <dgm:prSet phldrT="[Tekst]"/>
      <dgm:spPr/>
      <dgm:t>
        <a:bodyPr/>
        <a:lstStyle/>
        <a:p>
          <a:r>
            <a:rPr lang="da-DK" dirty="0"/>
            <a:t>Gennemfør af national trivselsmåling i alle klasser</a:t>
          </a:r>
        </a:p>
      </dgm:t>
    </dgm:pt>
    <dgm:pt modelId="{AA985762-6C78-4B4F-B720-D3D717B96292}" type="parTrans" cxnId="{83E4A82D-F305-4F8D-AEC4-725B74F466A8}">
      <dgm:prSet/>
      <dgm:spPr/>
      <dgm:t>
        <a:bodyPr/>
        <a:lstStyle/>
        <a:p>
          <a:endParaRPr lang="da-DK"/>
        </a:p>
      </dgm:t>
    </dgm:pt>
    <dgm:pt modelId="{D9664619-9EFE-460F-939A-7587F277F099}" type="sibTrans" cxnId="{83E4A82D-F305-4F8D-AEC4-725B74F466A8}">
      <dgm:prSet/>
      <dgm:spPr/>
      <dgm:t>
        <a:bodyPr/>
        <a:lstStyle/>
        <a:p>
          <a:endParaRPr lang="da-DK"/>
        </a:p>
      </dgm:t>
    </dgm:pt>
    <dgm:pt modelId="{7D4D7E96-46FA-4D61-946C-6DB86EB80DDB}">
      <dgm:prSet phldrT="[Tekst]"/>
      <dgm:spPr/>
      <dgm:t>
        <a:bodyPr/>
        <a:lstStyle/>
        <a:p>
          <a:r>
            <a:rPr lang="da-DK" dirty="0"/>
            <a:t>Gennemgang af skolens samlede resultat med elevrådet, skolebestyrelsen og lærere</a:t>
          </a:r>
        </a:p>
      </dgm:t>
    </dgm:pt>
    <dgm:pt modelId="{D9336C72-4327-4C25-963D-B9F1D036B16B}" type="parTrans" cxnId="{9F9275EA-E7CB-432B-A83E-FA10B12FFC99}">
      <dgm:prSet/>
      <dgm:spPr/>
      <dgm:t>
        <a:bodyPr/>
        <a:lstStyle/>
        <a:p>
          <a:endParaRPr lang="da-DK"/>
        </a:p>
      </dgm:t>
    </dgm:pt>
    <dgm:pt modelId="{1C2D3735-0CCE-4671-999D-860AE2864324}" type="sibTrans" cxnId="{9F9275EA-E7CB-432B-A83E-FA10B12FFC99}">
      <dgm:prSet/>
      <dgm:spPr/>
      <dgm:t>
        <a:bodyPr/>
        <a:lstStyle/>
        <a:p>
          <a:endParaRPr lang="da-DK"/>
        </a:p>
      </dgm:t>
    </dgm:pt>
    <dgm:pt modelId="{87431C70-1547-4E04-8043-7C3E744A459A}">
      <dgm:prSet phldrT="[Tekst]"/>
      <dgm:spPr/>
      <dgm:t>
        <a:bodyPr/>
        <a:lstStyle/>
        <a:p>
          <a:r>
            <a:rPr lang="da-DK" dirty="0"/>
            <a:t>Vurdering og handleplan: Hvad fungerer? Hvad undrer? Hvad gør vi?</a:t>
          </a:r>
        </a:p>
      </dgm:t>
    </dgm:pt>
    <dgm:pt modelId="{96F1A135-9907-4403-ACF1-51562DFD61FA}" type="parTrans" cxnId="{37A2684C-5596-4D35-8F04-C24A78D75F63}">
      <dgm:prSet/>
      <dgm:spPr/>
      <dgm:t>
        <a:bodyPr/>
        <a:lstStyle/>
        <a:p>
          <a:endParaRPr lang="da-DK"/>
        </a:p>
      </dgm:t>
    </dgm:pt>
    <dgm:pt modelId="{61CEB9BD-23FC-491B-8352-85765432D9C7}" type="sibTrans" cxnId="{37A2684C-5596-4D35-8F04-C24A78D75F63}">
      <dgm:prSet/>
      <dgm:spPr/>
      <dgm:t>
        <a:bodyPr/>
        <a:lstStyle/>
        <a:p>
          <a:endParaRPr lang="da-DK"/>
        </a:p>
      </dgm:t>
    </dgm:pt>
    <dgm:pt modelId="{88602795-AEAF-45AA-B0CF-7BA1D1F0EDFE}">
      <dgm:prSet phldrT="[Tekst]"/>
      <dgm:spPr/>
      <dgm:t>
        <a:bodyPr/>
        <a:lstStyle/>
        <a:p>
          <a:r>
            <a:rPr lang="da-DK" dirty="0"/>
            <a:t>Opfølgning på handleplanens indsatser og hvordan elevrådet oplever dem</a:t>
          </a:r>
        </a:p>
      </dgm:t>
    </dgm:pt>
    <dgm:pt modelId="{E5E0A16A-45E9-4529-8D94-891556AFCA34}" type="parTrans" cxnId="{DB82D853-63FD-48CC-8C39-918AC3EF1BDD}">
      <dgm:prSet/>
      <dgm:spPr/>
      <dgm:t>
        <a:bodyPr/>
        <a:lstStyle/>
        <a:p>
          <a:endParaRPr lang="da-DK"/>
        </a:p>
      </dgm:t>
    </dgm:pt>
    <dgm:pt modelId="{1E8FFEE8-C8B1-4B1D-A9C6-AE8DA64C3AB5}" type="sibTrans" cxnId="{DB82D853-63FD-48CC-8C39-918AC3EF1BDD}">
      <dgm:prSet/>
      <dgm:spPr/>
      <dgm:t>
        <a:bodyPr/>
        <a:lstStyle/>
        <a:p>
          <a:endParaRPr lang="da-DK"/>
        </a:p>
      </dgm:t>
    </dgm:pt>
    <dgm:pt modelId="{404EC19F-2A88-4823-8BBB-376CA7F1C4ED}" type="pres">
      <dgm:prSet presAssocID="{A5DE75D4-040F-45EE-99F9-B261AC34B7AE}" presName="cycle" presStyleCnt="0">
        <dgm:presLayoutVars>
          <dgm:dir/>
          <dgm:resizeHandles val="exact"/>
        </dgm:presLayoutVars>
      </dgm:prSet>
      <dgm:spPr/>
    </dgm:pt>
    <dgm:pt modelId="{F41C940D-4180-4B8E-ADA1-CA70374F1F36}" type="pres">
      <dgm:prSet presAssocID="{C0540AE8-3448-43DB-ADCE-FD5DBFA17CEA}" presName="node" presStyleLbl="node1" presStyleIdx="0" presStyleCnt="5">
        <dgm:presLayoutVars>
          <dgm:bulletEnabled val="1"/>
        </dgm:presLayoutVars>
      </dgm:prSet>
      <dgm:spPr/>
    </dgm:pt>
    <dgm:pt modelId="{AC0A902A-CBC3-4AA2-AFBE-009561899F2A}" type="pres">
      <dgm:prSet presAssocID="{9A07B227-2587-4DF1-BE6B-74EE6BED394A}" presName="sibTrans" presStyleLbl="sibTrans2D1" presStyleIdx="0" presStyleCnt="5"/>
      <dgm:spPr/>
    </dgm:pt>
    <dgm:pt modelId="{3F2D2EF2-AABF-4764-857B-F775AF578EFA}" type="pres">
      <dgm:prSet presAssocID="{9A07B227-2587-4DF1-BE6B-74EE6BED394A}" presName="connectorText" presStyleLbl="sibTrans2D1" presStyleIdx="0" presStyleCnt="5"/>
      <dgm:spPr/>
    </dgm:pt>
    <dgm:pt modelId="{20EE437E-F453-4E20-B802-FE2FE2201EFD}" type="pres">
      <dgm:prSet presAssocID="{EB958C6D-713E-4F93-A5B4-492143620F4F}" presName="node" presStyleLbl="node1" presStyleIdx="1" presStyleCnt="5">
        <dgm:presLayoutVars>
          <dgm:bulletEnabled val="1"/>
        </dgm:presLayoutVars>
      </dgm:prSet>
      <dgm:spPr/>
    </dgm:pt>
    <dgm:pt modelId="{C9A151D1-3898-4BAC-8C46-0721CA73AB36}" type="pres">
      <dgm:prSet presAssocID="{D9664619-9EFE-460F-939A-7587F277F099}" presName="sibTrans" presStyleLbl="sibTrans2D1" presStyleIdx="1" presStyleCnt="5"/>
      <dgm:spPr/>
    </dgm:pt>
    <dgm:pt modelId="{0EC463E4-9DC3-4C36-A22A-4C68CA0CB9CE}" type="pres">
      <dgm:prSet presAssocID="{D9664619-9EFE-460F-939A-7587F277F099}" presName="connectorText" presStyleLbl="sibTrans2D1" presStyleIdx="1" presStyleCnt="5"/>
      <dgm:spPr/>
    </dgm:pt>
    <dgm:pt modelId="{E70BFCCF-B8BC-4907-A02A-28102FDA46ED}" type="pres">
      <dgm:prSet presAssocID="{7D4D7E96-46FA-4D61-946C-6DB86EB80DDB}" presName="node" presStyleLbl="node1" presStyleIdx="2" presStyleCnt="5">
        <dgm:presLayoutVars>
          <dgm:bulletEnabled val="1"/>
        </dgm:presLayoutVars>
      </dgm:prSet>
      <dgm:spPr/>
    </dgm:pt>
    <dgm:pt modelId="{9065F04A-49BA-4E6E-A317-879297A41D6B}" type="pres">
      <dgm:prSet presAssocID="{1C2D3735-0CCE-4671-999D-860AE2864324}" presName="sibTrans" presStyleLbl="sibTrans2D1" presStyleIdx="2" presStyleCnt="5"/>
      <dgm:spPr/>
    </dgm:pt>
    <dgm:pt modelId="{6ABCD600-8FA1-4649-ACBB-2BAEFA6657BE}" type="pres">
      <dgm:prSet presAssocID="{1C2D3735-0CCE-4671-999D-860AE2864324}" presName="connectorText" presStyleLbl="sibTrans2D1" presStyleIdx="2" presStyleCnt="5"/>
      <dgm:spPr/>
    </dgm:pt>
    <dgm:pt modelId="{8DCA56BC-5201-4113-974E-17D0778B1516}" type="pres">
      <dgm:prSet presAssocID="{87431C70-1547-4E04-8043-7C3E744A459A}" presName="node" presStyleLbl="node1" presStyleIdx="3" presStyleCnt="5">
        <dgm:presLayoutVars>
          <dgm:bulletEnabled val="1"/>
        </dgm:presLayoutVars>
      </dgm:prSet>
      <dgm:spPr/>
    </dgm:pt>
    <dgm:pt modelId="{8C4E33F2-6896-4ABF-9FC4-5B3DEC29BBD8}" type="pres">
      <dgm:prSet presAssocID="{61CEB9BD-23FC-491B-8352-85765432D9C7}" presName="sibTrans" presStyleLbl="sibTrans2D1" presStyleIdx="3" presStyleCnt="5"/>
      <dgm:spPr/>
    </dgm:pt>
    <dgm:pt modelId="{3342AFB0-EAF8-492B-8144-20F5F8E67A73}" type="pres">
      <dgm:prSet presAssocID="{61CEB9BD-23FC-491B-8352-85765432D9C7}" presName="connectorText" presStyleLbl="sibTrans2D1" presStyleIdx="3" presStyleCnt="5"/>
      <dgm:spPr/>
    </dgm:pt>
    <dgm:pt modelId="{0D57618D-E5E0-4796-83BD-730AAE94AB04}" type="pres">
      <dgm:prSet presAssocID="{88602795-AEAF-45AA-B0CF-7BA1D1F0EDFE}" presName="node" presStyleLbl="node1" presStyleIdx="4" presStyleCnt="5">
        <dgm:presLayoutVars>
          <dgm:bulletEnabled val="1"/>
        </dgm:presLayoutVars>
      </dgm:prSet>
      <dgm:spPr/>
    </dgm:pt>
    <dgm:pt modelId="{3338EF45-B565-46BB-AF5C-990EF31AB61D}" type="pres">
      <dgm:prSet presAssocID="{1E8FFEE8-C8B1-4B1D-A9C6-AE8DA64C3AB5}" presName="sibTrans" presStyleLbl="sibTrans2D1" presStyleIdx="4" presStyleCnt="5"/>
      <dgm:spPr/>
    </dgm:pt>
    <dgm:pt modelId="{044ADD1A-5E70-47AE-BA72-BCE73D537204}" type="pres">
      <dgm:prSet presAssocID="{1E8FFEE8-C8B1-4B1D-A9C6-AE8DA64C3AB5}" presName="connectorText" presStyleLbl="sibTrans2D1" presStyleIdx="4" presStyleCnt="5"/>
      <dgm:spPr/>
    </dgm:pt>
  </dgm:ptLst>
  <dgm:cxnLst>
    <dgm:cxn modelId="{2574C016-2604-493A-A44A-536FF8C7E1DE}" type="presOf" srcId="{7D4D7E96-46FA-4D61-946C-6DB86EB80DDB}" destId="{E70BFCCF-B8BC-4907-A02A-28102FDA46ED}" srcOrd="0" destOrd="0" presId="urn:microsoft.com/office/officeart/2005/8/layout/cycle2"/>
    <dgm:cxn modelId="{83E4A82D-F305-4F8D-AEC4-725B74F466A8}" srcId="{A5DE75D4-040F-45EE-99F9-B261AC34B7AE}" destId="{EB958C6D-713E-4F93-A5B4-492143620F4F}" srcOrd="1" destOrd="0" parTransId="{AA985762-6C78-4B4F-B720-D3D717B96292}" sibTransId="{D9664619-9EFE-460F-939A-7587F277F099}"/>
    <dgm:cxn modelId="{37A2684C-5596-4D35-8F04-C24A78D75F63}" srcId="{A5DE75D4-040F-45EE-99F9-B261AC34B7AE}" destId="{87431C70-1547-4E04-8043-7C3E744A459A}" srcOrd="3" destOrd="0" parTransId="{96F1A135-9907-4403-ACF1-51562DFD61FA}" sibTransId="{61CEB9BD-23FC-491B-8352-85765432D9C7}"/>
    <dgm:cxn modelId="{DB82D853-63FD-48CC-8C39-918AC3EF1BDD}" srcId="{A5DE75D4-040F-45EE-99F9-B261AC34B7AE}" destId="{88602795-AEAF-45AA-B0CF-7BA1D1F0EDFE}" srcOrd="4" destOrd="0" parTransId="{E5E0A16A-45E9-4529-8D94-891556AFCA34}" sibTransId="{1E8FFEE8-C8B1-4B1D-A9C6-AE8DA64C3AB5}"/>
    <dgm:cxn modelId="{14521356-3032-4908-B5F5-E5E214AD0BC1}" type="presOf" srcId="{A5DE75D4-040F-45EE-99F9-B261AC34B7AE}" destId="{404EC19F-2A88-4823-8BBB-376CA7F1C4ED}" srcOrd="0" destOrd="0" presId="urn:microsoft.com/office/officeart/2005/8/layout/cycle2"/>
    <dgm:cxn modelId="{1323FA76-8BDE-4E52-AB45-CC12B1B0A7BA}" type="presOf" srcId="{D9664619-9EFE-460F-939A-7587F277F099}" destId="{0EC463E4-9DC3-4C36-A22A-4C68CA0CB9CE}" srcOrd="1" destOrd="0" presId="urn:microsoft.com/office/officeart/2005/8/layout/cycle2"/>
    <dgm:cxn modelId="{5EA29378-6536-4420-9FE9-DFE5E62244FB}" type="presOf" srcId="{9A07B227-2587-4DF1-BE6B-74EE6BED394A}" destId="{AC0A902A-CBC3-4AA2-AFBE-009561899F2A}" srcOrd="0" destOrd="0" presId="urn:microsoft.com/office/officeart/2005/8/layout/cycle2"/>
    <dgm:cxn modelId="{AAA0D684-9671-43F3-9297-6C550DD459E1}" type="presOf" srcId="{1C2D3735-0CCE-4671-999D-860AE2864324}" destId="{9065F04A-49BA-4E6E-A317-879297A41D6B}" srcOrd="0" destOrd="0" presId="urn:microsoft.com/office/officeart/2005/8/layout/cycle2"/>
    <dgm:cxn modelId="{8E94839A-3B17-43F2-A6D7-77E613E92CCF}" type="presOf" srcId="{D9664619-9EFE-460F-939A-7587F277F099}" destId="{C9A151D1-3898-4BAC-8C46-0721CA73AB36}" srcOrd="0" destOrd="0" presId="urn:microsoft.com/office/officeart/2005/8/layout/cycle2"/>
    <dgm:cxn modelId="{381E01A8-3C14-421A-B1C5-BF659434433C}" srcId="{A5DE75D4-040F-45EE-99F9-B261AC34B7AE}" destId="{C0540AE8-3448-43DB-ADCE-FD5DBFA17CEA}" srcOrd="0" destOrd="0" parTransId="{94A717BF-5DFC-4B76-A449-F3E7606AA3F8}" sibTransId="{9A07B227-2587-4DF1-BE6B-74EE6BED394A}"/>
    <dgm:cxn modelId="{45F66DAB-9DD8-4DE7-AB79-B99C46CF239A}" type="presOf" srcId="{1C2D3735-0CCE-4671-999D-860AE2864324}" destId="{6ABCD600-8FA1-4649-ACBB-2BAEFA6657BE}" srcOrd="1" destOrd="0" presId="urn:microsoft.com/office/officeart/2005/8/layout/cycle2"/>
    <dgm:cxn modelId="{71BC75C0-9E44-46FC-8645-4D44ABB69409}" type="presOf" srcId="{1E8FFEE8-C8B1-4B1D-A9C6-AE8DA64C3AB5}" destId="{3338EF45-B565-46BB-AF5C-990EF31AB61D}" srcOrd="0" destOrd="0" presId="urn:microsoft.com/office/officeart/2005/8/layout/cycle2"/>
    <dgm:cxn modelId="{F4A060C5-572B-4A43-91D4-E4F5F0068E98}" type="presOf" srcId="{88602795-AEAF-45AA-B0CF-7BA1D1F0EDFE}" destId="{0D57618D-E5E0-4796-83BD-730AAE94AB04}" srcOrd="0" destOrd="0" presId="urn:microsoft.com/office/officeart/2005/8/layout/cycle2"/>
    <dgm:cxn modelId="{D2C2EFD1-00B7-48CB-A33D-B933E4838BC1}" type="presOf" srcId="{C0540AE8-3448-43DB-ADCE-FD5DBFA17CEA}" destId="{F41C940D-4180-4B8E-ADA1-CA70374F1F36}" srcOrd="0" destOrd="0" presId="urn:microsoft.com/office/officeart/2005/8/layout/cycle2"/>
    <dgm:cxn modelId="{6707A5D2-B47D-4D11-A180-C975B70AECA6}" type="presOf" srcId="{61CEB9BD-23FC-491B-8352-85765432D9C7}" destId="{8C4E33F2-6896-4ABF-9FC4-5B3DEC29BBD8}" srcOrd="0" destOrd="0" presId="urn:microsoft.com/office/officeart/2005/8/layout/cycle2"/>
    <dgm:cxn modelId="{6EBAECD6-1A14-4559-A050-93F65E044708}" type="presOf" srcId="{87431C70-1547-4E04-8043-7C3E744A459A}" destId="{8DCA56BC-5201-4113-974E-17D0778B1516}" srcOrd="0" destOrd="0" presId="urn:microsoft.com/office/officeart/2005/8/layout/cycle2"/>
    <dgm:cxn modelId="{D488B6E3-645D-4688-A8C2-E38FB45BBA9B}" type="presOf" srcId="{EB958C6D-713E-4F93-A5B4-492143620F4F}" destId="{20EE437E-F453-4E20-B802-FE2FE2201EFD}" srcOrd="0" destOrd="0" presId="urn:microsoft.com/office/officeart/2005/8/layout/cycle2"/>
    <dgm:cxn modelId="{5FAD7AE6-3BED-4960-AACB-E4148383CA40}" type="presOf" srcId="{9A07B227-2587-4DF1-BE6B-74EE6BED394A}" destId="{3F2D2EF2-AABF-4764-857B-F775AF578EFA}" srcOrd="1" destOrd="0" presId="urn:microsoft.com/office/officeart/2005/8/layout/cycle2"/>
    <dgm:cxn modelId="{9F9275EA-E7CB-432B-A83E-FA10B12FFC99}" srcId="{A5DE75D4-040F-45EE-99F9-B261AC34B7AE}" destId="{7D4D7E96-46FA-4D61-946C-6DB86EB80DDB}" srcOrd="2" destOrd="0" parTransId="{D9336C72-4327-4C25-963D-B9F1D036B16B}" sibTransId="{1C2D3735-0CCE-4671-999D-860AE2864324}"/>
    <dgm:cxn modelId="{D8D554EB-C148-467B-BB84-F0B05ACA496D}" type="presOf" srcId="{61CEB9BD-23FC-491B-8352-85765432D9C7}" destId="{3342AFB0-EAF8-492B-8144-20F5F8E67A73}" srcOrd="1" destOrd="0" presId="urn:microsoft.com/office/officeart/2005/8/layout/cycle2"/>
    <dgm:cxn modelId="{65FCCBF4-280E-42F3-804C-B00A03701B8F}" type="presOf" srcId="{1E8FFEE8-C8B1-4B1D-A9C6-AE8DA64C3AB5}" destId="{044ADD1A-5E70-47AE-BA72-BCE73D537204}" srcOrd="1" destOrd="0" presId="urn:microsoft.com/office/officeart/2005/8/layout/cycle2"/>
    <dgm:cxn modelId="{8A911957-E0A8-4258-A3F8-E2B2188AAD62}" type="presParOf" srcId="{404EC19F-2A88-4823-8BBB-376CA7F1C4ED}" destId="{F41C940D-4180-4B8E-ADA1-CA70374F1F36}" srcOrd="0" destOrd="0" presId="urn:microsoft.com/office/officeart/2005/8/layout/cycle2"/>
    <dgm:cxn modelId="{783663A9-90AB-4BD8-A188-F1B5B3EF669C}" type="presParOf" srcId="{404EC19F-2A88-4823-8BBB-376CA7F1C4ED}" destId="{AC0A902A-CBC3-4AA2-AFBE-009561899F2A}" srcOrd="1" destOrd="0" presId="urn:microsoft.com/office/officeart/2005/8/layout/cycle2"/>
    <dgm:cxn modelId="{E0A4F873-BBFB-4232-9F44-2D0668A8F5F2}" type="presParOf" srcId="{AC0A902A-CBC3-4AA2-AFBE-009561899F2A}" destId="{3F2D2EF2-AABF-4764-857B-F775AF578EFA}" srcOrd="0" destOrd="0" presId="urn:microsoft.com/office/officeart/2005/8/layout/cycle2"/>
    <dgm:cxn modelId="{F32EE724-E41C-4B84-B272-4CBBC51A12C2}" type="presParOf" srcId="{404EC19F-2A88-4823-8BBB-376CA7F1C4ED}" destId="{20EE437E-F453-4E20-B802-FE2FE2201EFD}" srcOrd="2" destOrd="0" presId="urn:microsoft.com/office/officeart/2005/8/layout/cycle2"/>
    <dgm:cxn modelId="{831A7AA7-5E01-4A8D-BFDB-17FBBC4B2590}" type="presParOf" srcId="{404EC19F-2A88-4823-8BBB-376CA7F1C4ED}" destId="{C9A151D1-3898-4BAC-8C46-0721CA73AB36}" srcOrd="3" destOrd="0" presId="urn:microsoft.com/office/officeart/2005/8/layout/cycle2"/>
    <dgm:cxn modelId="{795F9734-2620-4FF9-B00E-6906C64D4B93}" type="presParOf" srcId="{C9A151D1-3898-4BAC-8C46-0721CA73AB36}" destId="{0EC463E4-9DC3-4C36-A22A-4C68CA0CB9CE}" srcOrd="0" destOrd="0" presId="urn:microsoft.com/office/officeart/2005/8/layout/cycle2"/>
    <dgm:cxn modelId="{9A9CC249-E64E-4B53-BBB2-3C0DF19C96BC}" type="presParOf" srcId="{404EC19F-2A88-4823-8BBB-376CA7F1C4ED}" destId="{E70BFCCF-B8BC-4907-A02A-28102FDA46ED}" srcOrd="4" destOrd="0" presId="urn:microsoft.com/office/officeart/2005/8/layout/cycle2"/>
    <dgm:cxn modelId="{6F78349B-F1E0-4AB9-8191-2B3AC1E25B5C}" type="presParOf" srcId="{404EC19F-2A88-4823-8BBB-376CA7F1C4ED}" destId="{9065F04A-49BA-4E6E-A317-879297A41D6B}" srcOrd="5" destOrd="0" presId="urn:microsoft.com/office/officeart/2005/8/layout/cycle2"/>
    <dgm:cxn modelId="{C3C18F1A-739E-4BE1-BFB9-7C24EF5AEB9E}" type="presParOf" srcId="{9065F04A-49BA-4E6E-A317-879297A41D6B}" destId="{6ABCD600-8FA1-4649-ACBB-2BAEFA6657BE}" srcOrd="0" destOrd="0" presId="urn:microsoft.com/office/officeart/2005/8/layout/cycle2"/>
    <dgm:cxn modelId="{17E1355A-2A11-49CE-BEC9-DD38C068D6F6}" type="presParOf" srcId="{404EC19F-2A88-4823-8BBB-376CA7F1C4ED}" destId="{8DCA56BC-5201-4113-974E-17D0778B1516}" srcOrd="6" destOrd="0" presId="urn:microsoft.com/office/officeart/2005/8/layout/cycle2"/>
    <dgm:cxn modelId="{EF33D123-111A-4A50-AACF-8E3821EB4921}" type="presParOf" srcId="{404EC19F-2A88-4823-8BBB-376CA7F1C4ED}" destId="{8C4E33F2-6896-4ABF-9FC4-5B3DEC29BBD8}" srcOrd="7" destOrd="0" presId="urn:microsoft.com/office/officeart/2005/8/layout/cycle2"/>
    <dgm:cxn modelId="{2BC1E0D7-2613-4372-B7A1-E63F0776303C}" type="presParOf" srcId="{8C4E33F2-6896-4ABF-9FC4-5B3DEC29BBD8}" destId="{3342AFB0-EAF8-492B-8144-20F5F8E67A73}" srcOrd="0" destOrd="0" presId="urn:microsoft.com/office/officeart/2005/8/layout/cycle2"/>
    <dgm:cxn modelId="{C5B3A170-6154-4323-B4BD-A13E14AFC711}" type="presParOf" srcId="{404EC19F-2A88-4823-8BBB-376CA7F1C4ED}" destId="{0D57618D-E5E0-4796-83BD-730AAE94AB04}" srcOrd="8" destOrd="0" presId="urn:microsoft.com/office/officeart/2005/8/layout/cycle2"/>
    <dgm:cxn modelId="{0CEFEC62-0D93-4ACD-B212-1C1A3BD9C94E}" type="presParOf" srcId="{404EC19F-2A88-4823-8BBB-376CA7F1C4ED}" destId="{3338EF45-B565-46BB-AF5C-990EF31AB61D}" srcOrd="9" destOrd="0" presId="urn:microsoft.com/office/officeart/2005/8/layout/cycle2"/>
    <dgm:cxn modelId="{0652C3F9-DEFE-4C0C-BF0D-C8D9E534C8CB}" type="presParOf" srcId="{3338EF45-B565-46BB-AF5C-990EF31AB61D}" destId="{044ADD1A-5E70-47AE-BA72-BCE73D537204}"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E75D4-040F-45EE-99F9-B261AC34B7AE}"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da-DK"/>
        </a:p>
      </dgm:t>
    </dgm:pt>
    <dgm:pt modelId="{C0540AE8-3448-43DB-ADCE-FD5DBFA17CEA}">
      <dgm:prSet phldrT="[Tekst]" custT="1"/>
      <dgm:spPr/>
      <dgm:t>
        <a:bodyPr/>
        <a:lstStyle/>
        <a:p>
          <a:r>
            <a:rPr lang="da-DK" sz="800" dirty="0"/>
            <a:t>Præsentér klassen for, hvordan elevrådet og skoleledelsen har besluttet, at der følges op på </a:t>
          </a:r>
          <a:r>
            <a:rPr lang="da-DK" sz="800" i="1" dirty="0"/>
            <a:t>skolens </a:t>
          </a:r>
          <a:r>
            <a:rPr lang="da-DK" sz="800" i="0" dirty="0"/>
            <a:t>resultater</a:t>
          </a:r>
          <a:endParaRPr lang="da-DK" sz="800" dirty="0"/>
        </a:p>
      </dgm:t>
    </dgm:pt>
    <dgm:pt modelId="{94A717BF-5DFC-4B76-A449-F3E7606AA3F8}" type="parTrans" cxnId="{381E01A8-3C14-421A-B1C5-BF659434433C}">
      <dgm:prSet/>
      <dgm:spPr/>
      <dgm:t>
        <a:bodyPr/>
        <a:lstStyle/>
        <a:p>
          <a:endParaRPr lang="da-DK"/>
        </a:p>
      </dgm:t>
    </dgm:pt>
    <dgm:pt modelId="{9A07B227-2587-4DF1-BE6B-74EE6BED394A}" type="sibTrans" cxnId="{381E01A8-3C14-421A-B1C5-BF659434433C}">
      <dgm:prSet/>
      <dgm:spPr/>
      <dgm:t>
        <a:bodyPr/>
        <a:lstStyle/>
        <a:p>
          <a:endParaRPr lang="da-DK"/>
        </a:p>
      </dgm:t>
    </dgm:pt>
    <dgm:pt modelId="{7D4D7E96-46FA-4D61-946C-6DB86EB80DDB}">
      <dgm:prSet phldrT="[Tekst]" custT="1"/>
      <dgm:spPr/>
      <dgm:t>
        <a:bodyPr/>
        <a:lstStyle/>
        <a:p>
          <a:r>
            <a:rPr lang="da-DK" sz="800" dirty="0"/>
            <a:t>Gennemgang af klassens/årgangens samlede resultat med eleverne på den måde, som de har ønsket</a:t>
          </a:r>
        </a:p>
      </dgm:t>
    </dgm:pt>
    <dgm:pt modelId="{D9336C72-4327-4C25-963D-B9F1D036B16B}" type="parTrans" cxnId="{9F9275EA-E7CB-432B-A83E-FA10B12FFC99}">
      <dgm:prSet/>
      <dgm:spPr/>
      <dgm:t>
        <a:bodyPr/>
        <a:lstStyle/>
        <a:p>
          <a:endParaRPr lang="da-DK"/>
        </a:p>
      </dgm:t>
    </dgm:pt>
    <dgm:pt modelId="{1C2D3735-0CCE-4671-999D-860AE2864324}" type="sibTrans" cxnId="{9F9275EA-E7CB-432B-A83E-FA10B12FFC99}">
      <dgm:prSet/>
      <dgm:spPr/>
      <dgm:t>
        <a:bodyPr/>
        <a:lstStyle/>
        <a:p>
          <a:endParaRPr lang="da-DK"/>
        </a:p>
      </dgm:t>
    </dgm:pt>
    <dgm:pt modelId="{87431C70-1547-4E04-8043-7C3E744A459A}">
      <dgm:prSet phldrT="[Tekst]" custT="1"/>
      <dgm:spPr/>
      <dgm:t>
        <a:bodyPr/>
        <a:lstStyle/>
        <a:p>
          <a:r>
            <a:rPr lang="da-DK" sz="800" dirty="0"/>
            <a:t>Udarbejd eventuelle indsatser og aftal opfølgning i klassen</a:t>
          </a:r>
        </a:p>
      </dgm:t>
    </dgm:pt>
    <dgm:pt modelId="{96F1A135-9907-4403-ACF1-51562DFD61FA}" type="parTrans" cxnId="{37A2684C-5596-4D35-8F04-C24A78D75F63}">
      <dgm:prSet/>
      <dgm:spPr/>
      <dgm:t>
        <a:bodyPr/>
        <a:lstStyle/>
        <a:p>
          <a:endParaRPr lang="da-DK"/>
        </a:p>
      </dgm:t>
    </dgm:pt>
    <dgm:pt modelId="{61CEB9BD-23FC-491B-8352-85765432D9C7}" type="sibTrans" cxnId="{37A2684C-5596-4D35-8F04-C24A78D75F63}">
      <dgm:prSet/>
      <dgm:spPr/>
      <dgm:t>
        <a:bodyPr/>
        <a:lstStyle/>
        <a:p>
          <a:endParaRPr lang="da-DK"/>
        </a:p>
      </dgm:t>
    </dgm:pt>
    <dgm:pt modelId="{0633711A-1A7B-4F56-B7A8-81529A16A2E1}">
      <dgm:prSet phldrT="[Tekst]" custT="1"/>
      <dgm:spPr/>
      <dgm:t>
        <a:bodyPr/>
        <a:lstStyle/>
        <a:p>
          <a:r>
            <a:rPr lang="da-DK" sz="800" dirty="0"/>
            <a:t>Tal med klassen om, hvilke ønsker de har til opfølgning på klassens/årgangens resultater</a:t>
          </a:r>
        </a:p>
      </dgm:t>
    </dgm:pt>
    <dgm:pt modelId="{1BE97DCB-FA1E-4050-9802-28318C770EC8}" type="parTrans" cxnId="{0E3DBC59-F0D1-4B8F-B033-C3C54E2CAE84}">
      <dgm:prSet/>
      <dgm:spPr/>
      <dgm:t>
        <a:bodyPr/>
        <a:lstStyle/>
        <a:p>
          <a:endParaRPr lang="da-DK"/>
        </a:p>
      </dgm:t>
    </dgm:pt>
    <dgm:pt modelId="{9EC90FA9-E4C5-4537-9880-64780F3C2EB8}" type="sibTrans" cxnId="{0E3DBC59-F0D1-4B8F-B033-C3C54E2CAE84}">
      <dgm:prSet/>
      <dgm:spPr/>
      <dgm:t>
        <a:bodyPr/>
        <a:lstStyle/>
        <a:p>
          <a:endParaRPr lang="da-DK"/>
        </a:p>
      </dgm:t>
    </dgm:pt>
    <dgm:pt modelId="{83A1E85F-B844-4E79-BA8B-B29F042F6075}">
      <dgm:prSet phldrT="[Tekst]" custT="1"/>
      <dgm:spPr/>
      <dgm:t>
        <a:bodyPr/>
        <a:lstStyle/>
        <a:p>
          <a:r>
            <a:rPr lang="da-DK" sz="800" dirty="0"/>
            <a:t>Gennemfør den nationale trivselsmåling i klassen</a:t>
          </a:r>
        </a:p>
      </dgm:t>
    </dgm:pt>
    <dgm:pt modelId="{7461BF3B-B88E-4406-93FC-188ED98B96D7}" type="parTrans" cxnId="{6252F543-1B81-45AE-92E8-9A5CB470CB8B}">
      <dgm:prSet/>
      <dgm:spPr/>
      <dgm:t>
        <a:bodyPr/>
        <a:lstStyle/>
        <a:p>
          <a:endParaRPr lang="da-DK"/>
        </a:p>
      </dgm:t>
    </dgm:pt>
    <dgm:pt modelId="{E3683C80-AA61-4E34-A4DD-D72507AC2D47}" type="sibTrans" cxnId="{6252F543-1B81-45AE-92E8-9A5CB470CB8B}">
      <dgm:prSet/>
      <dgm:spPr/>
      <dgm:t>
        <a:bodyPr/>
        <a:lstStyle/>
        <a:p>
          <a:endParaRPr lang="da-DK"/>
        </a:p>
      </dgm:t>
    </dgm:pt>
    <dgm:pt modelId="{404EC19F-2A88-4823-8BBB-376CA7F1C4ED}" type="pres">
      <dgm:prSet presAssocID="{A5DE75D4-040F-45EE-99F9-B261AC34B7AE}" presName="cycle" presStyleCnt="0">
        <dgm:presLayoutVars>
          <dgm:dir/>
          <dgm:resizeHandles val="exact"/>
        </dgm:presLayoutVars>
      </dgm:prSet>
      <dgm:spPr/>
    </dgm:pt>
    <dgm:pt modelId="{F41C940D-4180-4B8E-ADA1-CA70374F1F36}" type="pres">
      <dgm:prSet presAssocID="{C0540AE8-3448-43DB-ADCE-FD5DBFA17CEA}" presName="node" presStyleLbl="node1" presStyleIdx="0" presStyleCnt="5">
        <dgm:presLayoutVars>
          <dgm:bulletEnabled val="1"/>
        </dgm:presLayoutVars>
      </dgm:prSet>
      <dgm:spPr/>
    </dgm:pt>
    <dgm:pt modelId="{AC0A902A-CBC3-4AA2-AFBE-009561899F2A}" type="pres">
      <dgm:prSet presAssocID="{9A07B227-2587-4DF1-BE6B-74EE6BED394A}" presName="sibTrans" presStyleLbl="sibTrans2D1" presStyleIdx="0" presStyleCnt="5"/>
      <dgm:spPr/>
    </dgm:pt>
    <dgm:pt modelId="{3F2D2EF2-AABF-4764-857B-F775AF578EFA}" type="pres">
      <dgm:prSet presAssocID="{9A07B227-2587-4DF1-BE6B-74EE6BED394A}" presName="connectorText" presStyleLbl="sibTrans2D1" presStyleIdx="0" presStyleCnt="5"/>
      <dgm:spPr/>
    </dgm:pt>
    <dgm:pt modelId="{9217CCCA-BCE9-4173-A7CF-1B2FF4DA5A0C}" type="pres">
      <dgm:prSet presAssocID="{0633711A-1A7B-4F56-B7A8-81529A16A2E1}" presName="node" presStyleLbl="node1" presStyleIdx="1" presStyleCnt="5">
        <dgm:presLayoutVars>
          <dgm:bulletEnabled val="1"/>
        </dgm:presLayoutVars>
      </dgm:prSet>
      <dgm:spPr/>
    </dgm:pt>
    <dgm:pt modelId="{BAF66D4D-3B41-4550-B234-46C9439AEE45}" type="pres">
      <dgm:prSet presAssocID="{9EC90FA9-E4C5-4537-9880-64780F3C2EB8}" presName="sibTrans" presStyleLbl="sibTrans2D1" presStyleIdx="1" presStyleCnt="5"/>
      <dgm:spPr/>
    </dgm:pt>
    <dgm:pt modelId="{0F06FFC2-910F-4782-8C9D-04F44D00BA4E}" type="pres">
      <dgm:prSet presAssocID="{9EC90FA9-E4C5-4537-9880-64780F3C2EB8}" presName="connectorText" presStyleLbl="sibTrans2D1" presStyleIdx="1" presStyleCnt="5"/>
      <dgm:spPr/>
    </dgm:pt>
    <dgm:pt modelId="{463BCBAC-4FEE-4B39-A89F-CFA4B5C3D7DD}" type="pres">
      <dgm:prSet presAssocID="{83A1E85F-B844-4E79-BA8B-B29F042F6075}" presName="node" presStyleLbl="node1" presStyleIdx="2" presStyleCnt="5">
        <dgm:presLayoutVars>
          <dgm:bulletEnabled val="1"/>
        </dgm:presLayoutVars>
      </dgm:prSet>
      <dgm:spPr/>
    </dgm:pt>
    <dgm:pt modelId="{A3D930CE-74FB-4686-9293-31A0BF50337E}" type="pres">
      <dgm:prSet presAssocID="{E3683C80-AA61-4E34-A4DD-D72507AC2D47}" presName="sibTrans" presStyleLbl="sibTrans2D1" presStyleIdx="2" presStyleCnt="5"/>
      <dgm:spPr/>
    </dgm:pt>
    <dgm:pt modelId="{DAAB950E-30AF-4F84-83B1-A7ABDFF4E712}" type="pres">
      <dgm:prSet presAssocID="{E3683C80-AA61-4E34-A4DD-D72507AC2D47}" presName="connectorText" presStyleLbl="sibTrans2D1" presStyleIdx="2" presStyleCnt="5"/>
      <dgm:spPr/>
    </dgm:pt>
    <dgm:pt modelId="{E70BFCCF-B8BC-4907-A02A-28102FDA46ED}" type="pres">
      <dgm:prSet presAssocID="{7D4D7E96-46FA-4D61-946C-6DB86EB80DDB}" presName="node" presStyleLbl="node1" presStyleIdx="3" presStyleCnt="5">
        <dgm:presLayoutVars>
          <dgm:bulletEnabled val="1"/>
        </dgm:presLayoutVars>
      </dgm:prSet>
      <dgm:spPr/>
    </dgm:pt>
    <dgm:pt modelId="{9065F04A-49BA-4E6E-A317-879297A41D6B}" type="pres">
      <dgm:prSet presAssocID="{1C2D3735-0CCE-4671-999D-860AE2864324}" presName="sibTrans" presStyleLbl="sibTrans2D1" presStyleIdx="3" presStyleCnt="5"/>
      <dgm:spPr/>
    </dgm:pt>
    <dgm:pt modelId="{6ABCD600-8FA1-4649-ACBB-2BAEFA6657BE}" type="pres">
      <dgm:prSet presAssocID="{1C2D3735-0CCE-4671-999D-860AE2864324}" presName="connectorText" presStyleLbl="sibTrans2D1" presStyleIdx="3" presStyleCnt="5"/>
      <dgm:spPr/>
    </dgm:pt>
    <dgm:pt modelId="{8DCA56BC-5201-4113-974E-17D0778B1516}" type="pres">
      <dgm:prSet presAssocID="{87431C70-1547-4E04-8043-7C3E744A459A}" presName="node" presStyleLbl="node1" presStyleIdx="4" presStyleCnt="5">
        <dgm:presLayoutVars>
          <dgm:bulletEnabled val="1"/>
        </dgm:presLayoutVars>
      </dgm:prSet>
      <dgm:spPr/>
    </dgm:pt>
    <dgm:pt modelId="{8C4E33F2-6896-4ABF-9FC4-5B3DEC29BBD8}" type="pres">
      <dgm:prSet presAssocID="{61CEB9BD-23FC-491B-8352-85765432D9C7}" presName="sibTrans" presStyleLbl="sibTrans2D1" presStyleIdx="4" presStyleCnt="5"/>
      <dgm:spPr/>
    </dgm:pt>
    <dgm:pt modelId="{3342AFB0-EAF8-492B-8144-20F5F8E67A73}" type="pres">
      <dgm:prSet presAssocID="{61CEB9BD-23FC-491B-8352-85765432D9C7}" presName="connectorText" presStyleLbl="sibTrans2D1" presStyleIdx="4" presStyleCnt="5"/>
      <dgm:spPr/>
    </dgm:pt>
  </dgm:ptLst>
  <dgm:cxnLst>
    <dgm:cxn modelId="{2B8C1D11-BB8D-4788-B835-65956832DF43}" type="presOf" srcId="{9EC90FA9-E4C5-4537-9880-64780F3C2EB8}" destId="{0F06FFC2-910F-4782-8C9D-04F44D00BA4E}" srcOrd="1" destOrd="0" presId="urn:microsoft.com/office/officeart/2005/8/layout/cycle2"/>
    <dgm:cxn modelId="{2574C016-2604-493A-A44A-536FF8C7E1DE}" type="presOf" srcId="{7D4D7E96-46FA-4D61-946C-6DB86EB80DDB}" destId="{E70BFCCF-B8BC-4907-A02A-28102FDA46ED}" srcOrd="0" destOrd="0" presId="urn:microsoft.com/office/officeart/2005/8/layout/cycle2"/>
    <dgm:cxn modelId="{E6A7C231-ABD3-46C6-9DAA-9E2C736F4CA0}" type="presOf" srcId="{9EC90FA9-E4C5-4537-9880-64780F3C2EB8}" destId="{BAF66D4D-3B41-4550-B234-46C9439AEE45}" srcOrd="0" destOrd="0" presId="urn:microsoft.com/office/officeart/2005/8/layout/cycle2"/>
    <dgm:cxn modelId="{6252F543-1B81-45AE-92E8-9A5CB470CB8B}" srcId="{A5DE75D4-040F-45EE-99F9-B261AC34B7AE}" destId="{83A1E85F-B844-4E79-BA8B-B29F042F6075}" srcOrd="2" destOrd="0" parTransId="{7461BF3B-B88E-4406-93FC-188ED98B96D7}" sibTransId="{E3683C80-AA61-4E34-A4DD-D72507AC2D47}"/>
    <dgm:cxn modelId="{37A2684C-5596-4D35-8F04-C24A78D75F63}" srcId="{A5DE75D4-040F-45EE-99F9-B261AC34B7AE}" destId="{87431C70-1547-4E04-8043-7C3E744A459A}" srcOrd="4" destOrd="0" parTransId="{96F1A135-9907-4403-ACF1-51562DFD61FA}" sibTransId="{61CEB9BD-23FC-491B-8352-85765432D9C7}"/>
    <dgm:cxn modelId="{371BD04C-3988-43BD-815B-3CCF7CFA1722}" type="presOf" srcId="{0633711A-1A7B-4F56-B7A8-81529A16A2E1}" destId="{9217CCCA-BCE9-4173-A7CF-1B2FF4DA5A0C}" srcOrd="0" destOrd="0" presId="urn:microsoft.com/office/officeart/2005/8/layout/cycle2"/>
    <dgm:cxn modelId="{14521356-3032-4908-B5F5-E5E214AD0BC1}" type="presOf" srcId="{A5DE75D4-040F-45EE-99F9-B261AC34B7AE}" destId="{404EC19F-2A88-4823-8BBB-376CA7F1C4ED}" srcOrd="0" destOrd="0" presId="urn:microsoft.com/office/officeart/2005/8/layout/cycle2"/>
    <dgm:cxn modelId="{5EA29378-6536-4420-9FE9-DFE5E62244FB}" type="presOf" srcId="{9A07B227-2587-4DF1-BE6B-74EE6BED394A}" destId="{AC0A902A-CBC3-4AA2-AFBE-009561899F2A}" srcOrd="0" destOrd="0" presId="urn:microsoft.com/office/officeart/2005/8/layout/cycle2"/>
    <dgm:cxn modelId="{0E3DBC59-F0D1-4B8F-B033-C3C54E2CAE84}" srcId="{A5DE75D4-040F-45EE-99F9-B261AC34B7AE}" destId="{0633711A-1A7B-4F56-B7A8-81529A16A2E1}" srcOrd="1" destOrd="0" parTransId="{1BE97DCB-FA1E-4050-9802-28318C770EC8}" sibTransId="{9EC90FA9-E4C5-4537-9880-64780F3C2EB8}"/>
    <dgm:cxn modelId="{BF50897F-9FE4-4C42-897F-47E12C27BA30}" type="presOf" srcId="{E3683C80-AA61-4E34-A4DD-D72507AC2D47}" destId="{A3D930CE-74FB-4686-9293-31A0BF50337E}" srcOrd="0" destOrd="0" presId="urn:microsoft.com/office/officeart/2005/8/layout/cycle2"/>
    <dgm:cxn modelId="{AAA0D684-9671-43F3-9297-6C550DD459E1}" type="presOf" srcId="{1C2D3735-0CCE-4671-999D-860AE2864324}" destId="{9065F04A-49BA-4E6E-A317-879297A41D6B}" srcOrd="0" destOrd="0" presId="urn:microsoft.com/office/officeart/2005/8/layout/cycle2"/>
    <dgm:cxn modelId="{49D4509C-8889-4127-85FB-388F40C94DB4}" type="presOf" srcId="{E3683C80-AA61-4E34-A4DD-D72507AC2D47}" destId="{DAAB950E-30AF-4F84-83B1-A7ABDFF4E712}" srcOrd="1" destOrd="0" presId="urn:microsoft.com/office/officeart/2005/8/layout/cycle2"/>
    <dgm:cxn modelId="{DA22B89E-EFEB-4554-B23F-A5E0ED0C3DEF}" type="presOf" srcId="{83A1E85F-B844-4E79-BA8B-B29F042F6075}" destId="{463BCBAC-4FEE-4B39-A89F-CFA4B5C3D7DD}" srcOrd="0" destOrd="0" presId="urn:microsoft.com/office/officeart/2005/8/layout/cycle2"/>
    <dgm:cxn modelId="{381E01A8-3C14-421A-B1C5-BF659434433C}" srcId="{A5DE75D4-040F-45EE-99F9-B261AC34B7AE}" destId="{C0540AE8-3448-43DB-ADCE-FD5DBFA17CEA}" srcOrd="0" destOrd="0" parTransId="{94A717BF-5DFC-4B76-A449-F3E7606AA3F8}" sibTransId="{9A07B227-2587-4DF1-BE6B-74EE6BED394A}"/>
    <dgm:cxn modelId="{45F66DAB-9DD8-4DE7-AB79-B99C46CF239A}" type="presOf" srcId="{1C2D3735-0CCE-4671-999D-860AE2864324}" destId="{6ABCD600-8FA1-4649-ACBB-2BAEFA6657BE}" srcOrd="1" destOrd="0" presId="urn:microsoft.com/office/officeart/2005/8/layout/cycle2"/>
    <dgm:cxn modelId="{D2C2EFD1-00B7-48CB-A33D-B933E4838BC1}" type="presOf" srcId="{C0540AE8-3448-43DB-ADCE-FD5DBFA17CEA}" destId="{F41C940D-4180-4B8E-ADA1-CA70374F1F36}" srcOrd="0" destOrd="0" presId="urn:microsoft.com/office/officeart/2005/8/layout/cycle2"/>
    <dgm:cxn modelId="{6707A5D2-B47D-4D11-A180-C975B70AECA6}" type="presOf" srcId="{61CEB9BD-23FC-491B-8352-85765432D9C7}" destId="{8C4E33F2-6896-4ABF-9FC4-5B3DEC29BBD8}" srcOrd="0" destOrd="0" presId="urn:microsoft.com/office/officeart/2005/8/layout/cycle2"/>
    <dgm:cxn modelId="{6EBAECD6-1A14-4559-A050-93F65E044708}" type="presOf" srcId="{87431C70-1547-4E04-8043-7C3E744A459A}" destId="{8DCA56BC-5201-4113-974E-17D0778B1516}" srcOrd="0" destOrd="0" presId="urn:microsoft.com/office/officeart/2005/8/layout/cycle2"/>
    <dgm:cxn modelId="{5FAD7AE6-3BED-4960-AACB-E4148383CA40}" type="presOf" srcId="{9A07B227-2587-4DF1-BE6B-74EE6BED394A}" destId="{3F2D2EF2-AABF-4764-857B-F775AF578EFA}" srcOrd="1" destOrd="0" presId="urn:microsoft.com/office/officeart/2005/8/layout/cycle2"/>
    <dgm:cxn modelId="{9F9275EA-E7CB-432B-A83E-FA10B12FFC99}" srcId="{A5DE75D4-040F-45EE-99F9-B261AC34B7AE}" destId="{7D4D7E96-46FA-4D61-946C-6DB86EB80DDB}" srcOrd="3" destOrd="0" parTransId="{D9336C72-4327-4C25-963D-B9F1D036B16B}" sibTransId="{1C2D3735-0CCE-4671-999D-860AE2864324}"/>
    <dgm:cxn modelId="{D8D554EB-C148-467B-BB84-F0B05ACA496D}" type="presOf" srcId="{61CEB9BD-23FC-491B-8352-85765432D9C7}" destId="{3342AFB0-EAF8-492B-8144-20F5F8E67A73}" srcOrd="1" destOrd="0" presId="urn:microsoft.com/office/officeart/2005/8/layout/cycle2"/>
    <dgm:cxn modelId="{8A911957-E0A8-4258-A3F8-E2B2188AAD62}" type="presParOf" srcId="{404EC19F-2A88-4823-8BBB-376CA7F1C4ED}" destId="{F41C940D-4180-4B8E-ADA1-CA70374F1F36}" srcOrd="0" destOrd="0" presId="urn:microsoft.com/office/officeart/2005/8/layout/cycle2"/>
    <dgm:cxn modelId="{783663A9-90AB-4BD8-A188-F1B5B3EF669C}" type="presParOf" srcId="{404EC19F-2A88-4823-8BBB-376CA7F1C4ED}" destId="{AC0A902A-CBC3-4AA2-AFBE-009561899F2A}" srcOrd="1" destOrd="0" presId="urn:microsoft.com/office/officeart/2005/8/layout/cycle2"/>
    <dgm:cxn modelId="{E0A4F873-BBFB-4232-9F44-2D0668A8F5F2}" type="presParOf" srcId="{AC0A902A-CBC3-4AA2-AFBE-009561899F2A}" destId="{3F2D2EF2-AABF-4764-857B-F775AF578EFA}" srcOrd="0" destOrd="0" presId="urn:microsoft.com/office/officeart/2005/8/layout/cycle2"/>
    <dgm:cxn modelId="{CC07DE28-FA3B-4DA1-9263-0CBA5A178957}" type="presParOf" srcId="{404EC19F-2A88-4823-8BBB-376CA7F1C4ED}" destId="{9217CCCA-BCE9-4173-A7CF-1B2FF4DA5A0C}" srcOrd="2" destOrd="0" presId="urn:microsoft.com/office/officeart/2005/8/layout/cycle2"/>
    <dgm:cxn modelId="{CEA115A4-7D67-43A4-8D66-22AE367617A5}" type="presParOf" srcId="{404EC19F-2A88-4823-8BBB-376CA7F1C4ED}" destId="{BAF66D4D-3B41-4550-B234-46C9439AEE45}" srcOrd="3" destOrd="0" presId="urn:microsoft.com/office/officeart/2005/8/layout/cycle2"/>
    <dgm:cxn modelId="{4FD255D3-8AE6-4805-89AD-BEC7B20109D1}" type="presParOf" srcId="{BAF66D4D-3B41-4550-B234-46C9439AEE45}" destId="{0F06FFC2-910F-4782-8C9D-04F44D00BA4E}" srcOrd="0" destOrd="0" presId="urn:microsoft.com/office/officeart/2005/8/layout/cycle2"/>
    <dgm:cxn modelId="{65CEC4B8-F7D5-4211-B7E4-FE8999651505}" type="presParOf" srcId="{404EC19F-2A88-4823-8BBB-376CA7F1C4ED}" destId="{463BCBAC-4FEE-4B39-A89F-CFA4B5C3D7DD}" srcOrd="4" destOrd="0" presId="urn:microsoft.com/office/officeart/2005/8/layout/cycle2"/>
    <dgm:cxn modelId="{AF568A56-7376-4A67-A0F1-C352591DD38D}" type="presParOf" srcId="{404EC19F-2A88-4823-8BBB-376CA7F1C4ED}" destId="{A3D930CE-74FB-4686-9293-31A0BF50337E}" srcOrd="5" destOrd="0" presId="urn:microsoft.com/office/officeart/2005/8/layout/cycle2"/>
    <dgm:cxn modelId="{2F08CCF5-F06A-4571-B31F-F91ED1901B85}" type="presParOf" srcId="{A3D930CE-74FB-4686-9293-31A0BF50337E}" destId="{DAAB950E-30AF-4F84-83B1-A7ABDFF4E712}" srcOrd="0" destOrd="0" presId="urn:microsoft.com/office/officeart/2005/8/layout/cycle2"/>
    <dgm:cxn modelId="{9A9CC249-E64E-4B53-BBB2-3C0DF19C96BC}" type="presParOf" srcId="{404EC19F-2A88-4823-8BBB-376CA7F1C4ED}" destId="{E70BFCCF-B8BC-4907-A02A-28102FDA46ED}" srcOrd="6" destOrd="0" presId="urn:microsoft.com/office/officeart/2005/8/layout/cycle2"/>
    <dgm:cxn modelId="{6F78349B-F1E0-4AB9-8191-2B3AC1E25B5C}" type="presParOf" srcId="{404EC19F-2A88-4823-8BBB-376CA7F1C4ED}" destId="{9065F04A-49BA-4E6E-A317-879297A41D6B}" srcOrd="7" destOrd="0" presId="urn:microsoft.com/office/officeart/2005/8/layout/cycle2"/>
    <dgm:cxn modelId="{C3C18F1A-739E-4BE1-BFB9-7C24EF5AEB9E}" type="presParOf" srcId="{9065F04A-49BA-4E6E-A317-879297A41D6B}" destId="{6ABCD600-8FA1-4649-ACBB-2BAEFA6657BE}" srcOrd="0" destOrd="0" presId="urn:microsoft.com/office/officeart/2005/8/layout/cycle2"/>
    <dgm:cxn modelId="{17E1355A-2A11-49CE-BEC9-DD38C068D6F6}" type="presParOf" srcId="{404EC19F-2A88-4823-8BBB-376CA7F1C4ED}" destId="{8DCA56BC-5201-4113-974E-17D0778B1516}" srcOrd="8" destOrd="0" presId="urn:microsoft.com/office/officeart/2005/8/layout/cycle2"/>
    <dgm:cxn modelId="{EF33D123-111A-4A50-AACF-8E3821EB4921}" type="presParOf" srcId="{404EC19F-2A88-4823-8BBB-376CA7F1C4ED}" destId="{8C4E33F2-6896-4ABF-9FC4-5B3DEC29BBD8}" srcOrd="9" destOrd="0" presId="urn:microsoft.com/office/officeart/2005/8/layout/cycle2"/>
    <dgm:cxn modelId="{2BC1E0D7-2613-4372-B7A1-E63F0776303C}" type="presParOf" srcId="{8C4E33F2-6896-4ABF-9FC4-5B3DEC29BBD8}" destId="{3342AFB0-EAF8-492B-8144-20F5F8E67A73}"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C940D-4180-4B8E-ADA1-CA70374F1F36}">
      <dsp:nvSpPr>
        <dsp:cNvPr id="0" name=""/>
        <dsp:cNvSpPr/>
      </dsp:nvSpPr>
      <dsp:spPr>
        <a:xfrm>
          <a:off x="2227593" y="1046"/>
          <a:ext cx="1233231" cy="12332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a-DK" sz="800" kern="1200" dirty="0"/>
            <a:t>Samtale med elevrådet og aftale om systematik for opfølgning på resultater </a:t>
          </a:r>
        </a:p>
      </dsp:txBody>
      <dsp:txXfrm>
        <a:off x="2408195" y="181648"/>
        <a:ext cx="872027" cy="872027"/>
      </dsp:txXfrm>
    </dsp:sp>
    <dsp:sp modelId="{AC0A902A-CBC3-4AA2-AFBE-009561899F2A}">
      <dsp:nvSpPr>
        <dsp:cNvPr id="0" name=""/>
        <dsp:cNvSpPr/>
      </dsp:nvSpPr>
      <dsp:spPr>
        <a:xfrm rot="2160000">
          <a:off x="3421958" y="948571"/>
          <a:ext cx="328287" cy="41621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da-DK" sz="600" kern="1200"/>
        </a:p>
      </dsp:txBody>
      <dsp:txXfrm>
        <a:off x="3431363" y="1002870"/>
        <a:ext cx="229801" cy="249729"/>
      </dsp:txXfrm>
    </dsp:sp>
    <dsp:sp modelId="{20EE437E-F453-4E20-B802-FE2FE2201EFD}">
      <dsp:nvSpPr>
        <dsp:cNvPr id="0" name=""/>
        <dsp:cNvSpPr/>
      </dsp:nvSpPr>
      <dsp:spPr>
        <a:xfrm>
          <a:off x="3726412" y="1090002"/>
          <a:ext cx="1233231" cy="12332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a-DK" sz="800" kern="1200" dirty="0"/>
            <a:t>Gennemfør af national trivselsmåling i alle klasser</a:t>
          </a:r>
        </a:p>
      </dsp:txBody>
      <dsp:txXfrm>
        <a:off x="3907014" y="1270604"/>
        <a:ext cx="872027" cy="872027"/>
      </dsp:txXfrm>
    </dsp:sp>
    <dsp:sp modelId="{C9A151D1-3898-4BAC-8C46-0721CA73AB36}">
      <dsp:nvSpPr>
        <dsp:cNvPr id="0" name=""/>
        <dsp:cNvSpPr/>
      </dsp:nvSpPr>
      <dsp:spPr>
        <a:xfrm rot="6480000">
          <a:off x="3895506" y="2370657"/>
          <a:ext cx="328287" cy="41621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da-DK" sz="600" kern="1200"/>
        </a:p>
      </dsp:txBody>
      <dsp:txXfrm rot="10800000">
        <a:off x="3959966" y="2407067"/>
        <a:ext cx="229801" cy="249729"/>
      </dsp:txXfrm>
    </dsp:sp>
    <dsp:sp modelId="{E70BFCCF-B8BC-4907-A02A-28102FDA46ED}">
      <dsp:nvSpPr>
        <dsp:cNvPr id="0" name=""/>
        <dsp:cNvSpPr/>
      </dsp:nvSpPr>
      <dsp:spPr>
        <a:xfrm>
          <a:off x="3153914" y="2851969"/>
          <a:ext cx="1233231" cy="12332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a-DK" sz="800" kern="1200" dirty="0"/>
            <a:t>Gennemgang af skolens samlede resultat med elevrådet, skolebestyrelsen og lærere</a:t>
          </a:r>
        </a:p>
      </dsp:txBody>
      <dsp:txXfrm>
        <a:off x="3334516" y="3032571"/>
        <a:ext cx="872027" cy="872027"/>
      </dsp:txXfrm>
    </dsp:sp>
    <dsp:sp modelId="{9065F04A-49BA-4E6E-A317-879297A41D6B}">
      <dsp:nvSpPr>
        <dsp:cNvPr id="0" name=""/>
        <dsp:cNvSpPr/>
      </dsp:nvSpPr>
      <dsp:spPr>
        <a:xfrm rot="10800000">
          <a:off x="2689356" y="3260477"/>
          <a:ext cx="328287" cy="41621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da-DK" sz="600" kern="1200"/>
        </a:p>
      </dsp:txBody>
      <dsp:txXfrm rot="10800000">
        <a:off x="2787842" y="3343720"/>
        <a:ext cx="229801" cy="249729"/>
      </dsp:txXfrm>
    </dsp:sp>
    <dsp:sp modelId="{8DCA56BC-5201-4113-974E-17D0778B1516}">
      <dsp:nvSpPr>
        <dsp:cNvPr id="0" name=""/>
        <dsp:cNvSpPr/>
      </dsp:nvSpPr>
      <dsp:spPr>
        <a:xfrm>
          <a:off x="1301272" y="2851969"/>
          <a:ext cx="1233231" cy="12332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a-DK" sz="800" kern="1200" dirty="0"/>
            <a:t>Vurdering og handleplan: Hvad fungerer? Hvad undrer? Hvad gør vi?</a:t>
          </a:r>
        </a:p>
      </dsp:txBody>
      <dsp:txXfrm>
        <a:off x="1481874" y="3032571"/>
        <a:ext cx="872027" cy="872027"/>
      </dsp:txXfrm>
    </dsp:sp>
    <dsp:sp modelId="{8C4E33F2-6896-4ABF-9FC4-5B3DEC29BBD8}">
      <dsp:nvSpPr>
        <dsp:cNvPr id="0" name=""/>
        <dsp:cNvSpPr/>
      </dsp:nvSpPr>
      <dsp:spPr>
        <a:xfrm rot="15120000">
          <a:off x="1470366" y="2388330"/>
          <a:ext cx="328287" cy="41621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da-DK" sz="600" kern="1200"/>
        </a:p>
      </dsp:txBody>
      <dsp:txXfrm rot="10800000">
        <a:off x="1534826" y="2518406"/>
        <a:ext cx="229801" cy="249729"/>
      </dsp:txXfrm>
    </dsp:sp>
    <dsp:sp modelId="{0D57618D-E5E0-4796-83BD-730AAE94AB04}">
      <dsp:nvSpPr>
        <dsp:cNvPr id="0" name=""/>
        <dsp:cNvSpPr/>
      </dsp:nvSpPr>
      <dsp:spPr>
        <a:xfrm>
          <a:off x="728774" y="1090002"/>
          <a:ext cx="1233231" cy="12332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a-DK" sz="800" kern="1200" dirty="0"/>
            <a:t>Opfølgning på handleplanens indsatser og hvordan elevrådet oplever dem</a:t>
          </a:r>
        </a:p>
      </dsp:txBody>
      <dsp:txXfrm>
        <a:off x="909376" y="1270604"/>
        <a:ext cx="872027" cy="872027"/>
      </dsp:txXfrm>
    </dsp:sp>
    <dsp:sp modelId="{3338EF45-B565-46BB-AF5C-990EF31AB61D}">
      <dsp:nvSpPr>
        <dsp:cNvPr id="0" name=""/>
        <dsp:cNvSpPr/>
      </dsp:nvSpPr>
      <dsp:spPr>
        <a:xfrm rot="19440000">
          <a:off x="1923139" y="959493"/>
          <a:ext cx="328287" cy="41621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da-DK" sz="600" kern="1200"/>
        </a:p>
      </dsp:txBody>
      <dsp:txXfrm>
        <a:off x="1932544" y="1071680"/>
        <a:ext cx="229801" cy="249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C940D-4180-4B8E-ADA1-CA70374F1F36}">
      <dsp:nvSpPr>
        <dsp:cNvPr id="0" name=""/>
        <dsp:cNvSpPr/>
      </dsp:nvSpPr>
      <dsp:spPr>
        <a:xfrm>
          <a:off x="2227593" y="1046"/>
          <a:ext cx="1233231" cy="12332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a-DK" sz="800" kern="1200" dirty="0"/>
            <a:t>Præsentér klassen for, hvordan elevrådet og skoleledelsen har besluttet, at der følges op på </a:t>
          </a:r>
          <a:r>
            <a:rPr lang="da-DK" sz="800" i="1" kern="1200" dirty="0"/>
            <a:t>skolens </a:t>
          </a:r>
          <a:r>
            <a:rPr lang="da-DK" sz="800" i="0" kern="1200" dirty="0"/>
            <a:t>resultater</a:t>
          </a:r>
          <a:endParaRPr lang="da-DK" sz="800" kern="1200" dirty="0"/>
        </a:p>
      </dsp:txBody>
      <dsp:txXfrm>
        <a:off x="2408195" y="181648"/>
        <a:ext cx="872027" cy="872027"/>
      </dsp:txXfrm>
    </dsp:sp>
    <dsp:sp modelId="{AC0A902A-CBC3-4AA2-AFBE-009561899F2A}">
      <dsp:nvSpPr>
        <dsp:cNvPr id="0" name=""/>
        <dsp:cNvSpPr/>
      </dsp:nvSpPr>
      <dsp:spPr>
        <a:xfrm rot="2160000">
          <a:off x="3421958" y="948571"/>
          <a:ext cx="328287" cy="41621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a:off x="3431363" y="1002870"/>
        <a:ext cx="229801" cy="249729"/>
      </dsp:txXfrm>
    </dsp:sp>
    <dsp:sp modelId="{9217CCCA-BCE9-4173-A7CF-1B2FF4DA5A0C}">
      <dsp:nvSpPr>
        <dsp:cNvPr id="0" name=""/>
        <dsp:cNvSpPr/>
      </dsp:nvSpPr>
      <dsp:spPr>
        <a:xfrm>
          <a:off x="3726412" y="1090002"/>
          <a:ext cx="1233231" cy="12332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a-DK" sz="800" kern="1200" dirty="0"/>
            <a:t>Tal med klassen om, hvilke ønsker de har til opfølgning på klassens/årgangens resultater</a:t>
          </a:r>
        </a:p>
      </dsp:txBody>
      <dsp:txXfrm>
        <a:off x="3907014" y="1270604"/>
        <a:ext cx="872027" cy="872027"/>
      </dsp:txXfrm>
    </dsp:sp>
    <dsp:sp modelId="{BAF66D4D-3B41-4550-B234-46C9439AEE45}">
      <dsp:nvSpPr>
        <dsp:cNvPr id="0" name=""/>
        <dsp:cNvSpPr/>
      </dsp:nvSpPr>
      <dsp:spPr>
        <a:xfrm rot="6480000">
          <a:off x="3895506" y="2370657"/>
          <a:ext cx="328287" cy="41621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rot="10800000">
        <a:off x="3959966" y="2407067"/>
        <a:ext cx="229801" cy="249729"/>
      </dsp:txXfrm>
    </dsp:sp>
    <dsp:sp modelId="{463BCBAC-4FEE-4B39-A89F-CFA4B5C3D7DD}">
      <dsp:nvSpPr>
        <dsp:cNvPr id="0" name=""/>
        <dsp:cNvSpPr/>
      </dsp:nvSpPr>
      <dsp:spPr>
        <a:xfrm>
          <a:off x="3153914" y="2851969"/>
          <a:ext cx="1233231" cy="12332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a-DK" sz="800" kern="1200" dirty="0"/>
            <a:t>Gennemfør den nationale trivselsmåling i klassen</a:t>
          </a:r>
        </a:p>
      </dsp:txBody>
      <dsp:txXfrm>
        <a:off x="3334516" y="3032571"/>
        <a:ext cx="872027" cy="872027"/>
      </dsp:txXfrm>
    </dsp:sp>
    <dsp:sp modelId="{A3D930CE-74FB-4686-9293-31A0BF50337E}">
      <dsp:nvSpPr>
        <dsp:cNvPr id="0" name=""/>
        <dsp:cNvSpPr/>
      </dsp:nvSpPr>
      <dsp:spPr>
        <a:xfrm rot="10800000">
          <a:off x="2689356" y="3260477"/>
          <a:ext cx="328287" cy="41621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rot="10800000">
        <a:off x="2787842" y="3343720"/>
        <a:ext cx="229801" cy="249729"/>
      </dsp:txXfrm>
    </dsp:sp>
    <dsp:sp modelId="{E70BFCCF-B8BC-4907-A02A-28102FDA46ED}">
      <dsp:nvSpPr>
        <dsp:cNvPr id="0" name=""/>
        <dsp:cNvSpPr/>
      </dsp:nvSpPr>
      <dsp:spPr>
        <a:xfrm>
          <a:off x="1301272" y="2851969"/>
          <a:ext cx="1233231" cy="12332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a-DK" sz="800" kern="1200" dirty="0"/>
            <a:t>Gennemgang af klassens/årgangens samlede resultat med eleverne på den måde, som de har ønsket</a:t>
          </a:r>
        </a:p>
      </dsp:txBody>
      <dsp:txXfrm>
        <a:off x="1481874" y="3032571"/>
        <a:ext cx="872027" cy="872027"/>
      </dsp:txXfrm>
    </dsp:sp>
    <dsp:sp modelId="{9065F04A-49BA-4E6E-A317-879297A41D6B}">
      <dsp:nvSpPr>
        <dsp:cNvPr id="0" name=""/>
        <dsp:cNvSpPr/>
      </dsp:nvSpPr>
      <dsp:spPr>
        <a:xfrm rot="15120000">
          <a:off x="1470366" y="2388330"/>
          <a:ext cx="328287" cy="41621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rot="10800000">
        <a:off x="1534826" y="2518406"/>
        <a:ext cx="229801" cy="249729"/>
      </dsp:txXfrm>
    </dsp:sp>
    <dsp:sp modelId="{8DCA56BC-5201-4113-974E-17D0778B1516}">
      <dsp:nvSpPr>
        <dsp:cNvPr id="0" name=""/>
        <dsp:cNvSpPr/>
      </dsp:nvSpPr>
      <dsp:spPr>
        <a:xfrm>
          <a:off x="728774" y="1090002"/>
          <a:ext cx="1233231" cy="12332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a-DK" sz="800" kern="1200" dirty="0"/>
            <a:t>Udarbejd eventuelle indsatser og aftal opfølgning i klassen</a:t>
          </a:r>
        </a:p>
      </dsp:txBody>
      <dsp:txXfrm>
        <a:off x="909376" y="1270604"/>
        <a:ext cx="872027" cy="872027"/>
      </dsp:txXfrm>
    </dsp:sp>
    <dsp:sp modelId="{8C4E33F2-6896-4ABF-9FC4-5B3DEC29BBD8}">
      <dsp:nvSpPr>
        <dsp:cNvPr id="0" name=""/>
        <dsp:cNvSpPr/>
      </dsp:nvSpPr>
      <dsp:spPr>
        <a:xfrm rot="19440000">
          <a:off x="1923139" y="959493"/>
          <a:ext cx="328287" cy="41621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a:off x="1932544" y="1071680"/>
        <a:ext cx="229801" cy="24972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31/05/2022</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31/05/2022</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dirty="0"/>
          </a:p>
        </p:txBody>
      </p:sp>
    </p:spTree>
    <p:extLst>
      <p:ext uri="{BB962C8B-B14F-4D97-AF65-F5344CB8AC3E}">
        <p14:creationId xmlns:p14="http://schemas.microsoft.com/office/powerpoint/2010/main" val="261680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88969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i="0" dirty="0"/>
              <a:t>Uddybning af de forskellige former for undervisningsmiljø</a:t>
            </a:r>
          </a:p>
          <a:p>
            <a:pPr marL="171450" indent="-171450">
              <a:buFont typeface="Arial" panose="020B0604020202020204" pitchFamily="34" charset="0"/>
              <a:buChar char="•"/>
            </a:pPr>
            <a:r>
              <a:rPr lang="da-DK" sz="1200" b="1" i="0" dirty="0"/>
              <a:t>Fysisk undervisningsmiljø: </a:t>
            </a:r>
            <a:r>
              <a:rPr lang="da-DK" dirty="0"/>
              <a:t>Handler om skolens fysiske rammer som fx borde, stole, udeområder og toiletforhold, om skolens indeklima såsom temperatur, lys, luft samt om sikkerhed og sundhed.</a:t>
            </a:r>
            <a:endParaRPr lang="da-DK" sz="1200" b="1" i="0" dirty="0"/>
          </a:p>
          <a:p>
            <a:pPr marL="171450" indent="-171450">
              <a:buFont typeface="Arial" panose="020B0604020202020204" pitchFamily="34" charset="0"/>
              <a:buChar char="•"/>
            </a:pPr>
            <a:r>
              <a:rPr lang="da-DK" sz="1200" b="1" i="0" dirty="0"/>
              <a:t>Psykiske undervisningsmiljø: </a:t>
            </a:r>
            <a:r>
              <a:rPr lang="da-DK" dirty="0"/>
              <a:t>Handler blandt andet om elevernes trivsel, venskaber, forhold til lærere og skolekammerater, mobning samt om elevernes indflydelse på hverdagen.</a:t>
            </a:r>
            <a:endParaRPr lang="da-DK" sz="1200" b="1" i="0" dirty="0"/>
          </a:p>
          <a:p>
            <a:pPr marL="171450" indent="-171450">
              <a:buFont typeface="Arial" panose="020B0604020202020204" pitchFamily="34" charset="0"/>
              <a:buChar char="•"/>
            </a:pPr>
            <a:r>
              <a:rPr lang="da-DK" sz="1200" b="1" i="0" dirty="0"/>
              <a:t>Æstetisk undervisningsmiljø: </a:t>
            </a:r>
            <a:r>
              <a:rPr lang="da-DK" dirty="0"/>
              <a:t>Handler blandt andet om udsmykning på skolen, atmosfæren, rummets materialer, og om rummet kan understøtte de aktiviteter, der foregår i det.</a:t>
            </a:r>
            <a:endParaRPr lang="da-DK" sz="1200" b="1" i="0"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28800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Ofte er det skoleledelsen, der tager ansvar for at udarbejde undervisningsmiljøvurderingen, mens skolebestyrelsen sætter de generelle principper for skolens undervisningsmiljø og fører tilsyn med, at skolen og skolelederen arbejder med undervisningsmiljøet. </a:t>
            </a:r>
          </a:p>
          <a:p>
            <a:pPr marL="171450" indent="-171450">
              <a:buFont typeface="Arial" panose="020B0604020202020204" pitchFamily="34" charset="0"/>
              <a:buChar char="•"/>
            </a:pPr>
            <a:r>
              <a:rPr lang="da-DK" dirty="0"/>
              <a:t>Eleverne sidder også med i skolebestyrelsen og derigennem kan de blive inddraget i at lave principper for undervisningsmiljøet og føre tilsyn med det.</a:t>
            </a:r>
          </a:p>
          <a:p>
            <a:pPr marL="171450" indent="-171450">
              <a:buFont typeface="Arial" panose="020B0604020202020204" pitchFamily="34" charset="0"/>
              <a:buChar char="•"/>
            </a:pPr>
            <a:r>
              <a:rPr lang="da-DK" dirty="0"/>
              <a:t>Elevernes UMR skal være inddraget i at lave undervisningsmiljøvurderingen</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131496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boksene finder I spørgsmål som elevrådet kan drøfte for at finde ud af, hvordan arbejdet med undervisningsmiljørepræsentanter ser ud på skolen. </a:t>
            </a:r>
          </a:p>
          <a:p>
            <a:r>
              <a:rPr lang="da-DK" dirty="0"/>
              <a:t>Boksen til venstre bruges af elevrådet, hvis skolen </a:t>
            </a:r>
            <a:r>
              <a:rPr lang="da-DK" i="1" dirty="0"/>
              <a:t>ikke </a:t>
            </a:r>
            <a:r>
              <a:rPr lang="da-DK" i="0" dirty="0"/>
              <a:t>har en UMR, og boksen til højre bruges til skoler, der har en URM og som derfor skal evaluere, hvordan det går med at bruge UMR til at forbedre skolens undervisningsmiljø. </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60552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gn="l">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110394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sz="1800" b="0" i="0" u="none" strike="noStrike" baseline="0" dirty="0">
                <a:latin typeface="LucidaSans"/>
              </a:rPr>
              <a:t>Elevrådet kan spille en vigtig rolle i skolens forberedelse til at lave trivselsmålingen. Derfor er det en god idé at diskutere, hvordan I vil arbejde med trivselsmålingen, inden den laves på jeres skole.</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84701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jeres skole gerne vil arbejde mere med elevinddragelse i forbindelse med trivselsmålingen, kan elevrådet sammen med skoleledelsen, skolebestyrelsen og lærerne drøfte, hvordan eleverne inddrages både før og efter trivselsmålingen er gennemført på skolen. </a:t>
            </a:r>
            <a:br>
              <a:rPr lang="da-DK" dirty="0"/>
            </a:br>
            <a:br>
              <a:rPr lang="da-DK" dirty="0"/>
            </a:br>
            <a:r>
              <a:rPr lang="da-DK" dirty="0"/>
              <a:t>Modellerne giver en ide til en proces, som jeres skole kunne vælge at følge. Det er jeres opgave sammen med skoleledelsen, skolebestyrelsen og lærerne at finde ud af, hvordan det helt præcis gøres.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14763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Resultaterne fra den nationale trivselsmåling skal med ind i den undervisningsmiljøvurdering, som skolens skal lave mindst hvert tredje år, så det er tydeligt, hvordan skolens elever har det.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420116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Anbefalinger: To indhold + billedbaggrund">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180D1BBC-BBD7-40DD-819F-29DA598CEE82}"/>
              </a:ext>
            </a:extLst>
          </p:cNvPr>
          <p:cNvSpPr>
            <a:spLocks noGrp="1"/>
          </p:cNvSpPr>
          <p:nvPr>
            <p:ph type="pic" sz="quarter" idx="16" hasCustomPrompt="1"/>
          </p:nvPr>
        </p:nvSpPr>
        <p:spPr>
          <a:xfrm>
            <a:off x="-1200" y="-360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49600"/>
          </a:xfrm>
          <a:solidFill>
            <a:schemeClr val="accent2"/>
          </a:solidFill>
        </p:spPr>
        <p:txBody>
          <a:bodyPr/>
          <a:lstStyle>
            <a:lvl1pPr>
              <a:defRPr sz="2000">
                <a:solidFill>
                  <a:schemeClr val="bg1"/>
                </a:solidFill>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4950000" cy="3949200"/>
          </a:xfrm>
          <a:solidFill>
            <a:schemeClr val="accent2"/>
          </a:solidFill>
        </p:spPr>
        <p:txBody>
          <a:bodyPr/>
          <a:lstStyle>
            <a:lvl1pPr marL="0" indent="0">
              <a:buNone/>
              <a:defRPr sz="1200" b="1">
                <a:solidFill>
                  <a:schemeClr val="bg1"/>
                </a:solidFill>
                <a:latin typeface="KBH Tekst" panose="00000500000000000000" pitchFamily="2" charset="0"/>
              </a:defRPr>
            </a:lvl1pPr>
            <a:lvl2pPr marL="370800" indent="-180000">
              <a:defRPr sz="1200">
                <a:solidFill>
                  <a:schemeClr val="bg1"/>
                </a:solidFill>
                <a:latin typeface="KBH Tekst" panose="00000500000000000000" pitchFamily="2" charset="0"/>
              </a:defRPr>
            </a:lvl2pPr>
            <a:lvl3pPr marL="543600">
              <a:defRPr sz="1200">
                <a:solidFill>
                  <a:schemeClr val="bg1"/>
                </a:solidFill>
                <a:latin typeface="KBH Tekst" panose="00000500000000000000" pitchFamily="2" charset="0"/>
              </a:defRPr>
            </a:lvl3pPr>
            <a:lvl4pPr>
              <a:defRPr sz="1200">
                <a:solidFill>
                  <a:schemeClr val="bg1"/>
                </a:solidFill>
              </a:defRPr>
            </a:lvl4pPr>
            <a:lvl5pPr>
              <a:defRPr sz="1200">
                <a:solidFill>
                  <a:schemeClr val="bg1"/>
                </a:solidFill>
                <a:latin typeface="KBH Tekst" panose="00000500000000000000" pitchFamily="2" charset="0"/>
              </a:defRPr>
            </a:lvl5pPr>
            <a:lvl6pPr>
              <a:defRPr sz="2000">
                <a:solidFill>
                  <a:schemeClr val="bg1"/>
                </a:solidFill>
              </a:defRPr>
            </a:lvl6pPr>
            <a:lvl7pPr>
              <a:defRPr sz="2000">
                <a:solidFill>
                  <a:schemeClr val="bg1"/>
                </a:solidFill>
              </a:defRPr>
            </a:lvl7pPr>
            <a:lvl8pPr>
              <a:defRPr sz="2000">
                <a:solidFill>
                  <a:schemeClr val="bg1"/>
                </a:solidFill>
              </a:defRPr>
            </a:lvl8pPr>
            <a:lvl9pPr>
              <a:defRPr>
                <a:solidFill>
                  <a:schemeClr val="bg1"/>
                </a:solidFill>
              </a:defRPr>
            </a:lvl9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0" name="Content Placeholder 6">
            <a:extLst>
              <a:ext uri="{FF2B5EF4-FFF2-40B4-BE49-F238E27FC236}">
                <a16:creationId xmlns:a16="http://schemas.microsoft.com/office/drawing/2014/main" id="{BBE4BEFF-F02D-4670-95CB-E8CA1CCADA93}"/>
              </a:ext>
            </a:extLst>
          </p:cNvPr>
          <p:cNvSpPr>
            <a:spLocks noGrp="1"/>
          </p:cNvSpPr>
          <p:nvPr>
            <p:ph sz="quarter" idx="14" hasCustomPrompt="1"/>
          </p:nvPr>
        </p:nvSpPr>
        <p:spPr>
          <a:xfrm>
            <a:off x="6521279" y="2192399"/>
            <a:ext cx="4950000" cy="3949200"/>
          </a:xfrm>
          <a:solidFill>
            <a:schemeClr val="accent2"/>
          </a:solidFill>
        </p:spPr>
        <p:txBody>
          <a:bodyPr/>
          <a:lstStyle>
            <a:lvl1pPr marL="0" indent="0">
              <a:buNone/>
              <a:defRPr sz="1200" b="1">
                <a:solidFill>
                  <a:schemeClr val="bg1"/>
                </a:solidFill>
                <a:latin typeface="KBH Tekst" panose="00000500000000000000" pitchFamily="2" charset="0"/>
              </a:defRPr>
            </a:lvl1pPr>
            <a:lvl2pPr marL="370800" indent="-180000">
              <a:defRPr sz="1200">
                <a:solidFill>
                  <a:schemeClr val="bg1"/>
                </a:solidFill>
                <a:latin typeface="KBH Tekst" panose="00000500000000000000" pitchFamily="2" charset="0"/>
              </a:defRPr>
            </a:lvl2pPr>
            <a:lvl3pPr marL="543600">
              <a:defRPr sz="1200">
                <a:solidFill>
                  <a:schemeClr val="bg1"/>
                </a:solidFill>
                <a:latin typeface="KBH Tekst" panose="00000500000000000000" pitchFamily="2" charset="0"/>
              </a:defRPr>
            </a:lvl3pPr>
            <a:lvl4pPr>
              <a:defRPr sz="1200">
                <a:solidFill>
                  <a:schemeClr val="bg1"/>
                </a:solidFill>
              </a:defRPr>
            </a:lvl4pPr>
            <a:lvl5pPr>
              <a:defRPr sz="1200">
                <a:solidFill>
                  <a:schemeClr val="bg1"/>
                </a:solidFill>
                <a:latin typeface="KBH Tekst" panose="00000500000000000000" pitchFamily="2" charset="0"/>
              </a:defRPr>
            </a:lvl5pPr>
            <a:lvl6pPr>
              <a:defRPr sz="2000">
                <a:solidFill>
                  <a:schemeClr val="bg1"/>
                </a:solidFill>
              </a:defRPr>
            </a:lvl6pPr>
            <a:lvl7pPr>
              <a:defRPr sz="2000">
                <a:solidFill>
                  <a:schemeClr val="bg1"/>
                </a:solidFill>
              </a:defRPr>
            </a:lvl7pPr>
            <a:lvl8pPr>
              <a:defRPr sz="2000">
                <a:solidFill>
                  <a:schemeClr val="bg1"/>
                </a:solidFill>
              </a:defRPr>
            </a:lvl8pPr>
            <a:lvl9pPr>
              <a:defRPr>
                <a:solidFill>
                  <a:schemeClr val="bg1"/>
                </a:solidFill>
              </a:defRPr>
            </a:lvl9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2909478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Jeg har behov for, men oplever denne udfordring</a:t>
            </a:r>
          </a:p>
        </p:txBody>
      </p:sp>
      <p:sp>
        <p:nvSpPr>
          <p:cNvPr id="3" name="Content Placeholder 2"/>
          <p:cNvSpPr>
            <a:spLocks noGrp="1"/>
          </p:cNvSpPr>
          <p:nvPr>
            <p:ph idx="1" hasCustomPrompt="1"/>
          </p:nvPr>
        </p:nvSpPr>
        <p:spPr>
          <a:xfrm>
            <a:off x="719998" y="2192138"/>
            <a:ext cx="7048402" cy="4355535"/>
          </a:xfrm>
        </p:spPr>
        <p:txBody>
          <a:bodyPr/>
          <a:lstStyle>
            <a:lvl1pPr>
              <a:defRPr/>
            </a:lvl1pPr>
            <a:lvl4pPr>
              <a:defRPr sz="1600"/>
            </a:lvl4pPr>
            <a:lvl5pPr>
              <a:buNone/>
              <a:defRPr sz="1400">
                <a:solidFill>
                  <a:schemeClr val="accent2"/>
                </a:solidFill>
              </a:defRPr>
            </a:lvl5pPr>
          </a:lstStyle>
          <a:p>
            <a:pPr lvl="3"/>
            <a:r>
              <a:rPr lang="da-DK" noProof="0" dirty="0"/>
              <a:t>Underoverskrift der folder indsigten ud</a:t>
            </a:r>
          </a:p>
          <a:p>
            <a:pPr lvl="4"/>
            <a:r>
              <a:rPr lang="da-DK" noProof="0" dirty="0"/>
              <a:t>Brødtekst</a:t>
            </a:r>
          </a:p>
          <a:p>
            <a:pPr lvl="4"/>
            <a:endParaRPr lang="da-DK" noProof="0" dirty="0"/>
          </a:p>
          <a:p>
            <a:pPr lvl="4"/>
            <a:endParaRPr lang="da-DK" noProof="0"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5" name="Pladsholder til tekst 4">
            <a:extLst>
              <a:ext uri="{FF2B5EF4-FFF2-40B4-BE49-F238E27FC236}">
                <a16:creationId xmlns:a16="http://schemas.microsoft.com/office/drawing/2014/main" id="{DB040EE1-B994-A140-9CA3-0DC9B7F05E96}"/>
              </a:ext>
            </a:extLst>
          </p:cNvPr>
          <p:cNvSpPr>
            <a:spLocks noGrp="1"/>
          </p:cNvSpPr>
          <p:nvPr>
            <p:ph type="body" sz="quarter" idx="13" hasCustomPrompt="1"/>
          </p:nvPr>
        </p:nvSpPr>
        <p:spPr>
          <a:xfrm>
            <a:off x="8131126" y="0"/>
            <a:ext cx="4060874" cy="6858000"/>
          </a:xfrm>
          <a:solidFill>
            <a:schemeClr val="tx2"/>
          </a:solidFill>
        </p:spPr>
        <p:txBody>
          <a:bodyPr lIns="144000" tIns="936000" rIns="144000"/>
          <a:lstStyle>
            <a:lvl4pPr>
              <a:defRPr>
                <a:solidFill>
                  <a:schemeClr val="bg1"/>
                </a:solidFill>
              </a:defRPr>
            </a:lvl4pPr>
            <a:lvl5pPr>
              <a:buNone/>
              <a:defRPr sz="1600">
                <a:solidFill>
                  <a:schemeClr val="bg1"/>
                </a:solidFill>
              </a:defRPr>
            </a:lvl5pPr>
          </a:lstStyle>
          <a:p>
            <a:pPr lvl="3"/>
            <a:r>
              <a:rPr lang="da-DK" dirty="0"/>
              <a:t>Her kan skrives en anbefaling, konklusion eller indsættes data</a:t>
            </a:r>
          </a:p>
          <a:p>
            <a:pPr lvl="4"/>
            <a:endParaRPr lang="da-DK" dirty="0"/>
          </a:p>
          <a:p>
            <a:pPr lvl="4"/>
            <a:r>
              <a:rPr lang="da-DK" dirty="0"/>
              <a:t>Vi anbefaler at </a:t>
            </a:r>
            <a:r>
              <a:rPr lang="da-DK" dirty="0" err="1"/>
              <a:t>xxxxxxxx</a:t>
            </a:r>
            <a:endParaRPr lang="da-DK" dirty="0"/>
          </a:p>
          <a:p>
            <a:pPr lvl="4"/>
            <a:endParaRPr lang="da-DK" dirty="0"/>
          </a:p>
          <a:p>
            <a:pPr lvl="4"/>
            <a:endParaRPr lang="da-DK" dirty="0"/>
          </a:p>
          <a:p>
            <a:pPr lvl="4"/>
            <a:r>
              <a:rPr lang="da-DK" dirty="0"/>
              <a:t>Overvej at </a:t>
            </a:r>
            <a:r>
              <a:rPr lang="da-DK" dirty="0" err="1"/>
              <a:t>xxxxxxx</a:t>
            </a:r>
            <a:endParaRPr lang="da-DK" dirty="0"/>
          </a:p>
          <a:p>
            <a:pPr lvl="4"/>
            <a:endParaRPr lang="da-DK" dirty="0"/>
          </a:p>
          <a:p>
            <a:pPr lvl="4"/>
            <a:r>
              <a:rPr lang="da-DK" sz="1600" b="0" noProof="0" dirty="0"/>
              <a:t>(husk du bare kan redigere farven eller størrelsen på kassen i slidemaster)</a:t>
            </a:r>
            <a:endParaRPr lang="da-DK" dirty="0"/>
          </a:p>
          <a:p>
            <a:pPr lvl="4"/>
            <a:endParaRPr lang="da-DK" dirty="0"/>
          </a:p>
          <a:p>
            <a:pPr lvl="4"/>
            <a:endParaRPr lang="da-DK" dirty="0"/>
          </a:p>
          <a:p>
            <a:pPr lvl="4"/>
            <a:endParaRPr lang="da-DK" dirty="0"/>
          </a:p>
          <a:p>
            <a:pPr lvl="4"/>
            <a:endParaRPr lang="da-DK" dirty="0"/>
          </a:p>
          <a:p>
            <a:pPr lvl="4"/>
            <a:endParaRPr lang="da-DK" dirty="0"/>
          </a:p>
        </p:txBody>
      </p:sp>
    </p:spTree>
    <p:extLst>
      <p:ext uri="{BB962C8B-B14F-4D97-AF65-F5344CB8AC3E}">
        <p14:creationId xmlns:p14="http://schemas.microsoft.com/office/powerpoint/2010/main" val="464164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5.xml"/><Relationship Id="rId47" Type="http://schemas.openxmlformats.org/officeDocument/2006/relationships/tags" Target="../tags/tag10.xml"/><Relationship Id="rId50"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46"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3.xml"/><Relationship Id="rId45"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6.xml"/><Relationship Id="rId48" Type="http://schemas.openxmlformats.org/officeDocument/2006/relationships/tags" Target="../tags/tag11.xml"/><Relationship Id="rId8" Type="http://schemas.openxmlformats.org/officeDocument/2006/relationships/slideLayout" Target="../slideLayouts/slideLayout8.xml"/><Relationship Id="rId51" Type="http://schemas.openxmlformats.org/officeDocument/2006/relationships/tags" Target="../tags/tag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tags" Target="../tags/tag17.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tags" Target="../tags/tag20.xml"/><Relationship Id="rId47" Type="http://schemas.openxmlformats.org/officeDocument/2006/relationships/tags" Target="../tags/tag25.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ags" Target="../tags/tag16.xml"/><Relationship Id="rId46" Type="http://schemas.openxmlformats.org/officeDocument/2006/relationships/tags" Target="../tags/tag2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tags" Target="../tags/tag1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tags" Target="../tags/tag23.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theme" Target="../theme/theme2.xml"/><Relationship Id="rId49" Type="http://schemas.openxmlformats.org/officeDocument/2006/relationships/tags" Target="../tags/tag27.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4" Type="http://schemas.openxmlformats.org/officeDocument/2006/relationships/tags" Target="../tags/tag22.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tags" Target="../tags/tag21.xml"/><Relationship Id="rId48" Type="http://schemas.openxmlformats.org/officeDocument/2006/relationships/tags" Target="../tags/tag26.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9"/>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0"/>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41"/>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2"/>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3"/>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4"/>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5"/>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6"/>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7"/>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8"/>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9"/>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50"/>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51"/>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776" r:id="rId2"/>
    <p:sldLayoutId id="2147483785" r:id="rId3"/>
    <p:sldLayoutId id="2147483813" r:id="rId4"/>
    <p:sldLayoutId id="2147483777" r:id="rId5"/>
    <p:sldLayoutId id="2147483812" r:id="rId6"/>
    <p:sldLayoutId id="2147483778" r:id="rId7"/>
    <p:sldLayoutId id="2147483811" r:id="rId8"/>
    <p:sldLayoutId id="2147483786" r:id="rId9"/>
    <p:sldLayoutId id="2147483787" r:id="rId10"/>
    <p:sldLayoutId id="2147483788" r:id="rId11"/>
    <p:sldLayoutId id="2147483784" r:id="rId12"/>
    <p:sldLayoutId id="2147483780" r:id="rId13"/>
    <p:sldLayoutId id="2147483783" r:id="rId14"/>
    <p:sldLayoutId id="2147483756" r:id="rId15"/>
    <p:sldLayoutId id="2147483781" r:id="rId16"/>
    <p:sldLayoutId id="2147483779" r:id="rId17"/>
    <p:sldLayoutId id="2147483790" r:id="rId18"/>
    <p:sldLayoutId id="2147483791" r:id="rId19"/>
    <p:sldLayoutId id="2147483792" r:id="rId20"/>
    <p:sldLayoutId id="2147483793" r:id="rId21"/>
    <p:sldLayoutId id="2147483764" r:id="rId22"/>
    <p:sldLayoutId id="2147483794" r:id="rId23"/>
    <p:sldLayoutId id="2147483797" r:id="rId24"/>
    <p:sldLayoutId id="2147483796" r:id="rId25"/>
    <p:sldLayoutId id="2147483795" r:id="rId26"/>
    <p:sldLayoutId id="2147483798" r:id="rId27"/>
    <p:sldLayoutId id="2147483767" r:id="rId28"/>
    <p:sldLayoutId id="2147483768" r:id="rId29"/>
    <p:sldLayoutId id="2147483805" r:id="rId30"/>
    <p:sldLayoutId id="2147483806" r:id="rId31"/>
    <p:sldLayoutId id="2147483807" r:id="rId32"/>
    <p:sldLayoutId id="2147483808" r:id="rId33"/>
    <p:sldLayoutId id="2147483809" r:id="rId34"/>
    <p:sldLayoutId id="2147483810" r:id="rId35"/>
    <p:sldLayoutId id="2147483850" r:id="rId36"/>
    <p:sldLayoutId id="2147483851" r:id="rId37"/>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svg"/><Relationship Id="rId12" Type="http://schemas.openxmlformats.org/officeDocument/2006/relationships/hyperlink" Target="https://dcum.dk/media/2257/vejledning-2018undervisningsmiljoevurdering.pdf" TargetMode="Externa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hyperlink" Target="https://dcum.dk/shop/materialer/grundskole" TargetMode="Externa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hyperlink" Target="https://emu.dk/grundskole/undervisningsmiljoe/trivselsmaaling?b=t5-t24" TargetMode="External"/><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hyperlink" Target="https://dcum.dk/shop/materialer/grundskole" TargetMode="Externa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34.png"/><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notesSlide" Target="../notesSlides/notesSlide8.xml"/><Relationship Id="rId16" Type="http://schemas.microsoft.com/office/2007/relationships/diagramDrawing" Target="../diagrams/drawing2.xml"/><Relationship Id="rId1" Type="http://schemas.openxmlformats.org/officeDocument/2006/relationships/slideLayout" Target="../slideLayouts/slideLayout29.xml"/><Relationship Id="rId6" Type="http://schemas.openxmlformats.org/officeDocument/2006/relationships/image" Target="../media/image37.svg"/><Relationship Id="rId11" Type="http://schemas.microsoft.com/office/2007/relationships/diagramDrawing" Target="../diagrams/drawing1.xml"/><Relationship Id="rId5" Type="http://schemas.openxmlformats.org/officeDocument/2006/relationships/image" Target="../media/image36.pn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35.sv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2B853"/>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2D2C85F-D8A9-4C60-8B35-2EECAB28270F}"/>
              </a:ext>
            </a:extLst>
          </p:cNvPr>
          <p:cNvSpPr>
            <a:spLocks noGrp="1"/>
          </p:cNvSpPr>
          <p:nvPr>
            <p:ph type="ctrTitle"/>
          </p:nvPr>
        </p:nvSpPr>
        <p:spPr/>
        <p:txBody>
          <a:bodyPr>
            <a:noAutofit/>
          </a:bodyPr>
          <a:lstStyle/>
          <a:p>
            <a:r>
              <a:rPr lang="da-DK" sz="5400" dirty="0"/>
              <a:t>Elevinddragelse </a:t>
            </a:r>
            <a:br>
              <a:rPr lang="da-DK" sz="5400" dirty="0"/>
            </a:br>
            <a:r>
              <a:rPr lang="da-DK" sz="5400" dirty="0"/>
              <a:t>i arbejdet med skolens undervisningsmiljø</a:t>
            </a:r>
          </a:p>
        </p:txBody>
      </p:sp>
      <p:sp>
        <p:nvSpPr>
          <p:cNvPr id="17" name="Subtitle 16">
            <a:extLst>
              <a:ext uri="{FF2B5EF4-FFF2-40B4-BE49-F238E27FC236}">
                <a16:creationId xmlns:a16="http://schemas.microsoft.com/office/drawing/2014/main" id="{3F38AC75-96C7-472C-BFF8-F3496F9CE56E}"/>
              </a:ext>
            </a:extLst>
          </p:cNvPr>
          <p:cNvSpPr>
            <a:spLocks noGrp="1"/>
          </p:cNvSpPr>
          <p:nvPr>
            <p:ph type="subTitle" idx="1"/>
          </p:nvPr>
        </p:nvSpPr>
        <p:spPr>
          <a:xfrm>
            <a:off x="785271" y="4742876"/>
            <a:ext cx="7810748" cy="810331"/>
          </a:xfrm>
        </p:spPr>
        <p:txBody>
          <a:bodyPr/>
          <a:lstStyle/>
          <a:p>
            <a:pPr>
              <a:buNone/>
            </a:pPr>
            <a:r>
              <a:rPr lang="da-DK" dirty="0">
                <a:solidFill>
                  <a:schemeClr val="bg1"/>
                </a:solidFill>
              </a:rPr>
              <a:t>Inddragelse ved den nationale trivselsmåling og undervisningsmiljøvurdering</a:t>
            </a:r>
          </a:p>
        </p:txBody>
      </p:sp>
      <p:sp>
        <p:nvSpPr>
          <p:cNvPr id="52" name="Footer Placeholder 51">
            <a:extLst>
              <a:ext uri="{FF2B5EF4-FFF2-40B4-BE49-F238E27FC236}">
                <a16:creationId xmlns:a16="http://schemas.microsoft.com/office/drawing/2014/main" id="{49B96452-5571-4446-BBD5-A0DA07874D2D}"/>
              </a:ext>
            </a:extLst>
          </p:cNvPr>
          <p:cNvSpPr>
            <a:spLocks noGrp="1"/>
          </p:cNvSpPr>
          <p:nvPr>
            <p:ph type="ftr" sz="quarter" idx="11"/>
          </p:nvPr>
        </p:nvSpPr>
        <p:spPr/>
        <p:txBody>
          <a:bodyPr/>
          <a:lstStyle/>
          <a:p>
            <a:r>
              <a:rPr lang="da-DK" dirty="0"/>
              <a:t>Sidehoved</a:t>
            </a:r>
          </a:p>
        </p:txBody>
      </p:sp>
      <p:sp>
        <p:nvSpPr>
          <p:cNvPr id="53" name="Slide Number Placeholder 52">
            <a:extLst>
              <a:ext uri="{FF2B5EF4-FFF2-40B4-BE49-F238E27FC236}">
                <a16:creationId xmlns:a16="http://schemas.microsoft.com/office/drawing/2014/main" id="{43375B1A-194E-403E-99F4-6C83A3A0C084}"/>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Tree>
    <p:extLst>
      <p:ext uri="{BB962C8B-B14F-4D97-AF65-F5344CB8AC3E}">
        <p14:creationId xmlns:p14="http://schemas.microsoft.com/office/powerpoint/2010/main" val="325924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B85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C0A5D-CC9E-4379-8791-0588E997872E}"/>
              </a:ext>
            </a:extLst>
          </p:cNvPr>
          <p:cNvSpPr>
            <a:spLocks noGrp="1"/>
          </p:cNvSpPr>
          <p:nvPr>
            <p:ph type="title"/>
          </p:nvPr>
        </p:nvSpPr>
        <p:spPr>
          <a:xfrm>
            <a:off x="0" y="894268"/>
            <a:ext cx="10154093" cy="893928"/>
          </a:xfrm>
          <a:solidFill>
            <a:srgbClr val="D2B853"/>
          </a:solidFill>
          <a:ln>
            <a:solidFill>
              <a:srgbClr val="D2B853"/>
            </a:solidFill>
          </a:ln>
        </p:spPr>
        <p:txBody>
          <a:bodyPr/>
          <a:lstStyle/>
          <a:p>
            <a:r>
              <a:rPr lang="da-DK" dirty="0"/>
              <a:t>	</a:t>
            </a:r>
            <a:br>
              <a:rPr lang="da-DK" dirty="0"/>
            </a:br>
            <a:r>
              <a:rPr lang="da-DK" dirty="0"/>
              <a:t>	Om præsentationen</a:t>
            </a:r>
          </a:p>
        </p:txBody>
      </p:sp>
      <p:sp>
        <p:nvSpPr>
          <p:cNvPr id="4" name="Pladsholder til slidenummer 3">
            <a:extLst>
              <a:ext uri="{FF2B5EF4-FFF2-40B4-BE49-F238E27FC236}">
                <a16:creationId xmlns:a16="http://schemas.microsoft.com/office/drawing/2014/main" id="{80BE8025-1A21-477A-A173-66B7F3D0664C}"/>
              </a:ext>
            </a:extLst>
          </p:cNvPr>
          <p:cNvSpPr>
            <a:spLocks noGrp="1"/>
          </p:cNvSpPr>
          <p:nvPr>
            <p:ph type="sldNum" sz="quarter" idx="12"/>
          </p:nvPr>
        </p:nvSpPr>
        <p:spPr/>
        <p:txBody>
          <a:bodyPr/>
          <a:lstStyle/>
          <a:p>
            <a:fld id="{24C8C45C-947F-4981-8B3F-4F32E973C901}" type="slidenum">
              <a:rPr lang="da-DK" smtClean="0"/>
              <a:pPr/>
              <a:t>2</a:t>
            </a:fld>
            <a:endParaRPr lang="da-DK" dirty="0"/>
          </a:p>
        </p:txBody>
      </p:sp>
      <p:sp>
        <p:nvSpPr>
          <p:cNvPr id="5" name="Pladsholder til tekst 4">
            <a:extLst>
              <a:ext uri="{FF2B5EF4-FFF2-40B4-BE49-F238E27FC236}">
                <a16:creationId xmlns:a16="http://schemas.microsoft.com/office/drawing/2014/main" id="{E8B33B7B-567D-4093-BF61-DA87EC37B750}"/>
              </a:ext>
            </a:extLst>
          </p:cNvPr>
          <p:cNvSpPr>
            <a:spLocks noGrp="1"/>
          </p:cNvSpPr>
          <p:nvPr>
            <p:ph type="body" sz="quarter" idx="13"/>
          </p:nvPr>
        </p:nvSpPr>
        <p:spPr>
          <a:xfrm>
            <a:off x="905532" y="2339213"/>
            <a:ext cx="6794680" cy="3967769"/>
          </a:xfrm>
          <a:solidFill>
            <a:srgbClr val="D2B853"/>
          </a:solidFill>
          <a:ln>
            <a:solidFill>
              <a:srgbClr val="D2B853"/>
            </a:solidFill>
          </a:ln>
        </p:spPr>
        <p:txBody>
          <a:bodyPr/>
          <a:lstStyle/>
          <a:p>
            <a:pPr marL="0" indent="0">
              <a:buNone/>
            </a:pPr>
            <a:r>
              <a:rPr lang="da-DK" sz="2000" dirty="0"/>
              <a:t>En skole har nogle faste opgaver, som skal laves for at sikre, at eleverne kan lide at gå i skole. </a:t>
            </a:r>
          </a:p>
          <a:p>
            <a:pPr marL="0" indent="0">
              <a:buNone/>
            </a:pPr>
            <a:r>
              <a:rPr lang="da-DK" sz="2000" dirty="0"/>
              <a:t>I denne her præsentation får du viden om, hvad de opgaver er. </a:t>
            </a:r>
          </a:p>
          <a:p>
            <a:pPr marL="0" indent="0">
              <a:buNone/>
            </a:pPr>
            <a:r>
              <a:rPr lang="da-DK" sz="2000" dirty="0"/>
              <a:t>Der vil også være nogle spørgsmål til jer i elevrådet, som I meget gerne må tale om, så I kan finde ud af, hvordan skolen bedst sørger for, at eleverne er med til at gøre skolen et rart sted.</a:t>
            </a:r>
          </a:p>
          <a:p>
            <a:pPr marL="0" indent="0">
              <a:buNone/>
            </a:pPr>
            <a:r>
              <a:rPr lang="da-DK" sz="2000" dirty="0"/>
              <a:t>Jeres kontaktlærer kan hjælpe jer med at uddybe de ting, som står i præsentationen. </a:t>
            </a:r>
          </a:p>
        </p:txBody>
      </p:sp>
      <p:sp>
        <p:nvSpPr>
          <p:cNvPr id="3" name="Rektangel 2">
            <a:extLst>
              <a:ext uri="{FF2B5EF4-FFF2-40B4-BE49-F238E27FC236}">
                <a16:creationId xmlns:a16="http://schemas.microsoft.com/office/drawing/2014/main" id="{5CD1612F-1B03-4D3B-9AD7-324E775270B8}"/>
              </a:ext>
              <a:ext uri="{C183D7F6-B498-43B3-948B-1728B52AA6E4}">
                <adec:decorative xmlns:adec="http://schemas.microsoft.com/office/drawing/2017/decorative" val="1"/>
              </a:ext>
            </a:extLst>
          </p:cNvPr>
          <p:cNvSpPr/>
          <p:nvPr/>
        </p:nvSpPr>
        <p:spPr>
          <a:xfrm>
            <a:off x="8835656" y="0"/>
            <a:ext cx="335634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7" name="Billede 6">
            <a:extLst>
              <a:ext uri="{FF2B5EF4-FFF2-40B4-BE49-F238E27FC236}">
                <a16:creationId xmlns:a16="http://schemas.microsoft.com/office/drawing/2014/main" id="{AB30E636-0076-4C46-B5B2-8B84C239A1C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259" r="935"/>
          <a:stretch/>
        </p:blipFill>
        <p:spPr>
          <a:xfrm>
            <a:off x="8127643" y="0"/>
            <a:ext cx="4052899" cy="6858000"/>
          </a:xfrm>
          <a:prstGeom prst="rect">
            <a:avLst/>
          </a:prstGeom>
        </p:spPr>
      </p:pic>
    </p:spTree>
    <p:extLst>
      <p:ext uri="{BB962C8B-B14F-4D97-AF65-F5344CB8AC3E}">
        <p14:creationId xmlns:p14="http://schemas.microsoft.com/office/powerpoint/2010/main" val="86729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C251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1AED4-81EE-4075-B472-5A35ECF24B9A}"/>
              </a:ext>
            </a:extLst>
          </p:cNvPr>
          <p:cNvSpPr>
            <a:spLocks noGrp="1"/>
          </p:cNvSpPr>
          <p:nvPr>
            <p:ph type="title"/>
          </p:nvPr>
        </p:nvSpPr>
        <p:spPr>
          <a:xfrm>
            <a:off x="1883628" y="1325893"/>
            <a:ext cx="11025703" cy="893928"/>
          </a:xfrm>
        </p:spPr>
        <p:txBody>
          <a:bodyPr/>
          <a:lstStyle/>
          <a:p>
            <a:r>
              <a:rPr lang="da-DK" sz="3600" dirty="0">
                <a:solidFill>
                  <a:srgbClr val="D2B853"/>
                </a:solidFill>
              </a:rPr>
              <a:t>Undervisningsmiljørepræsentanter (URM)</a:t>
            </a:r>
            <a:br>
              <a:rPr lang="da-DK" sz="3600" dirty="0">
                <a:solidFill>
                  <a:srgbClr val="D2B853"/>
                </a:solidFill>
              </a:rPr>
            </a:br>
            <a:endParaRPr lang="da-DK" sz="2800" dirty="0">
              <a:solidFill>
                <a:srgbClr val="D2B853"/>
              </a:solidFill>
            </a:endParaRPr>
          </a:p>
        </p:txBody>
      </p:sp>
      <p:sp>
        <p:nvSpPr>
          <p:cNvPr id="3" name="Pladsholder til indhold 2">
            <a:extLst>
              <a:ext uri="{FF2B5EF4-FFF2-40B4-BE49-F238E27FC236}">
                <a16:creationId xmlns:a16="http://schemas.microsoft.com/office/drawing/2014/main" id="{71220F9E-B3DC-4C23-A1B1-D99828AC7108}"/>
              </a:ext>
            </a:extLst>
          </p:cNvPr>
          <p:cNvSpPr>
            <a:spLocks noGrp="1"/>
          </p:cNvSpPr>
          <p:nvPr>
            <p:ph idx="1"/>
          </p:nvPr>
        </p:nvSpPr>
        <p:spPr>
          <a:xfrm>
            <a:off x="678664" y="2462405"/>
            <a:ext cx="3266711" cy="4126650"/>
          </a:xfrm>
          <a:solidFill>
            <a:srgbClr val="EA573C"/>
          </a:solidFill>
          <a:ln>
            <a:solidFill>
              <a:srgbClr val="EA573C"/>
            </a:solidFill>
          </a:ln>
        </p:spPr>
        <p:txBody>
          <a:bodyPr lIns="180000" tIns="0" rIns="180000"/>
          <a:lstStyle/>
          <a:p>
            <a:pPr marL="0" indent="0">
              <a:buNone/>
            </a:pPr>
            <a:br>
              <a:rPr lang="da-DK" sz="1200" dirty="0">
                <a:solidFill>
                  <a:srgbClr val="7C251E"/>
                </a:solidFill>
              </a:rPr>
            </a:br>
            <a:r>
              <a:rPr lang="da-DK" sz="1200" dirty="0">
                <a:solidFill>
                  <a:srgbClr val="7C251E"/>
                </a:solidFill>
              </a:rPr>
              <a:t>Hvad er en URM?</a:t>
            </a:r>
            <a:r>
              <a:rPr lang="da-DK" sz="1400" dirty="0">
                <a:solidFill>
                  <a:srgbClr val="7C251E"/>
                </a:solidFill>
              </a:rPr>
              <a:t> </a:t>
            </a:r>
            <a:br>
              <a:rPr lang="da-DK" sz="1400" dirty="0">
                <a:solidFill>
                  <a:srgbClr val="7C251E"/>
                </a:solidFill>
              </a:rPr>
            </a:br>
            <a:r>
              <a:rPr lang="da-DK" sz="1400" dirty="0">
                <a:solidFill>
                  <a:srgbClr val="7C251E"/>
                </a:solidFill>
                <a:latin typeface="+mj-lt"/>
              </a:rPr>
              <a:t>URM arbejder for et </a:t>
            </a:r>
            <a:r>
              <a:rPr lang="da-DK" sz="1400" dirty="0">
                <a:solidFill>
                  <a:srgbClr val="EA573C"/>
                </a:solidFill>
                <a:latin typeface="+mj-lt"/>
              </a:rPr>
              <a:t>godt</a:t>
            </a:r>
            <a:r>
              <a:rPr lang="da-DK" sz="1400" dirty="0">
                <a:solidFill>
                  <a:srgbClr val="7C251E"/>
                </a:solidFill>
                <a:latin typeface="+mj-lt"/>
              </a:rPr>
              <a:t> undervisningsmiljø</a:t>
            </a:r>
            <a:endParaRPr lang="da-DK" sz="1400" dirty="0">
              <a:solidFill>
                <a:srgbClr val="7C251E"/>
              </a:solidFill>
            </a:endParaRPr>
          </a:p>
          <a:p>
            <a:pPr>
              <a:spcAft>
                <a:spcPts val="1200"/>
              </a:spcAft>
            </a:pPr>
            <a:r>
              <a:rPr lang="da-DK" sz="1200" dirty="0">
                <a:solidFill>
                  <a:srgbClr val="7C251E"/>
                </a:solidFill>
              </a:rPr>
              <a:t>URM deltager når lærer, skoleledelse og andre mødes for at drøfte, hvordan skolens fysiske og psykiske undervisningsmiljø er – og hvordan det kan forbedres</a:t>
            </a:r>
          </a:p>
          <a:p>
            <a:pPr>
              <a:spcAft>
                <a:spcPts val="1200"/>
              </a:spcAft>
            </a:pPr>
            <a:r>
              <a:rPr lang="da-DK" sz="1200" dirty="0">
                <a:solidFill>
                  <a:srgbClr val="7C251E"/>
                </a:solidFill>
              </a:rPr>
              <a:t>URM bidrager med elevernes oplevelser, så de tages med, når der skal tages beslutninger omkring skolens undervisningsmiljø.</a:t>
            </a:r>
          </a:p>
          <a:p>
            <a:pPr>
              <a:spcAft>
                <a:spcPts val="1200"/>
              </a:spcAft>
            </a:pPr>
            <a:r>
              <a:rPr lang="da-DK" sz="1200" dirty="0">
                <a:solidFill>
                  <a:srgbClr val="7C251E"/>
                </a:solidFill>
              </a:rPr>
              <a:t>URM bidrager til udarbejdelse og opfølgning på skolens </a:t>
            </a:r>
            <a:r>
              <a:rPr lang="da-DK" sz="1200" i="1" dirty="0">
                <a:solidFill>
                  <a:srgbClr val="7C251E"/>
                </a:solidFill>
              </a:rPr>
              <a:t>undervisningsmiljøvurdering</a:t>
            </a:r>
            <a:r>
              <a:rPr lang="da-DK" sz="1200" dirty="0">
                <a:solidFill>
                  <a:srgbClr val="7C251E"/>
                </a:solidFill>
              </a:rPr>
              <a:t>, som laves hvert 3. år.</a:t>
            </a:r>
          </a:p>
          <a:p>
            <a:pPr marL="0" indent="0">
              <a:buNone/>
            </a:pPr>
            <a:endParaRPr lang="da-DK" sz="1000" dirty="0"/>
          </a:p>
          <a:p>
            <a:pPr marL="0" indent="0">
              <a:buNone/>
            </a:pPr>
            <a:endParaRPr lang="da-DK" sz="1600" dirty="0"/>
          </a:p>
        </p:txBody>
      </p:sp>
      <p:sp>
        <p:nvSpPr>
          <p:cNvPr id="5" name="Pladsholder til indhold 4">
            <a:extLst>
              <a:ext uri="{FF2B5EF4-FFF2-40B4-BE49-F238E27FC236}">
                <a16:creationId xmlns:a16="http://schemas.microsoft.com/office/drawing/2014/main" id="{4F1D4DED-C567-4F1C-8329-2C78F3FA836E}"/>
              </a:ext>
            </a:extLst>
          </p:cNvPr>
          <p:cNvSpPr>
            <a:spLocks noGrp="1"/>
          </p:cNvSpPr>
          <p:nvPr>
            <p:ph sz="quarter" idx="14"/>
          </p:nvPr>
        </p:nvSpPr>
        <p:spPr>
          <a:xfrm>
            <a:off x="4462645" y="2477909"/>
            <a:ext cx="3266711" cy="4078910"/>
          </a:xfrm>
          <a:solidFill>
            <a:srgbClr val="EA573C"/>
          </a:solidFill>
          <a:ln>
            <a:solidFill>
              <a:srgbClr val="EA573C"/>
            </a:solidFill>
          </a:ln>
        </p:spPr>
        <p:txBody>
          <a:bodyPr lIns="684000" tIns="216000" rIns="180000"/>
          <a:lstStyle/>
          <a:p>
            <a:pPr marL="0" indent="0">
              <a:buNone/>
            </a:pPr>
            <a:r>
              <a:rPr lang="da-DK" sz="1200" i="1" dirty="0">
                <a:solidFill>
                  <a:srgbClr val="7C251E"/>
                </a:solidFill>
              </a:rPr>
              <a:t> </a:t>
            </a:r>
            <a:br>
              <a:rPr lang="da-DK" sz="1200" i="1" dirty="0">
                <a:solidFill>
                  <a:srgbClr val="7C251E"/>
                </a:solidFill>
              </a:rPr>
            </a:br>
            <a:endParaRPr lang="da-DK" sz="1200" i="1" dirty="0">
              <a:solidFill>
                <a:srgbClr val="7C251E"/>
              </a:solidFill>
            </a:endParaRPr>
          </a:p>
          <a:p>
            <a:pPr marL="0" indent="0">
              <a:buNone/>
            </a:pPr>
            <a:endParaRPr lang="da-DK" sz="1200" b="1" u="sng" dirty="0">
              <a:solidFill>
                <a:srgbClr val="7C251E"/>
              </a:solidFill>
            </a:endParaRPr>
          </a:p>
          <a:p>
            <a:pPr marL="0" indent="0">
              <a:buNone/>
            </a:pPr>
            <a:r>
              <a:rPr lang="da-DK" sz="1000" b="1" u="sng" dirty="0">
                <a:solidFill>
                  <a:srgbClr val="7C251E"/>
                </a:solidFill>
              </a:rPr>
              <a:t>Fysisk undervisningsmiljø</a:t>
            </a:r>
            <a:endParaRPr lang="da-DK" sz="1000" dirty="0">
              <a:solidFill>
                <a:srgbClr val="7C251E"/>
              </a:solidFill>
            </a:endParaRPr>
          </a:p>
          <a:p>
            <a:pPr>
              <a:spcAft>
                <a:spcPts val="200"/>
              </a:spcAft>
            </a:pPr>
            <a:r>
              <a:rPr lang="da-DK" sz="1000" dirty="0">
                <a:solidFill>
                  <a:srgbClr val="7C251E"/>
                </a:solidFill>
              </a:rPr>
              <a:t>Lys </a:t>
            </a:r>
          </a:p>
          <a:p>
            <a:pPr>
              <a:spcAft>
                <a:spcPts val="200"/>
              </a:spcAft>
            </a:pPr>
            <a:r>
              <a:rPr lang="da-DK" sz="1000" dirty="0">
                <a:solidFill>
                  <a:srgbClr val="7C251E"/>
                </a:solidFill>
              </a:rPr>
              <a:t>Bord og stole</a:t>
            </a:r>
          </a:p>
          <a:p>
            <a:pPr>
              <a:spcAft>
                <a:spcPts val="200"/>
              </a:spcAft>
            </a:pPr>
            <a:r>
              <a:rPr lang="da-DK" sz="1000" dirty="0">
                <a:solidFill>
                  <a:srgbClr val="7C251E"/>
                </a:solidFill>
              </a:rPr>
              <a:t>Temperaturen og luft i lokaler</a:t>
            </a:r>
          </a:p>
          <a:p>
            <a:pPr>
              <a:spcAft>
                <a:spcPts val="200"/>
              </a:spcAft>
            </a:pPr>
            <a:r>
              <a:rPr lang="da-DK" sz="1000" dirty="0">
                <a:solidFill>
                  <a:srgbClr val="7C251E"/>
                </a:solidFill>
              </a:rPr>
              <a:t>Udeområder, toiletforhold</a:t>
            </a:r>
          </a:p>
          <a:p>
            <a:pPr>
              <a:spcAft>
                <a:spcPts val="200"/>
              </a:spcAft>
            </a:pPr>
            <a:r>
              <a:rPr lang="da-DK" sz="1000" dirty="0">
                <a:solidFill>
                  <a:srgbClr val="7C251E"/>
                </a:solidFill>
              </a:rPr>
              <a:t>Sikkerhed og sundhed</a:t>
            </a:r>
            <a:r>
              <a:rPr lang="da-DK" sz="1200" dirty="0">
                <a:solidFill>
                  <a:srgbClr val="7C251E"/>
                </a:solidFill>
              </a:rPr>
              <a:t>	</a:t>
            </a:r>
          </a:p>
          <a:p>
            <a:pPr marL="0" indent="0">
              <a:buNone/>
            </a:pPr>
            <a:endParaRPr lang="da-DK" sz="1200" i="1" dirty="0">
              <a:solidFill>
                <a:srgbClr val="7C251E"/>
              </a:solidFill>
            </a:endParaRPr>
          </a:p>
          <a:p>
            <a:pPr marL="0" indent="0">
              <a:buNone/>
            </a:pPr>
            <a:r>
              <a:rPr lang="da-DK" sz="1000" b="1" u="sng" dirty="0">
                <a:solidFill>
                  <a:srgbClr val="7C251E"/>
                </a:solidFill>
              </a:rPr>
              <a:t>Psykisk undervisningsmiljø</a:t>
            </a:r>
          </a:p>
          <a:p>
            <a:pPr>
              <a:spcAft>
                <a:spcPts val="200"/>
              </a:spcAft>
            </a:pPr>
            <a:r>
              <a:rPr lang="da-DK" sz="1000" dirty="0">
                <a:solidFill>
                  <a:srgbClr val="7C251E"/>
                </a:solidFill>
              </a:rPr>
              <a:t>Trivsel, mobning og venskaber</a:t>
            </a:r>
          </a:p>
          <a:p>
            <a:pPr>
              <a:spcAft>
                <a:spcPts val="200"/>
              </a:spcAft>
            </a:pPr>
            <a:r>
              <a:rPr lang="da-DK" sz="1000" dirty="0">
                <a:solidFill>
                  <a:srgbClr val="7C251E"/>
                </a:solidFill>
              </a:rPr>
              <a:t>Forholdet mellem lærer og elever</a:t>
            </a:r>
          </a:p>
          <a:p>
            <a:pPr>
              <a:spcAft>
                <a:spcPts val="200"/>
              </a:spcAft>
            </a:pPr>
            <a:r>
              <a:rPr lang="da-DK" sz="1000" dirty="0">
                <a:solidFill>
                  <a:srgbClr val="7C251E"/>
                </a:solidFill>
              </a:rPr>
              <a:t>Motivation til at lære noget og god undervisning</a:t>
            </a:r>
          </a:p>
          <a:p>
            <a:pPr>
              <a:spcAft>
                <a:spcPts val="200"/>
              </a:spcAft>
            </a:pPr>
            <a:endParaRPr lang="da-DK" sz="1000" dirty="0">
              <a:solidFill>
                <a:srgbClr val="7C251E"/>
              </a:solidFill>
            </a:endParaRPr>
          </a:p>
          <a:p>
            <a:pPr marL="0" indent="0">
              <a:spcAft>
                <a:spcPts val="200"/>
              </a:spcAft>
              <a:buNone/>
            </a:pPr>
            <a:r>
              <a:rPr lang="da-DK" sz="1000" b="1" u="sng" dirty="0">
                <a:solidFill>
                  <a:srgbClr val="7C251E"/>
                </a:solidFill>
              </a:rPr>
              <a:t>Æstetisk undervisningsmiljø</a:t>
            </a:r>
          </a:p>
          <a:p>
            <a:pPr>
              <a:spcAft>
                <a:spcPts val="200"/>
              </a:spcAft>
            </a:pPr>
            <a:r>
              <a:rPr lang="da-DK" sz="1000" dirty="0">
                <a:solidFill>
                  <a:srgbClr val="7C251E"/>
                </a:solidFill>
              </a:rPr>
              <a:t>Udsmykning på skolen </a:t>
            </a:r>
          </a:p>
          <a:p>
            <a:pPr>
              <a:spcAft>
                <a:spcPts val="200"/>
              </a:spcAft>
            </a:pPr>
            <a:r>
              <a:rPr lang="da-DK" sz="1000" dirty="0">
                <a:solidFill>
                  <a:srgbClr val="7C251E"/>
                </a:solidFill>
              </a:rPr>
              <a:t>Rummets atmosfære og materialer</a:t>
            </a:r>
          </a:p>
        </p:txBody>
      </p:sp>
      <p:sp>
        <p:nvSpPr>
          <p:cNvPr id="7" name="Pladsholder til slidenummer 6">
            <a:extLst>
              <a:ext uri="{FF2B5EF4-FFF2-40B4-BE49-F238E27FC236}">
                <a16:creationId xmlns:a16="http://schemas.microsoft.com/office/drawing/2014/main" id="{8B415347-53BE-4567-B846-A7B7151DDE80}"/>
              </a:ext>
            </a:extLst>
          </p:cNvPr>
          <p:cNvSpPr>
            <a:spLocks noGrp="1"/>
          </p:cNvSpPr>
          <p:nvPr>
            <p:ph type="sldNum" sz="quarter" idx="12"/>
          </p:nvPr>
        </p:nvSpPr>
        <p:spPr/>
        <p:txBody>
          <a:bodyPr/>
          <a:lstStyle/>
          <a:p>
            <a:fld id="{24C8C45C-947F-4981-8B3F-4F32E973C901}" type="slidenum">
              <a:rPr lang="da-DK" smtClean="0"/>
              <a:pPr/>
              <a:t>3</a:t>
            </a:fld>
            <a:endParaRPr lang="da-DK" dirty="0"/>
          </a:p>
        </p:txBody>
      </p:sp>
      <p:sp>
        <p:nvSpPr>
          <p:cNvPr id="10" name="Rektangel 9">
            <a:extLst>
              <a:ext uri="{FF2B5EF4-FFF2-40B4-BE49-F238E27FC236}">
                <a16:creationId xmlns:a16="http://schemas.microsoft.com/office/drawing/2014/main" id="{928E6C27-C85B-4E5E-A0C3-B5EC1B1A8FC8}"/>
              </a:ext>
            </a:extLst>
          </p:cNvPr>
          <p:cNvSpPr/>
          <p:nvPr/>
        </p:nvSpPr>
        <p:spPr>
          <a:xfrm>
            <a:off x="8246626" y="2462405"/>
            <a:ext cx="3266711" cy="4126651"/>
          </a:xfrm>
          <a:prstGeom prst="rect">
            <a:avLst/>
          </a:prstGeom>
          <a:solidFill>
            <a:srgbClr val="EA573C"/>
          </a:solidFill>
          <a:ln>
            <a:solidFill>
              <a:srgbClr val="EA573C"/>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0" rtlCol="0" anchor="ctr"/>
          <a:lstStyle/>
          <a:p>
            <a:br>
              <a:rPr lang="da-DK" sz="2800" b="1" dirty="0">
                <a:solidFill>
                  <a:srgbClr val="7C251E"/>
                </a:solidFill>
                <a:latin typeface="+mj-lt"/>
                <a:ea typeface="+mj-ea"/>
                <a:cs typeface="+mj-cs"/>
              </a:rPr>
            </a:br>
            <a:r>
              <a:rPr lang="da-DK" sz="1200" dirty="0">
                <a:solidFill>
                  <a:srgbClr val="7C251E"/>
                </a:solidFill>
              </a:rPr>
              <a:t>Hvad siger undervisningsmiljøloven?</a:t>
            </a:r>
            <a:endParaRPr lang="da-DK" sz="2000" dirty="0">
              <a:solidFill>
                <a:srgbClr val="7C251E"/>
              </a:solidFill>
            </a:endParaRPr>
          </a:p>
          <a:p>
            <a:pPr>
              <a:spcAft>
                <a:spcPts val="600"/>
              </a:spcAft>
            </a:pPr>
            <a:r>
              <a:rPr lang="da-DK" sz="1400" dirty="0">
                <a:solidFill>
                  <a:srgbClr val="7C251E"/>
                </a:solidFill>
                <a:latin typeface="+mj-lt"/>
              </a:rPr>
              <a:t>Elever har ret til en URM</a:t>
            </a:r>
          </a:p>
          <a:p>
            <a:pPr marL="171450" indent="-171450">
              <a:spcAft>
                <a:spcPts val="600"/>
              </a:spcAft>
              <a:buFont typeface="KBH Medium" panose="00000600000000000000" pitchFamily="2" charset="0"/>
              <a:buChar char="§"/>
            </a:pPr>
            <a:r>
              <a:rPr lang="da-DK" sz="1000" b="0" i="0" dirty="0">
                <a:solidFill>
                  <a:srgbClr val="7C251E"/>
                </a:solidFill>
                <a:effectLst/>
                <a:cs typeface="72" panose="020B0503030000000003" pitchFamily="34" charset="0"/>
              </a:rPr>
              <a:t>Elever, studerende og andre deltagere i offentlig og privat undervisning har ret til et godt undervisningsmiljø, således at undervisningen kan foregå sikkerheds- og sundhedsmæssigt fuldt forsvarligt. </a:t>
            </a:r>
          </a:p>
          <a:p>
            <a:pPr marL="171450" indent="-171450">
              <a:spcAft>
                <a:spcPts val="600"/>
              </a:spcAft>
              <a:buFont typeface="KBH Medium" panose="00000600000000000000" pitchFamily="2" charset="0"/>
              <a:buChar char="§"/>
            </a:pPr>
            <a:r>
              <a:rPr lang="da-DK" sz="1000" b="0" i="0" dirty="0">
                <a:solidFill>
                  <a:srgbClr val="7C251E"/>
                </a:solidFill>
                <a:effectLst/>
                <a:cs typeface="72" panose="020B0503030000000003" pitchFamily="34" charset="0"/>
              </a:rPr>
              <a:t>Elever, studerende og andre deltagere har ret til at vælge undervisningsmiljørepræsentanter til at varetage deres interesser over for uddannelsesstedets ledelse.</a:t>
            </a:r>
          </a:p>
          <a:p>
            <a:pPr marL="171450" indent="-171450">
              <a:spcAft>
                <a:spcPts val="600"/>
              </a:spcAft>
              <a:buFont typeface="KBH Medium" panose="00000600000000000000" pitchFamily="2" charset="0"/>
              <a:buChar char="§"/>
            </a:pPr>
            <a:r>
              <a:rPr lang="da-DK" sz="1000" b="0" i="0" dirty="0">
                <a:solidFill>
                  <a:srgbClr val="7C251E"/>
                </a:solidFill>
                <a:effectLst/>
              </a:rPr>
              <a:t>Eleverne m.fl. kan vælge to repræsentanter til hver sikkerhedsgruppe, der er dannet på uddannelsesstedet i henhold til lov om arbejdsmiljø, og som beskæftiger sig med spørgsmål af betydning for undervisningsmiljøet.</a:t>
            </a:r>
          </a:p>
          <a:p>
            <a:pPr marL="171450" indent="-171450">
              <a:spcAft>
                <a:spcPts val="600"/>
              </a:spcAft>
              <a:buFont typeface="KBH Medium" panose="00000600000000000000" pitchFamily="2" charset="0"/>
              <a:buChar char="§"/>
            </a:pPr>
            <a:r>
              <a:rPr lang="da-DK" sz="1000" b="0" i="0" dirty="0">
                <a:solidFill>
                  <a:srgbClr val="7C251E"/>
                </a:solidFill>
                <a:effectLst/>
                <a:cs typeface="72" panose="020B0503030000000003" pitchFamily="34" charset="0"/>
              </a:rPr>
              <a:t>Uddannelsesstedets ledelse skal inddrage undervisningsmiljørepræsentanterne i planlægningen, tilrettelæggelsen og gennemførelsen af samt opfølgningen på undervisningsmiljøvurderingen.</a:t>
            </a:r>
            <a:r>
              <a:rPr lang="da-DK" sz="1000" dirty="0">
                <a:solidFill>
                  <a:srgbClr val="7C251E"/>
                </a:solidFill>
                <a:cs typeface="72" panose="020B0503030000000003" pitchFamily="34" charset="0"/>
              </a:rPr>
              <a:t> </a:t>
            </a:r>
          </a:p>
        </p:txBody>
      </p:sp>
      <p:sp>
        <p:nvSpPr>
          <p:cNvPr id="20" name="Ellipse 19">
            <a:extLst>
              <a:ext uri="{FF2B5EF4-FFF2-40B4-BE49-F238E27FC236}">
                <a16:creationId xmlns:a16="http://schemas.microsoft.com/office/drawing/2014/main" id="{2E464DFD-42F9-428D-AEDC-373FCF2BA4AA}"/>
              </a:ext>
              <a:ext uri="{C183D7F6-B498-43B3-948B-1728B52AA6E4}">
                <adec:decorative xmlns:adec="http://schemas.microsoft.com/office/drawing/2017/decorative" val="1"/>
              </a:ext>
            </a:extLst>
          </p:cNvPr>
          <p:cNvSpPr/>
          <p:nvPr/>
        </p:nvSpPr>
        <p:spPr>
          <a:xfrm>
            <a:off x="4546043" y="3410482"/>
            <a:ext cx="510506" cy="490053"/>
          </a:xfrm>
          <a:prstGeom prst="ellipse">
            <a:avLst/>
          </a:prstGeom>
          <a:solidFill>
            <a:srgbClr val="D2B853"/>
          </a:solidFill>
          <a:ln>
            <a:solidFill>
              <a:srgbClr val="D2B85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Ellipse 16">
            <a:extLst>
              <a:ext uri="{FF2B5EF4-FFF2-40B4-BE49-F238E27FC236}">
                <a16:creationId xmlns:a16="http://schemas.microsoft.com/office/drawing/2014/main" id="{7A81C282-1C41-45E9-9193-03F56E99F266}"/>
              </a:ext>
              <a:ext uri="{C183D7F6-B498-43B3-948B-1728B52AA6E4}">
                <adec:decorative xmlns:adec="http://schemas.microsoft.com/office/drawing/2017/decorative" val="1"/>
              </a:ext>
            </a:extLst>
          </p:cNvPr>
          <p:cNvSpPr/>
          <p:nvPr/>
        </p:nvSpPr>
        <p:spPr>
          <a:xfrm>
            <a:off x="678664" y="1083309"/>
            <a:ext cx="1148339" cy="11365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6" name="Tekstfelt 5" descr="Hvad er undervisningsmiljø?&#10;Der er fysisk, psykisk og æstetisk undervisningsmiljø&#10;" title="Hvad er undervisningsmiljø?">
            <a:extLst>
              <a:ext uri="{FF2B5EF4-FFF2-40B4-BE49-F238E27FC236}">
                <a16:creationId xmlns:a16="http://schemas.microsoft.com/office/drawing/2014/main" id="{C34BDF13-290B-4205-B29D-44C7677F2463}"/>
              </a:ext>
              <a:ext uri="{C183D7F6-B498-43B3-948B-1728B52AA6E4}">
                <adec:decorative xmlns:adec="http://schemas.microsoft.com/office/drawing/2017/decorative" val="0"/>
              </a:ext>
            </a:extLst>
          </p:cNvPr>
          <p:cNvSpPr txBox="1"/>
          <p:nvPr/>
        </p:nvSpPr>
        <p:spPr>
          <a:xfrm>
            <a:off x="4673564" y="2714589"/>
            <a:ext cx="2888524" cy="615553"/>
          </a:xfrm>
          <a:prstGeom prst="rect">
            <a:avLst/>
          </a:prstGeom>
          <a:noFill/>
        </p:spPr>
        <p:txBody>
          <a:bodyPr wrap="square" lIns="0" tIns="0" rIns="0" bIns="0" rtlCol="0">
            <a:spAutoFit/>
          </a:bodyPr>
          <a:lstStyle/>
          <a:p>
            <a:r>
              <a:rPr lang="da-DK" sz="1200" dirty="0">
                <a:solidFill>
                  <a:srgbClr val="7C251E"/>
                </a:solidFill>
              </a:rPr>
              <a:t>Hvad er undervisningsmiljø?</a:t>
            </a:r>
          </a:p>
          <a:p>
            <a:r>
              <a:rPr lang="da-DK" sz="1400" dirty="0">
                <a:solidFill>
                  <a:srgbClr val="7C251E"/>
                </a:solidFill>
                <a:latin typeface="+mj-lt"/>
              </a:rPr>
              <a:t>Der er fysisk, psykisk og æstetisk undervisningsmiljø</a:t>
            </a:r>
            <a:r>
              <a:rPr lang="da-DK" sz="1200" dirty="0">
                <a:solidFill>
                  <a:srgbClr val="7C251E"/>
                </a:solidFill>
              </a:rPr>
              <a:t> </a:t>
            </a:r>
          </a:p>
        </p:txBody>
      </p:sp>
      <p:sp>
        <p:nvSpPr>
          <p:cNvPr id="28" name="Ellipse 27">
            <a:extLst>
              <a:ext uri="{FF2B5EF4-FFF2-40B4-BE49-F238E27FC236}">
                <a16:creationId xmlns:a16="http://schemas.microsoft.com/office/drawing/2014/main" id="{D9C9E596-9FE2-48E1-B9D1-C38CBE9A8DCC}"/>
              </a:ext>
              <a:ext uri="{C183D7F6-B498-43B3-948B-1728B52AA6E4}">
                <adec:decorative xmlns:adec="http://schemas.microsoft.com/office/drawing/2017/decorative" val="1"/>
              </a:ext>
            </a:extLst>
          </p:cNvPr>
          <p:cNvSpPr/>
          <p:nvPr/>
        </p:nvSpPr>
        <p:spPr>
          <a:xfrm>
            <a:off x="4546043" y="4736247"/>
            <a:ext cx="510506" cy="490053"/>
          </a:xfrm>
          <a:prstGeom prst="ellipse">
            <a:avLst/>
          </a:prstGeom>
          <a:solidFill>
            <a:srgbClr val="D2B853"/>
          </a:solidFill>
          <a:ln>
            <a:solidFill>
              <a:srgbClr val="D2B85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8" name="Grafik 7" descr="Person, der får en idé kontur">
            <a:extLst>
              <a:ext uri="{FF2B5EF4-FFF2-40B4-BE49-F238E27FC236}">
                <a16:creationId xmlns:a16="http://schemas.microsoft.com/office/drawing/2014/main" id="{FA0986E4-A6EE-4396-8C19-107216BE95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398" y="1275093"/>
            <a:ext cx="721234" cy="721234"/>
          </a:xfrm>
          <a:prstGeom prst="rect">
            <a:avLst/>
          </a:prstGeom>
        </p:spPr>
      </p:pic>
      <p:pic>
        <p:nvPicPr>
          <p:cNvPr id="14" name="Grafik 13" descr="Arbejd fra privat skrivebord kontur">
            <a:extLst>
              <a:ext uri="{FF2B5EF4-FFF2-40B4-BE49-F238E27FC236}">
                <a16:creationId xmlns:a16="http://schemas.microsoft.com/office/drawing/2014/main" id="{B84297AB-A527-4DAC-A669-DFB3BFBFB4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3130" y="3477342"/>
            <a:ext cx="356332" cy="356332"/>
          </a:xfrm>
          <a:prstGeom prst="rect">
            <a:avLst/>
          </a:prstGeom>
        </p:spPr>
      </p:pic>
      <p:pic>
        <p:nvPicPr>
          <p:cNvPr id="16" name="Grafik 15" descr="Hjerne i hoved kontur">
            <a:extLst>
              <a:ext uri="{FF2B5EF4-FFF2-40B4-BE49-F238E27FC236}">
                <a16:creationId xmlns:a16="http://schemas.microsoft.com/office/drawing/2014/main" id="{F88B0540-70D8-4385-8500-17C7442DFE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23130" y="4798335"/>
            <a:ext cx="365875" cy="365875"/>
          </a:xfrm>
          <a:prstGeom prst="rect">
            <a:avLst/>
          </a:prstGeom>
        </p:spPr>
      </p:pic>
      <p:sp>
        <p:nvSpPr>
          <p:cNvPr id="30" name="Ellipse 29">
            <a:extLst>
              <a:ext uri="{FF2B5EF4-FFF2-40B4-BE49-F238E27FC236}">
                <a16:creationId xmlns:a16="http://schemas.microsoft.com/office/drawing/2014/main" id="{885AFAFF-E79B-43D7-B078-3B6C1AC5A4E8}"/>
              </a:ext>
              <a:ext uri="{C183D7F6-B498-43B3-948B-1728B52AA6E4}">
                <adec:decorative xmlns:adec="http://schemas.microsoft.com/office/drawing/2017/decorative" val="1"/>
              </a:ext>
            </a:extLst>
          </p:cNvPr>
          <p:cNvSpPr/>
          <p:nvPr/>
        </p:nvSpPr>
        <p:spPr>
          <a:xfrm>
            <a:off x="4546043" y="5861910"/>
            <a:ext cx="510506" cy="490053"/>
          </a:xfrm>
          <a:prstGeom prst="ellipse">
            <a:avLst/>
          </a:prstGeom>
          <a:solidFill>
            <a:srgbClr val="D2B853"/>
          </a:solidFill>
          <a:ln>
            <a:solidFill>
              <a:srgbClr val="D2B85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24" name="Grafik 23" descr="Billeder kontur">
            <a:extLst>
              <a:ext uri="{FF2B5EF4-FFF2-40B4-BE49-F238E27FC236}">
                <a16:creationId xmlns:a16="http://schemas.microsoft.com/office/drawing/2014/main" id="{B563C57C-6EAE-46FB-BEFA-420ABDC52C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48832" y="5954472"/>
            <a:ext cx="304927" cy="304927"/>
          </a:xfrm>
          <a:prstGeom prst="rect">
            <a:avLst/>
          </a:prstGeom>
        </p:spPr>
      </p:pic>
    </p:spTree>
    <p:extLst>
      <p:ext uri="{BB962C8B-B14F-4D97-AF65-F5344CB8AC3E}">
        <p14:creationId xmlns:p14="http://schemas.microsoft.com/office/powerpoint/2010/main" val="49587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C251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FF0C3-BA92-4D83-8E56-F10B7F20AA91}"/>
              </a:ext>
            </a:extLst>
          </p:cNvPr>
          <p:cNvSpPr>
            <a:spLocks noGrp="1"/>
          </p:cNvSpPr>
          <p:nvPr>
            <p:ph type="title"/>
          </p:nvPr>
        </p:nvSpPr>
        <p:spPr>
          <a:xfrm>
            <a:off x="746743" y="649146"/>
            <a:ext cx="7048403" cy="893928"/>
          </a:xfrm>
        </p:spPr>
        <p:txBody>
          <a:bodyPr/>
          <a:lstStyle/>
          <a:p>
            <a:r>
              <a:rPr lang="da-DK" dirty="0">
                <a:solidFill>
                  <a:srgbClr val="D2B853"/>
                </a:solidFill>
              </a:rPr>
              <a:t>Undervisningsmiljø-vurdering</a:t>
            </a:r>
          </a:p>
        </p:txBody>
      </p:sp>
      <p:pic>
        <p:nvPicPr>
          <p:cNvPr id="8" name="Pladsholder til indhold 7" descr="Dansk Center for Undervisningsmiljø har lavet et værktøj til at lave undervisningsmiljøvurderingen: Vejledning til undervisningsmiljøvurdering &#10;" title="Link til materialer fra Dansk Center for Undervisningsmiljø">
            <a:extLst>
              <a:ext uri="{FF2B5EF4-FFF2-40B4-BE49-F238E27FC236}">
                <a16:creationId xmlns:a16="http://schemas.microsoft.com/office/drawing/2014/main" id="{A115A168-D37B-4CAB-84E5-87B03C79D12D}"/>
              </a:ext>
              <a:ext uri="{C183D7F6-B498-43B3-948B-1728B52AA6E4}">
                <adec:decorative xmlns:adec="http://schemas.microsoft.com/office/drawing/2017/decorative" val="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6273"/>
          <a:stretch/>
        </p:blipFill>
        <p:spPr>
          <a:xfrm>
            <a:off x="8454540" y="0"/>
            <a:ext cx="3816096" cy="6854926"/>
          </a:xfrm>
        </p:spPr>
      </p:pic>
      <p:sp>
        <p:nvSpPr>
          <p:cNvPr id="5" name="Pladsholder til slidenummer 4">
            <a:extLst>
              <a:ext uri="{FF2B5EF4-FFF2-40B4-BE49-F238E27FC236}">
                <a16:creationId xmlns:a16="http://schemas.microsoft.com/office/drawing/2014/main" id="{A755FD87-115E-4E9C-9785-EE3C809077DC}"/>
              </a:ext>
            </a:extLst>
          </p:cNvPr>
          <p:cNvSpPr>
            <a:spLocks noGrp="1"/>
          </p:cNvSpPr>
          <p:nvPr>
            <p:ph type="sldNum" sz="quarter" idx="12"/>
          </p:nvPr>
        </p:nvSpPr>
        <p:spPr/>
        <p:txBody>
          <a:bodyPr/>
          <a:lstStyle/>
          <a:p>
            <a:fld id="{24C8C45C-947F-4981-8B3F-4F32E973C901}" type="slidenum">
              <a:rPr lang="da-DK" smtClean="0"/>
              <a:pPr/>
              <a:t>4</a:t>
            </a:fld>
            <a:endParaRPr lang="da-DK" dirty="0"/>
          </a:p>
        </p:txBody>
      </p:sp>
      <p:sp>
        <p:nvSpPr>
          <p:cNvPr id="11" name="Tekstfelt 10" descr="En undervisningsmiljøvurderingen beskriver, hvordan jeres skole vurderer, at undervisningsmiljøet er.&#10;Undervisningsmiljøvurderingen skal indeholde skolens resultater fra den nationale trivselsmåling.&#10;Vurderingen inddrager elevernes tanker og oplevelser.&#10;Vurderingen skal væres skriftlig og laves mindst hvert 3. år. &#10;Hvis man opdager, at der er nogle problemer med undervisningsmiljøet skal der laves en plan for, hvordan man vil løse problemerne. &#10;UMR skal være inddraget i de 4 faser af udarbejdelsen af undervisningsmiljøvurderingen, som kan ses på figuren neden for.&#10;" title="Hvad er undervisningsmiljøvurderingen">
            <a:extLst>
              <a:ext uri="{FF2B5EF4-FFF2-40B4-BE49-F238E27FC236}">
                <a16:creationId xmlns:a16="http://schemas.microsoft.com/office/drawing/2014/main" id="{9C2BB60C-4204-4A69-B986-707189A60C47}"/>
              </a:ext>
              <a:ext uri="{C183D7F6-B498-43B3-948B-1728B52AA6E4}">
                <adec:decorative xmlns:adec="http://schemas.microsoft.com/office/drawing/2017/decorative" val="0"/>
              </a:ext>
            </a:extLst>
          </p:cNvPr>
          <p:cNvSpPr txBox="1"/>
          <p:nvPr/>
        </p:nvSpPr>
        <p:spPr>
          <a:xfrm>
            <a:off x="700234" y="1665717"/>
            <a:ext cx="6906099" cy="3385542"/>
          </a:xfrm>
          <a:prstGeom prst="rect">
            <a:avLst/>
          </a:prstGeom>
          <a:noFill/>
        </p:spPr>
        <p:txBody>
          <a:bodyPr wrap="square" lIns="0" tIns="0" rIns="0" bIns="0" rtlCol="0">
            <a:spAutoFit/>
          </a:bodyPr>
          <a:lstStyle/>
          <a:p>
            <a:pPr marL="342900" indent="-342900">
              <a:spcAft>
                <a:spcPts val="1200"/>
              </a:spcAft>
              <a:buFont typeface="Arial" panose="020B0604020202020204" pitchFamily="34" charset="0"/>
              <a:buChar char="•"/>
            </a:pPr>
            <a:r>
              <a:rPr lang="da-DK" sz="1400" dirty="0">
                <a:solidFill>
                  <a:srgbClr val="D2B853"/>
                </a:solidFill>
              </a:rPr>
              <a:t>En undervisningsmiljøvurderingen beskriver, hvordan jeres skole vurderer, at undervisningsmiljøet er.</a:t>
            </a:r>
          </a:p>
          <a:p>
            <a:pPr marL="342900" indent="-342900">
              <a:spcAft>
                <a:spcPts val="1200"/>
              </a:spcAft>
              <a:buFont typeface="Arial" panose="020B0604020202020204" pitchFamily="34" charset="0"/>
              <a:buChar char="•"/>
            </a:pPr>
            <a:r>
              <a:rPr lang="da-DK" sz="1400" dirty="0">
                <a:solidFill>
                  <a:srgbClr val="D2B853"/>
                </a:solidFill>
              </a:rPr>
              <a:t>Undervisningsmiljøvurderingen skal indeholde skolens resultater fra den nationale trivselsmåling.</a:t>
            </a:r>
          </a:p>
          <a:p>
            <a:pPr marL="342900" indent="-342900">
              <a:spcAft>
                <a:spcPts val="1200"/>
              </a:spcAft>
              <a:buFont typeface="Arial" panose="020B0604020202020204" pitchFamily="34" charset="0"/>
              <a:buChar char="•"/>
            </a:pPr>
            <a:r>
              <a:rPr lang="da-DK" sz="1400" dirty="0">
                <a:solidFill>
                  <a:srgbClr val="D2B853"/>
                </a:solidFill>
              </a:rPr>
              <a:t>Vurderingen inddrager elevernes tanker og oplevelser.</a:t>
            </a:r>
          </a:p>
          <a:p>
            <a:pPr marL="342900" indent="-342900">
              <a:spcAft>
                <a:spcPts val="1200"/>
              </a:spcAft>
              <a:buFont typeface="Arial" panose="020B0604020202020204" pitchFamily="34" charset="0"/>
              <a:buChar char="•"/>
            </a:pPr>
            <a:r>
              <a:rPr lang="da-DK" sz="1400" dirty="0">
                <a:solidFill>
                  <a:srgbClr val="D2B853"/>
                </a:solidFill>
              </a:rPr>
              <a:t>Vurderingen skal væres skriftlig og laves mindst hvert 3. år. </a:t>
            </a:r>
          </a:p>
          <a:p>
            <a:pPr marL="342900" indent="-342900">
              <a:spcAft>
                <a:spcPts val="1200"/>
              </a:spcAft>
              <a:buFont typeface="Arial" panose="020B0604020202020204" pitchFamily="34" charset="0"/>
              <a:buChar char="•"/>
            </a:pPr>
            <a:r>
              <a:rPr lang="da-DK" sz="1400" dirty="0">
                <a:solidFill>
                  <a:srgbClr val="D2B853"/>
                </a:solidFill>
              </a:rPr>
              <a:t>Hvis man opdager, at der er nogle problemer med undervisningsmiljøet skal der laves en plan for, hvordan man vil løse problemerne. </a:t>
            </a:r>
          </a:p>
          <a:p>
            <a:pPr marL="342900" indent="-342900">
              <a:spcAft>
                <a:spcPts val="1200"/>
              </a:spcAft>
              <a:buFont typeface="Arial" panose="020B0604020202020204" pitchFamily="34" charset="0"/>
              <a:buChar char="•"/>
            </a:pPr>
            <a:r>
              <a:rPr lang="da-DK" sz="1400" dirty="0">
                <a:solidFill>
                  <a:srgbClr val="D2B853"/>
                </a:solidFill>
              </a:rPr>
              <a:t>UMR skal være inddraget i de 4 faser af udarbejdelsen af undervisningsmiljøvurderingen, som kan ses på figuren neden for.</a:t>
            </a:r>
            <a:endParaRPr lang="da-DK" sz="2000" dirty="0">
              <a:solidFill>
                <a:srgbClr val="D2B853"/>
              </a:solidFill>
            </a:endParaRPr>
          </a:p>
          <a:p>
            <a:pPr marL="342900" indent="-342900">
              <a:buFont typeface="Arial" panose="020B0604020202020204" pitchFamily="34" charset="0"/>
              <a:buChar char="•"/>
            </a:pPr>
            <a:endParaRPr lang="da-DK" sz="2000" dirty="0">
              <a:solidFill>
                <a:srgbClr val="D2B853"/>
              </a:solidFill>
            </a:endParaRPr>
          </a:p>
        </p:txBody>
      </p:sp>
      <p:sp>
        <p:nvSpPr>
          <p:cNvPr id="12" name="Pil: vinkel 11">
            <a:extLst>
              <a:ext uri="{FF2B5EF4-FFF2-40B4-BE49-F238E27FC236}">
                <a16:creationId xmlns:a16="http://schemas.microsoft.com/office/drawing/2014/main" id="{8299CC53-72ED-4D98-95C9-DA169D545564}"/>
              </a:ext>
            </a:extLst>
          </p:cNvPr>
          <p:cNvSpPr/>
          <p:nvPr/>
        </p:nvSpPr>
        <p:spPr>
          <a:xfrm>
            <a:off x="60589" y="5328184"/>
            <a:ext cx="2431930" cy="1301690"/>
          </a:xfrm>
          <a:prstGeom prst="chevron">
            <a:avLst/>
          </a:prstGeom>
          <a:solidFill>
            <a:srgbClr val="EA573C"/>
          </a:solid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r>
              <a:rPr lang="da-DK" sz="950" noProof="0" dirty="0">
                <a:solidFill>
                  <a:srgbClr val="7C251E"/>
                </a:solidFill>
              </a:rPr>
              <a:t>Kortlægning af skolens fysiske, </a:t>
            </a:r>
            <a:r>
              <a:rPr lang="da-DK" sz="950" dirty="0">
                <a:solidFill>
                  <a:srgbClr val="7C251E"/>
                </a:solidFill>
              </a:rPr>
              <a:t>psykiske og æstetiske undervisnings-miljø</a:t>
            </a:r>
            <a:endParaRPr lang="da-DK" sz="950" noProof="0" dirty="0" err="1">
              <a:solidFill>
                <a:srgbClr val="7C251E"/>
              </a:solidFill>
            </a:endParaRPr>
          </a:p>
        </p:txBody>
      </p:sp>
      <p:sp>
        <p:nvSpPr>
          <p:cNvPr id="20" name="Pil: vinkel 19">
            <a:extLst>
              <a:ext uri="{FF2B5EF4-FFF2-40B4-BE49-F238E27FC236}">
                <a16:creationId xmlns:a16="http://schemas.microsoft.com/office/drawing/2014/main" id="{7EA073E1-DC8A-4968-924A-6B4F03F5B010}"/>
              </a:ext>
            </a:extLst>
          </p:cNvPr>
          <p:cNvSpPr/>
          <p:nvPr/>
        </p:nvSpPr>
        <p:spPr>
          <a:xfrm>
            <a:off x="2026362" y="5328184"/>
            <a:ext cx="2431930" cy="1301690"/>
          </a:xfrm>
          <a:prstGeom prst="chevron">
            <a:avLst/>
          </a:prstGeom>
          <a:solidFill>
            <a:srgbClr val="EA573C"/>
          </a:solid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r>
              <a:rPr lang="da-DK" sz="950" noProof="0" dirty="0">
                <a:solidFill>
                  <a:srgbClr val="7C251E"/>
                </a:solidFill>
              </a:rPr>
              <a:t>Beskrivelse af undervisningsmiljøet og vurdering af eventuelle problemer</a:t>
            </a:r>
          </a:p>
        </p:txBody>
      </p:sp>
      <p:sp>
        <p:nvSpPr>
          <p:cNvPr id="21" name="Pil: vinkel 20">
            <a:extLst>
              <a:ext uri="{FF2B5EF4-FFF2-40B4-BE49-F238E27FC236}">
                <a16:creationId xmlns:a16="http://schemas.microsoft.com/office/drawing/2014/main" id="{36EB0B2F-80A3-4507-9D67-038EFCC553E2}"/>
              </a:ext>
            </a:extLst>
          </p:cNvPr>
          <p:cNvSpPr/>
          <p:nvPr/>
        </p:nvSpPr>
        <p:spPr>
          <a:xfrm>
            <a:off x="3978824" y="5328184"/>
            <a:ext cx="2431930" cy="1301690"/>
          </a:xfrm>
          <a:prstGeom prst="chevron">
            <a:avLst/>
          </a:prstGeom>
          <a:solidFill>
            <a:srgbClr val="EA573C"/>
          </a:solid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r>
              <a:rPr lang="da-DK" sz="950" dirty="0">
                <a:solidFill>
                  <a:srgbClr val="7C251E"/>
                </a:solidFill>
              </a:rPr>
              <a:t>Udarbejdelse af handleplan for, hvordan skolen vil løse de problemer, der er eventuelt er fundet</a:t>
            </a:r>
            <a:endParaRPr lang="da-DK" sz="950" noProof="0" dirty="0" err="1">
              <a:solidFill>
                <a:srgbClr val="7C251E"/>
              </a:solidFill>
            </a:endParaRPr>
          </a:p>
        </p:txBody>
      </p:sp>
      <p:sp>
        <p:nvSpPr>
          <p:cNvPr id="22" name="Pil: vinkel 21">
            <a:extLst>
              <a:ext uri="{FF2B5EF4-FFF2-40B4-BE49-F238E27FC236}">
                <a16:creationId xmlns:a16="http://schemas.microsoft.com/office/drawing/2014/main" id="{1D085D16-7BE1-489F-8CF9-F9CA81B6154D}"/>
              </a:ext>
            </a:extLst>
          </p:cNvPr>
          <p:cNvSpPr/>
          <p:nvPr/>
        </p:nvSpPr>
        <p:spPr>
          <a:xfrm>
            <a:off x="5926309" y="5328184"/>
            <a:ext cx="2431930" cy="1301690"/>
          </a:xfrm>
          <a:prstGeom prst="chevron">
            <a:avLst/>
          </a:prstGeom>
          <a:solidFill>
            <a:srgbClr val="EA573C"/>
          </a:solid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r>
              <a:rPr lang="da-DK" sz="950" noProof="0" dirty="0">
                <a:solidFill>
                  <a:srgbClr val="7C251E"/>
                </a:solidFill>
              </a:rPr>
              <a:t>Forslag til, hvordan der følges op på det arbejde, der laves på baggrund af handleplanen</a:t>
            </a:r>
          </a:p>
        </p:txBody>
      </p:sp>
      <p:pic>
        <p:nvPicPr>
          <p:cNvPr id="24" name="Grafik 23" descr="Badge 4 kontur">
            <a:extLst>
              <a:ext uri="{FF2B5EF4-FFF2-40B4-BE49-F238E27FC236}">
                <a16:creationId xmlns:a16="http://schemas.microsoft.com/office/drawing/2014/main" id="{9A711B60-79C3-4D5F-A651-97697545FD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9261" y="4895553"/>
            <a:ext cx="316073" cy="316073"/>
          </a:xfrm>
          <a:prstGeom prst="rect">
            <a:avLst/>
          </a:prstGeom>
        </p:spPr>
      </p:pic>
      <p:pic>
        <p:nvPicPr>
          <p:cNvPr id="26" name="Grafik 25" descr="Badge 3 kontur">
            <a:extLst>
              <a:ext uri="{FF2B5EF4-FFF2-40B4-BE49-F238E27FC236}">
                <a16:creationId xmlns:a16="http://schemas.microsoft.com/office/drawing/2014/main" id="{EA4AD720-2BA6-4031-BC77-A31B84C0E7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75012" y="4899929"/>
            <a:ext cx="314896" cy="314896"/>
          </a:xfrm>
          <a:prstGeom prst="rect">
            <a:avLst/>
          </a:prstGeom>
        </p:spPr>
      </p:pic>
      <p:pic>
        <p:nvPicPr>
          <p:cNvPr id="28" name="Grafik 27" descr="Badge kontur">
            <a:extLst>
              <a:ext uri="{FF2B5EF4-FFF2-40B4-BE49-F238E27FC236}">
                <a16:creationId xmlns:a16="http://schemas.microsoft.com/office/drawing/2014/main" id="{0675129D-8C89-427E-9823-B134385962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9587" y="4895554"/>
            <a:ext cx="316072" cy="316072"/>
          </a:xfrm>
          <a:prstGeom prst="rect">
            <a:avLst/>
          </a:prstGeom>
        </p:spPr>
      </p:pic>
      <p:pic>
        <p:nvPicPr>
          <p:cNvPr id="30" name="Grafik 29" descr="Badge 1 kontur">
            <a:extLst>
              <a:ext uri="{FF2B5EF4-FFF2-40B4-BE49-F238E27FC236}">
                <a16:creationId xmlns:a16="http://schemas.microsoft.com/office/drawing/2014/main" id="{3A117BF6-C2CB-44E5-A0A0-E0E8C07FB0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4161" y="4895553"/>
            <a:ext cx="316073" cy="316073"/>
          </a:xfrm>
          <a:prstGeom prst="rect">
            <a:avLst/>
          </a:prstGeom>
        </p:spPr>
      </p:pic>
      <p:sp>
        <p:nvSpPr>
          <p:cNvPr id="31" name="Tekstfelt 30" descr="Step 1: Kortlægning" title="Kortlægning">
            <a:extLst>
              <a:ext uri="{FF2B5EF4-FFF2-40B4-BE49-F238E27FC236}">
                <a16:creationId xmlns:a16="http://schemas.microsoft.com/office/drawing/2014/main" id="{C1ECAD94-CB8E-4601-BB11-C2D627AC82CB}"/>
              </a:ext>
              <a:ext uri="{C183D7F6-B498-43B3-948B-1728B52AA6E4}">
                <adec:decorative xmlns:adec="http://schemas.microsoft.com/office/drawing/2017/decorative" val="0"/>
              </a:ext>
            </a:extLst>
          </p:cNvPr>
          <p:cNvSpPr txBox="1"/>
          <p:nvPr/>
        </p:nvSpPr>
        <p:spPr>
          <a:xfrm>
            <a:off x="746743" y="4992316"/>
            <a:ext cx="1115568" cy="161583"/>
          </a:xfrm>
          <a:prstGeom prst="rect">
            <a:avLst/>
          </a:prstGeom>
          <a:noFill/>
        </p:spPr>
        <p:txBody>
          <a:bodyPr wrap="square" lIns="0" tIns="0" rIns="0" bIns="0" rtlCol="0">
            <a:spAutoFit/>
          </a:bodyPr>
          <a:lstStyle/>
          <a:p>
            <a:r>
              <a:rPr lang="da-DK" sz="1050" dirty="0">
                <a:solidFill>
                  <a:srgbClr val="D2B853"/>
                </a:solidFill>
              </a:rPr>
              <a:t>Kortlægning</a:t>
            </a:r>
            <a:endParaRPr lang="da-DK" sz="950" dirty="0">
              <a:solidFill>
                <a:srgbClr val="D2B853"/>
              </a:solidFill>
            </a:endParaRPr>
          </a:p>
        </p:txBody>
      </p:sp>
      <p:sp>
        <p:nvSpPr>
          <p:cNvPr id="32" name="Tekstfelt 31" descr="Step 2: Vurdering" title="Vurdering ">
            <a:extLst>
              <a:ext uri="{FF2B5EF4-FFF2-40B4-BE49-F238E27FC236}">
                <a16:creationId xmlns:a16="http://schemas.microsoft.com/office/drawing/2014/main" id="{71F012BF-2056-40AA-A977-B8B4405791F7}"/>
              </a:ext>
              <a:ext uri="{C183D7F6-B498-43B3-948B-1728B52AA6E4}">
                <adec:decorative xmlns:adec="http://schemas.microsoft.com/office/drawing/2017/decorative" val="0"/>
              </a:ext>
            </a:extLst>
          </p:cNvPr>
          <p:cNvSpPr txBox="1"/>
          <p:nvPr/>
        </p:nvSpPr>
        <p:spPr>
          <a:xfrm>
            <a:off x="2692168" y="4972797"/>
            <a:ext cx="1115568" cy="161583"/>
          </a:xfrm>
          <a:prstGeom prst="rect">
            <a:avLst/>
          </a:prstGeom>
          <a:noFill/>
        </p:spPr>
        <p:txBody>
          <a:bodyPr wrap="square" lIns="0" tIns="0" rIns="0" bIns="0" rtlCol="0">
            <a:spAutoFit/>
          </a:bodyPr>
          <a:lstStyle/>
          <a:p>
            <a:r>
              <a:rPr lang="da-DK" sz="1050" dirty="0">
                <a:solidFill>
                  <a:srgbClr val="D2B853"/>
                </a:solidFill>
              </a:rPr>
              <a:t>Vurdering	</a:t>
            </a:r>
            <a:endParaRPr lang="da-DK" sz="950" dirty="0">
              <a:solidFill>
                <a:srgbClr val="D2B853"/>
              </a:solidFill>
            </a:endParaRPr>
          </a:p>
        </p:txBody>
      </p:sp>
      <p:sp>
        <p:nvSpPr>
          <p:cNvPr id="33" name="Tekstfelt 32" descr="Step 3: Handleplan" title="Handleplan">
            <a:extLst>
              <a:ext uri="{FF2B5EF4-FFF2-40B4-BE49-F238E27FC236}">
                <a16:creationId xmlns:a16="http://schemas.microsoft.com/office/drawing/2014/main" id="{2A3E15DA-CD7D-4EAB-ADE5-F1B9B5163469}"/>
              </a:ext>
              <a:ext uri="{C183D7F6-B498-43B3-948B-1728B52AA6E4}">
                <adec:decorative xmlns:adec="http://schemas.microsoft.com/office/drawing/2017/decorative" val="0"/>
              </a:ext>
            </a:extLst>
          </p:cNvPr>
          <p:cNvSpPr txBox="1"/>
          <p:nvPr/>
        </p:nvSpPr>
        <p:spPr>
          <a:xfrm>
            <a:off x="4654044" y="4971017"/>
            <a:ext cx="1115568" cy="161583"/>
          </a:xfrm>
          <a:prstGeom prst="rect">
            <a:avLst/>
          </a:prstGeom>
          <a:noFill/>
        </p:spPr>
        <p:txBody>
          <a:bodyPr wrap="square" lIns="0" tIns="0" rIns="0" bIns="0" rtlCol="0">
            <a:spAutoFit/>
          </a:bodyPr>
          <a:lstStyle/>
          <a:p>
            <a:r>
              <a:rPr lang="da-DK" sz="1050" dirty="0">
                <a:solidFill>
                  <a:srgbClr val="D2B853"/>
                </a:solidFill>
              </a:rPr>
              <a:t>Handleplan</a:t>
            </a:r>
            <a:endParaRPr lang="da-DK" sz="950" dirty="0">
              <a:solidFill>
                <a:srgbClr val="D2B853"/>
              </a:solidFill>
            </a:endParaRPr>
          </a:p>
        </p:txBody>
      </p:sp>
      <p:sp>
        <p:nvSpPr>
          <p:cNvPr id="34" name="Tekstfelt 33" descr="Step 4: Opfølgning" title="Opfølgning">
            <a:extLst>
              <a:ext uri="{FF2B5EF4-FFF2-40B4-BE49-F238E27FC236}">
                <a16:creationId xmlns:a16="http://schemas.microsoft.com/office/drawing/2014/main" id="{2F24DC8D-6845-4EDB-9902-3BDEEA477D88}"/>
              </a:ext>
              <a:ext uri="{C183D7F6-B498-43B3-948B-1728B52AA6E4}">
                <adec:decorative xmlns:adec="http://schemas.microsoft.com/office/drawing/2017/decorative" val="0"/>
              </a:ext>
            </a:extLst>
          </p:cNvPr>
          <p:cNvSpPr txBox="1"/>
          <p:nvPr/>
        </p:nvSpPr>
        <p:spPr>
          <a:xfrm>
            <a:off x="6604390" y="4970468"/>
            <a:ext cx="1115568" cy="161583"/>
          </a:xfrm>
          <a:prstGeom prst="rect">
            <a:avLst/>
          </a:prstGeom>
          <a:noFill/>
        </p:spPr>
        <p:txBody>
          <a:bodyPr wrap="square" lIns="0" tIns="0" rIns="0" bIns="0" rtlCol="0">
            <a:spAutoFit/>
          </a:bodyPr>
          <a:lstStyle/>
          <a:p>
            <a:r>
              <a:rPr lang="da-DK" sz="1050" dirty="0">
                <a:solidFill>
                  <a:srgbClr val="D2B853"/>
                </a:solidFill>
              </a:rPr>
              <a:t>Opfølgning</a:t>
            </a:r>
            <a:endParaRPr lang="da-DK" sz="950" dirty="0">
              <a:solidFill>
                <a:srgbClr val="D2B853"/>
              </a:solidFill>
            </a:endParaRPr>
          </a:p>
        </p:txBody>
      </p:sp>
      <p:sp>
        <p:nvSpPr>
          <p:cNvPr id="3" name="Rektangel 2">
            <a:extLst>
              <a:ext uri="{FF2B5EF4-FFF2-40B4-BE49-F238E27FC236}">
                <a16:creationId xmlns:a16="http://schemas.microsoft.com/office/drawing/2014/main" id="{C8984614-61EF-49F0-AC69-6D8EE6A71C1F}"/>
              </a:ext>
            </a:extLst>
          </p:cNvPr>
          <p:cNvSpPr/>
          <p:nvPr/>
        </p:nvSpPr>
        <p:spPr>
          <a:xfrm>
            <a:off x="8454540" y="5328184"/>
            <a:ext cx="3816096" cy="15267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dirty="0">
                <a:solidFill>
                  <a:srgbClr val="7C251E"/>
                </a:solidFill>
              </a:rPr>
              <a:t>Dansk Center for Undervisningsmiljø har lavet et værktøj til at lave undervisningsmiljøvurderingen: </a:t>
            </a:r>
            <a:r>
              <a:rPr lang="da-DK" sz="1400" dirty="0">
                <a:solidFill>
                  <a:srgbClr val="7C251E"/>
                </a:solidFill>
                <a:hlinkClick r:id="rId12">
                  <a:extLst>
                    <a:ext uri="{A12FA001-AC4F-418D-AE19-62706E023703}">
                      <ahyp:hlinkClr xmlns:ahyp="http://schemas.microsoft.com/office/drawing/2018/hyperlinkcolor" val="tx"/>
                    </a:ext>
                  </a:extLst>
                </a:hlinkClick>
              </a:rPr>
              <a:t>Vejledning til undervisningsmiljøvurdering</a:t>
            </a:r>
            <a:r>
              <a:rPr lang="da-DK" sz="1400" dirty="0">
                <a:solidFill>
                  <a:srgbClr val="7C251E"/>
                </a:solidFill>
              </a:rPr>
              <a:t> </a:t>
            </a:r>
            <a:endParaRPr lang="da-DK" sz="1400" noProof="0" dirty="0" err="1">
              <a:solidFill>
                <a:srgbClr val="7C251E"/>
              </a:solidFill>
            </a:endParaRPr>
          </a:p>
        </p:txBody>
      </p:sp>
    </p:spTree>
    <p:extLst>
      <p:ext uri="{BB962C8B-B14F-4D97-AF65-F5344CB8AC3E}">
        <p14:creationId xmlns:p14="http://schemas.microsoft.com/office/powerpoint/2010/main" val="1422775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C251E"/>
        </a:solidFill>
        <a:effectLst/>
      </p:bgPr>
    </p:bg>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A2FB4143-B8F3-43CC-89D1-C948579F4E11}"/>
              </a:ext>
            </a:extLst>
          </p:cNvPr>
          <p:cNvSpPr>
            <a:spLocks noGrp="1"/>
          </p:cNvSpPr>
          <p:nvPr>
            <p:ph sz="quarter" idx="13"/>
          </p:nvPr>
        </p:nvSpPr>
        <p:spPr>
          <a:xfrm>
            <a:off x="720722" y="2192398"/>
            <a:ext cx="5104005" cy="4367889"/>
          </a:xfrm>
          <a:solidFill>
            <a:srgbClr val="EA573C"/>
          </a:solidFill>
        </p:spPr>
        <p:txBody>
          <a:bodyPr/>
          <a:lstStyle/>
          <a:p>
            <a:pPr marL="357188"/>
            <a:endParaRPr lang="da-DK" sz="1400" dirty="0">
              <a:solidFill>
                <a:schemeClr val="accent1"/>
              </a:solidFill>
              <a:latin typeface="72 Black" panose="020B0A04030603020204" pitchFamily="34" charset="0"/>
              <a:cs typeface="72 Black" panose="020B0A04030603020204" pitchFamily="34" charset="0"/>
            </a:endParaRPr>
          </a:p>
          <a:p>
            <a:pPr marL="357188"/>
            <a:r>
              <a:rPr lang="da-DK" sz="1400" dirty="0">
                <a:solidFill>
                  <a:srgbClr val="7C251E"/>
                </a:solidFill>
                <a:latin typeface="72 Black" panose="020B0A04030603020204" pitchFamily="34" charset="0"/>
                <a:cs typeface="72 Black" panose="020B0A04030603020204" pitchFamily="34" charset="0"/>
              </a:rPr>
              <a:t>Hvis I </a:t>
            </a:r>
            <a:r>
              <a:rPr lang="da-DK" sz="1400" i="1" dirty="0">
                <a:solidFill>
                  <a:srgbClr val="7C251E"/>
                </a:solidFill>
                <a:latin typeface="72 Black" panose="020B0A04030603020204" pitchFamily="34" charset="0"/>
                <a:cs typeface="72 Black" panose="020B0A04030603020204" pitchFamily="34" charset="0"/>
              </a:rPr>
              <a:t>ikke</a:t>
            </a:r>
            <a:r>
              <a:rPr lang="da-DK" sz="1400" dirty="0">
                <a:solidFill>
                  <a:srgbClr val="7C251E"/>
                </a:solidFill>
                <a:latin typeface="72 Black" panose="020B0A04030603020204" pitchFamily="34" charset="0"/>
                <a:cs typeface="72 Black" panose="020B0A04030603020204" pitchFamily="34" charset="0"/>
              </a:rPr>
              <a:t> har en UMR på skolen</a:t>
            </a:r>
          </a:p>
          <a:p>
            <a:pPr marL="700088" indent="-342900">
              <a:buFont typeface="+mj-lt"/>
              <a:buAutoNum type="arabicPeriod"/>
            </a:pPr>
            <a:r>
              <a:rPr lang="da-DK" b="0" dirty="0">
                <a:solidFill>
                  <a:srgbClr val="7C251E"/>
                </a:solidFill>
                <a:latin typeface="+mn-lt"/>
                <a:cs typeface="72" panose="020B0503030000000003" pitchFamily="34" charset="0"/>
              </a:rPr>
              <a:t>Ønsker I at have en eller to UMR på skolen?</a:t>
            </a:r>
          </a:p>
          <a:p>
            <a:pPr marL="700088" indent="-342900">
              <a:buFont typeface="+mj-lt"/>
              <a:buAutoNum type="arabicPeriod"/>
            </a:pPr>
            <a:r>
              <a:rPr lang="da-DK" b="0" dirty="0">
                <a:solidFill>
                  <a:srgbClr val="7C251E"/>
                </a:solidFill>
                <a:latin typeface="+mn-lt"/>
                <a:cs typeface="72" panose="020B0503030000000003" pitchFamily="34" charset="0"/>
              </a:rPr>
              <a:t>Hvordan skal UMR vælges?</a:t>
            </a:r>
          </a:p>
          <a:p>
            <a:pPr marL="700088" indent="-342900">
              <a:buFont typeface="+mj-lt"/>
              <a:buAutoNum type="arabicPeriod"/>
            </a:pPr>
            <a:r>
              <a:rPr lang="da-DK" b="0" dirty="0">
                <a:solidFill>
                  <a:srgbClr val="7C251E"/>
                </a:solidFill>
                <a:latin typeface="+mn-lt"/>
                <a:cs typeface="72" panose="020B0503030000000003" pitchFamily="34" charset="0"/>
              </a:rPr>
              <a:t>Hvordan gør I skolens elever opmærksomme på, hvem der er blevet UMR, og hvad UMR laver? </a:t>
            </a:r>
          </a:p>
          <a:p>
            <a:pPr marL="700088" indent="-342900">
              <a:buFont typeface="+mj-lt"/>
              <a:buAutoNum type="arabicPeriod"/>
            </a:pPr>
            <a:r>
              <a:rPr lang="da-DK" b="0" dirty="0">
                <a:solidFill>
                  <a:srgbClr val="7C251E"/>
                </a:solidFill>
                <a:latin typeface="+mn-lt"/>
                <a:cs typeface="72" panose="020B0503030000000003" pitchFamily="34" charset="0"/>
              </a:rPr>
              <a:t>Hvordan sikrer I, at skolens ledelse, skolebestyrelsen og skolens medarbejdere ved, hvem der er UMR?</a:t>
            </a:r>
          </a:p>
          <a:p>
            <a:pPr marL="700088" indent="-342900">
              <a:buFont typeface="+mj-lt"/>
              <a:buAutoNum type="arabicPeriod"/>
            </a:pPr>
            <a:r>
              <a:rPr lang="da-DK" b="0" dirty="0">
                <a:solidFill>
                  <a:srgbClr val="7C251E"/>
                </a:solidFill>
                <a:latin typeface="+mn-lt"/>
                <a:cs typeface="72" panose="020B0503030000000003" pitchFamily="34" charset="0"/>
              </a:rPr>
              <a:t>Hvordan får I lavet et samarbejde med skolens ledelse og skolebestyrelsen, så de får inddraget UMR, når de drøfter undervisningsmiljøet?</a:t>
            </a:r>
          </a:p>
          <a:p>
            <a:pPr marL="700088" indent="-342900">
              <a:buFont typeface="+mj-lt"/>
              <a:buAutoNum type="arabicPeriod"/>
            </a:pPr>
            <a:r>
              <a:rPr lang="da-DK" b="0" dirty="0">
                <a:solidFill>
                  <a:srgbClr val="7C251E"/>
                </a:solidFill>
                <a:latin typeface="+mn-lt"/>
                <a:cs typeface="72" panose="020B0503030000000003" pitchFamily="34" charset="0"/>
              </a:rPr>
              <a:t>Hvordan får I lavet et samarbejde med skolens ledelse, så UMR bliver inddraget, når der skal laves undervisningsmiljøvurdering? </a:t>
            </a:r>
          </a:p>
          <a:p>
            <a:pPr marL="700088" indent="-342900">
              <a:buFont typeface="+mj-lt"/>
              <a:buAutoNum type="arabicPeriod"/>
            </a:pPr>
            <a:endParaRPr lang="da-DK" sz="1400" b="0" dirty="0">
              <a:solidFill>
                <a:srgbClr val="7C251E"/>
              </a:solidFill>
              <a:latin typeface="72" panose="020B0503030000000003" pitchFamily="34" charset="0"/>
              <a:cs typeface="72" panose="020B0503030000000003" pitchFamily="34" charset="0"/>
            </a:endParaRPr>
          </a:p>
          <a:p>
            <a:pPr marL="700088" indent="-342900">
              <a:buFont typeface="+mj-lt"/>
              <a:buAutoNum type="arabicPeriod"/>
            </a:pPr>
            <a:endParaRPr lang="da-DK" sz="1400" b="0" dirty="0">
              <a:solidFill>
                <a:srgbClr val="7C251E"/>
              </a:solidFill>
              <a:latin typeface="72" panose="020B0503030000000003" pitchFamily="34" charset="0"/>
              <a:cs typeface="72" panose="020B0503030000000003" pitchFamily="34" charset="0"/>
            </a:endParaRPr>
          </a:p>
          <a:p>
            <a:pPr marL="700088" indent="-342900">
              <a:buFont typeface="+mj-lt"/>
              <a:buAutoNum type="arabicPeriod"/>
            </a:pPr>
            <a:endParaRPr lang="da-DK" sz="1400" b="0" dirty="0">
              <a:solidFill>
                <a:srgbClr val="7C251E"/>
              </a:solidFill>
              <a:latin typeface="72" panose="020B0503030000000003" pitchFamily="34" charset="0"/>
              <a:cs typeface="72" panose="020B0503030000000003" pitchFamily="34" charset="0"/>
            </a:endParaRPr>
          </a:p>
          <a:p>
            <a:pPr marL="700088" indent="-342900">
              <a:buFont typeface="+mj-lt"/>
              <a:buAutoNum type="arabicPeriod"/>
            </a:pPr>
            <a:endParaRPr lang="da-DK" b="0" dirty="0">
              <a:solidFill>
                <a:srgbClr val="7C251E"/>
              </a:solidFill>
              <a:latin typeface="72" panose="020B0503030000000003" pitchFamily="34" charset="0"/>
              <a:cs typeface="72" panose="020B0503030000000003" pitchFamily="34" charset="0"/>
            </a:endParaRPr>
          </a:p>
          <a:p>
            <a:pPr marL="642938" indent="-285750">
              <a:buFont typeface="Arial" panose="020B0604020202020204" pitchFamily="34" charset="0"/>
              <a:buChar char="•"/>
            </a:pPr>
            <a:endParaRPr lang="da-DK" sz="1400" b="0" dirty="0">
              <a:solidFill>
                <a:schemeClr val="accent1"/>
              </a:solidFill>
              <a:latin typeface="+mn-lt"/>
              <a:cs typeface="72 Black" panose="020B0A04030603020204" pitchFamily="34" charset="0"/>
            </a:endParaRPr>
          </a:p>
        </p:txBody>
      </p:sp>
      <p:sp>
        <p:nvSpPr>
          <p:cNvPr id="5" name="Pladsholder til indhold 4">
            <a:extLst>
              <a:ext uri="{FF2B5EF4-FFF2-40B4-BE49-F238E27FC236}">
                <a16:creationId xmlns:a16="http://schemas.microsoft.com/office/drawing/2014/main" id="{8A40790C-6081-4D4C-8042-48AE45FA3DB1}"/>
              </a:ext>
            </a:extLst>
          </p:cNvPr>
          <p:cNvSpPr>
            <a:spLocks noGrp="1"/>
          </p:cNvSpPr>
          <p:nvPr>
            <p:ph sz="quarter" idx="14"/>
          </p:nvPr>
        </p:nvSpPr>
        <p:spPr>
          <a:xfrm>
            <a:off x="6443330" y="2192399"/>
            <a:ext cx="5027949" cy="4367888"/>
          </a:xfrm>
          <a:solidFill>
            <a:srgbClr val="EA573C"/>
          </a:solidFill>
        </p:spPr>
        <p:txBody>
          <a:bodyPr/>
          <a:lstStyle/>
          <a:p>
            <a:endParaRPr lang="da-DK" sz="1400" dirty="0">
              <a:solidFill>
                <a:schemeClr val="accent1"/>
              </a:solidFill>
              <a:latin typeface="72 Black" panose="020B0A04030603020204" pitchFamily="34" charset="0"/>
              <a:cs typeface="72 Black" panose="020B0A04030603020204" pitchFamily="34" charset="0"/>
            </a:endParaRPr>
          </a:p>
          <a:p>
            <a:pPr marL="357188"/>
            <a:r>
              <a:rPr lang="da-DK" sz="1400" dirty="0">
                <a:solidFill>
                  <a:srgbClr val="7C251E"/>
                </a:solidFill>
                <a:latin typeface="72 Black" panose="020B0A04030603020204" pitchFamily="34" charset="0"/>
                <a:cs typeface="72 Black" panose="020B0A04030603020204" pitchFamily="34" charset="0"/>
              </a:rPr>
              <a:t>Hvis I har en UMR på skolen</a:t>
            </a:r>
          </a:p>
          <a:p>
            <a:pPr marL="630238" indent="-273050">
              <a:buFont typeface="+mj-lt"/>
              <a:buAutoNum type="arabicPeriod"/>
            </a:pPr>
            <a:r>
              <a:rPr lang="da-DK" b="0" dirty="0">
                <a:solidFill>
                  <a:srgbClr val="7C251E"/>
                </a:solidFill>
                <a:latin typeface="+mn-lt"/>
              </a:rPr>
              <a:t>Hvordan blev jeres UMR valgt? </a:t>
            </a:r>
          </a:p>
          <a:p>
            <a:pPr marL="630238" indent="-273050">
              <a:buFont typeface="+mj-lt"/>
              <a:buAutoNum type="arabicPeriod"/>
            </a:pPr>
            <a:r>
              <a:rPr lang="da-DK" b="0" dirty="0">
                <a:solidFill>
                  <a:srgbClr val="7C251E"/>
                </a:solidFill>
                <a:latin typeface="+mn-lt"/>
              </a:rPr>
              <a:t>Er jeres UMR blevet uddannet til UMR? </a:t>
            </a:r>
          </a:p>
          <a:p>
            <a:pPr marL="630238" indent="-273050">
              <a:buFont typeface="+mj-lt"/>
              <a:buAutoNum type="arabicPeriod"/>
            </a:pPr>
            <a:r>
              <a:rPr lang="da-DK" b="0" dirty="0">
                <a:solidFill>
                  <a:srgbClr val="7C251E"/>
                </a:solidFill>
                <a:latin typeface="+mn-lt"/>
              </a:rPr>
              <a:t>Ved eleverne på skolen, hvem der er deres UMR?</a:t>
            </a:r>
          </a:p>
          <a:p>
            <a:pPr marL="630238" indent="-273050">
              <a:buFont typeface="+mj-lt"/>
              <a:buAutoNum type="arabicPeriod"/>
            </a:pPr>
            <a:r>
              <a:rPr lang="da-DK" b="0" dirty="0">
                <a:solidFill>
                  <a:srgbClr val="7C251E"/>
                </a:solidFill>
                <a:latin typeface="+mn-lt"/>
              </a:rPr>
              <a:t>Hvad laver jeres UMR?</a:t>
            </a:r>
          </a:p>
          <a:p>
            <a:pPr marL="630238" indent="-273050">
              <a:buFont typeface="+mj-lt"/>
              <a:buAutoNum type="arabicPeriod"/>
            </a:pPr>
            <a:r>
              <a:rPr lang="da-DK" b="0" dirty="0">
                <a:solidFill>
                  <a:srgbClr val="7C251E"/>
                </a:solidFill>
                <a:latin typeface="+mn-lt"/>
              </a:rPr>
              <a:t>Hvordan er jeres UMR inddraget, når skolens ledelse, skolebestyrelsen og medarbejdere drøfter undervisningsmiljø?</a:t>
            </a:r>
          </a:p>
          <a:p>
            <a:pPr marL="630238" indent="-273050">
              <a:buFont typeface="+mj-lt"/>
              <a:buAutoNum type="arabicPeriod"/>
            </a:pPr>
            <a:r>
              <a:rPr lang="da-DK" b="0" dirty="0">
                <a:solidFill>
                  <a:srgbClr val="7C251E"/>
                </a:solidFill>
                <a:latin typeface="+mn-lt"/>
              </a:rPr>
              <a:t>Hvordan er jeres UMR inddraget, når der skal laves undervisningsmiljøvurdering? </a:t>
            </a:r>
          </a:p>
          <a:p>
            <a:pPr marL="630238" indent="-273050">
              <a:buFont typeface="+mj-lt"/>
              <a:buAutoNum type="arabicPeriod"/>
            </a:pPr>
            <a:r>
              <a:rPr lang="da-DK" b="0" dirty="0">
                <a:solidFill>
                  <a:srgbClr val="7C251E"/>
                </a:solidFill>
                <a:latin typeface="+mn-lt"/>
              </a:rPr>
              <a:t>Ved jeres UMR, hvad der står i handleplanen fra undervisningsmiljøvurderingen, og hvordan det går med at løse eventuelle problemerne med undervisningsmiljøet?</a:t>
            </a:r>
          </a:p>
          <a:p>
            <a:pPr marL="630238" indent="-273050">
              <a:buFont typeface="+mj-lt"/>
              <a:buAutoNum type="arabicPeriod"/>
            </a:pPr>
            <a:r>
              <a:rPr lang="da-DK" b="0" dirty="0">
                <a:solidFill>
                  <a:srgbClr val="7C251E"/>
                </a:solidFill>
                <a:latin typeface="+mn-lt"/>
              </a:rPr>
              <a:t>Hvad fungerer godt/dårligt i forhold til jeres UMR </a:t>
            </a:r>
            <a:r>
              <a:rPr lang="da-DK" b="0">
                <a:solidFill>
                  <a:srgbClr val="7C251E"/>
                </a:solidFill>
                <a:latin typeface="+mn-lt"/>
              </a:rPr>
              <a:t>og inddragelsen af UMR? </a:t>
            </a:r>
            <a:endParaRPr lang="da-DK" b="0" dirty="0">
              <a:solidFill>
                <a:srgbClr val="7C251E"/>
              </a:solidFill>
              <a:latin typeface="+mn-lt"/>
            </a:endParaRPr>
          </a:p>
        </p:txBody>
      </p:sp>
      <p:sp>
        <p:nvSpPr>
          <p:cNvPr id="7" name="Titel 6">
            <a:extLst>
              <a:ext uri="{FF2B5EF4-FFF2-40B4-BE49-F238E27FC236}">
                <a16:creationId xmlns:a16="http://schemas.microsoft.com/office/drawing/2014/main" id="{090B82C8-57D7-45B7-923F-5B180EA4B53A}"/>
              </a:ext>
            </a:extLst>
          </p:cNvPr>
          <p:cNvSpPr>
            <a:spLocks noGrp="1"/>
          </p:cNvSpPr>
          <p:nvPr>
            <p:ph type="title"/>
          </p:nvPr>
        </p:nvSpPr>
        <p:spPr>
          <a:xfrm>
            <a:off x="719998" y="607356"/>
            <a:ext cx="10752002" cy="1239732"/>
          </a:xfrm>
          <a:solidFill>
            <a:srgbClr val="EA573C"/>
          </a:solidFill>
          <a:ln>
            <a:solidFill>
              <a:srgbClr val="EA573C"/>
            </a:solidFill>
          </a:ln>
        </p:spPr>
        <p:txBody>
          <a:bodyPr/>
          <a:lstStyle/>
          <a:p>
            <a:pPr marL="92075"/>
            <a:r>
              <a:rPr lang="da-DK" sz="3600" dirty="0">
                <a:solidFill>
                  <a:srgbClr val="D2B853"/>
                </a:solidFill>
              </a:rPr>
              <a:t>Spørgsmål til brugen af UMR </a:t>
            </a:r>
            <a:br>
              <a:rPr lang="da-DK" sz="3600" dirty="0">
                <a:solidFill>
                  <a:srgbClr val="D2B853"/>
                </a:solidFill>
              </a:rPr>
            </a:br>
            <a:r>
              <a:rPr lang="da-DK" sz="3600" dirty="0">
                <a:solidFill>
                  <a:srgbClr val="D2B853"/>
                </a:solidFill>
              </a:rPr>
              <a:t>på jeres skole</a:t>
            </a:r>
          </a:p>
        </p:txBody>
      </p:sp>
      <p:sp>
        <p:nvSpPr>
          <p:cNvPr id="22" name="Ellipse 21">
            <a:extLst>
              <a:ext uri="{FF2B5EF4-FFF2-40B4-BE49-F238E27FC236}">
                <a16:creationId xmlns:a16="http://schemas.microsoft.com/office/drawing/2014/main" id="{A938CD12-8160-494B-9793-6023275A1165}"/>
              </a:ext>
              <a:ext uri="{C183D7F6-B498-43B3-948B-1728B52AA6E4}">
                <adec:decorative xmlns:adec="http://schemas.microsoft.com/office/drawing/2017/decorative" val="1"/>
              </a:ext>
            </a:extLst>
          </p:cNvPr>
          <p:cNvSpPr/>
          <p:nvPr/>
        </p:nvSpPr>
        <p:spPr>
          <a:xfrm>
            <a:off x="10222786" y="660048"/>
            <a:ext cx="1148339" cy="11365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21" name="Grafik 20" descr="Spørgsmål kontur">
            <a:extLst>
              <a:ext uri="{FF2B5EF4-FFF2-40B4-BE49-F238E27FC236}">
                <a16:creationId xmlns:a16="http://schemas.microsoft.com/office/drawing/2014/main" id="{D1F4FC55-1DAB-449E-BB42-29ECF8290D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4223" y="855572"/>
            <a:ext cx="745464" cy="745464"/>
          </a:xfrm>
          <a:prstGeom prst="rect">
            <a:avLst/>
          </a:prstGeom>
        </p:spPr>
      </p:pic>
      <p:sp>
        <p:nvSpPr>
          <p:cNvPr id="8" name="Rektangel 7">
            <a:extLst>
              <a:ext uri="{FF2B5EF4-FFF2-40B4-BE49-F238E27FC236}">
                <a16:creationId xmlns:a16="http://schemas.microsoft.com/office/drawing/2014/main" id="{A1935B4F-8BCF-43F6-916E-10F0E5D8F018}"/>
              </a:ext>
            </a:extLst>
          </p:cNvPr>
          <p:cNvSpPr/>
          <p:nvPr/>
        </p:nvSpPr>
        <p:spPr>
          <a:xfrm>
            <a:off x="719998" y="5531309"/>
            <a:ext cx="5104005" cy="1028978"/>
          </a:xfrm>
          <a:prstGeom prst="rect">
            <a:avLst/>
          </a:prstGeom>
          <a:ln>
            <a:solidFill>
              <a:srgbClr val="7C251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200" dirty="0">
                <a:solidFill>
                  <a:srgbClr val="7C251E"/>
                </a:solidFill>
              </a:rPr>
              <a:t>Dansk Center for Undervisningsmiljø har flere vejledninger til at arbejde med undervisningsmiljøet: </a:t>
            </a:r>
            <a:r>
              <a:rPr lang="da-DK" sz="1200" dirty="0">
                <a:solidFill>
                  <a:srgbClr val="7C251E"/>
                </a:solidFill>
                <a:hlinkClick r:id="rId5">
                  <a:extLst>
                    <a:ext uri="{A12FA001-AC4F-418D-AE19-62706E023703}">
                      <ahyp:hlinkClr xmlns:ahyp="http://schemas.microsoft.com/office/drawing/2018/hyperlinkcolor" val="tx"/>
                    </a:ext>
                  </a:extLst>
                </a:hlinkClick>
              </a:rPr>
              <a:t>Materialer fra Dansk Center for Undervisningsmiljø</a:t>
            </a:r>
            <a:endParaRPr lang="da-DK" sz="1200" noProof="0" dirty="0" err="1">
              <a:solidFill>
                <a:srgbClr val="7C251E"/>
              </a:solidFill>
            </a:endParaRPr>
          </a:p>
        </p:txBody>
      </p:sp>
    </p:spTree>
    <p:extLst>
      <p:ext uri="{BB962C8B-B14F-4D97-AF65-F5344CB8AC3E}">
        <p14:creationId xmlns:p14="http://schemas.microsoft.com/office/powerpoint/2010/main" val="98502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6D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1AED4-81EE-4075-B472-5A35ECF24B9A}"/>
              </a:ext>
            </a:extLst>
          </p:cNvPr>
          <p:cNvSpPr>
            <a:spLocks noGrp="1"/>
          </p:cNvSpPr>
          <p:nvPr>
            <p:ph type="title"/>
          </p:nvPr>
        </p:nvSpPr>
        <p:spPr>
          <a:xfrm>
            <a:off x="1883628" y="1325893"/>
            <a:ext cx="11025703" cy="893928"/>
          </a:xfrm>
        </p:spPr>
        <p:txBody>
          <a:bodyPr/>
          <a:lstStyle/>
          <a:p>
            <a:r>
              <a:rPr lang="da-DK" sz="3600" dirty="0">
                <a:solidFill>
                  <a:schemeClr val="accent1"/>
                </a:solidFill>
              </a:rPr>
              <a:t>Den nationale trivselsmåling</a:t>
            </a:r>
            <a:br>
              <a:rPr lang="da-DK" sz="3600" dirty="0">
                <a:solidFill>
                  <a:srgbClr val="136DB4"/>
                </a:solidFill>
              </a:rPr>
            </a:br>
            <a:endParaRPr lang="da-DK" sz="2800" dirty="0">
              <a:solidFill>
                <a:srgbClr val="136DB4"/>
              </a:solidFill>
            </a:endParaRPr>
          </a:p>
        </p:txBody>
      </p:sp>
      <p:sp>
        <p:nvSpPr>
          <p:cNvPr id="3" name="Pladsholder til indhold 2">
            <a:extLst>
              <a:ext uri="{FF2B5EF4-FFF2-40B4-BE49-F238E27FC236}">
                <a16:creationId xmlns:a16="http://schemas.microsoft.com/office/drawing/2014/main" id="{71220F9E-B3DC-4C23-A1B1-D99828AC7108}"/>
              </a:ext>
            </a:extLst>
          </p:cNvPr>
          <p:cNvSpPr>
            <a:spLocks noGrp="1"/>
          </p:cNvSpPr>
          <p:nvPr>
            <p:ph idx="1"/>
          </p:nvPr>
        </p:nvSpPr>
        <p:spPr>
          <a:xfrm>
            <a:off x="678664" y="2462405"/>
            <a:ext cx="3266711" cy="4126650"/>
          </a:xfrm>
          <a:solidFill>
            <a:srgbClr val="CCE9F8"/>
          </a:solidFill>
          <a:ln>
            <a:solidFill>
              <a:srgbClr val="CCE9F8"/>
            </a:solidFill>
          </a:ln>
        </p:spPr>
        <p:txBody>
          <a:bodyPr lIns="180000" tIns="0" rIns="180000"/>
          <a:lstStyle/>
          <a:p>
            <a:pPr marL="0" indent="0">
              <a:buNone/>
            </a:pPr>
            <a:br>
              <a:rPr lang="da-DK" sz="1200" dirty="0">
                <a:solidFill>
                  <a:srgbClr val="7C251E"/>
                </a:solidFill>
              </a:rPr>
            </a:br>
            <a:r>
              <a:rPr lang="da-DK" sz="1200" dirty="0">
                <a:solidFill>
                  <a:srgbClr val="136DB4"/>
                </a:solidFill>
              </a:rPr>
              <a:t>Hvad er den nationale trivselsmåling?</a:t>
            </a:r>
            <a:r>
              <a:rPr lang="da-DK" sz="1400" dirty="0">
                <a:solidFill>
                  <a:srgbClr val="136DB4"/>
                </a:solidFill>
              </a:rPr>
              <a:t> </a:t>
            </a:r>
            <a:br>
              <a:rPr lang="da-DK" sz="1400" dirty="0">
                <a:solidFill>
                  <a:srgbClr val="136DB4"/>
                </a:solidFill>
              </a:rPr>
            </a:br>
            <a:r>
              <a:rPr lang="da-DK" sz="1400" dirty="0">
                <a:solidFill>
                  <a:srgbClr val="136DB4"/>
                </a:solidFill>
                <a:latin typeface="+mj-lt"/>
              </a:rPr>
              <a:t>Den nationale trivselsmåling undersøger elevernes egen oplevelse af deres trivsel </a:t>
            </a:r>
            <a:endParaRPr lang="da-DK" sz="1400" dirty="0">
              <a:solidFill>
                <a:srgbClr val="136DB4"/>
              </a:solidFill>
            </a:endParaRPr>
          </a:p>
          <a:p>
            <a:r>
              <a:rPr lang="da-DK" sz="1000" b="0" i="0" dirty="0">
                <a:solidFill>
                  <a:srgbClr val="136DB4"/>
                </a:solidFill>
                <a:effectLst/>
                <a:cs typeface="72" panose="020B0503030000000003" pitchFamily="34" charset="0"/>
              </a:rPr>
              <a:t>Alle folkeskoler skal hvert år gennemføre en trivselsmåling blandt eleverne i børnehaveklassen til og med 9. klasse. </a:t>
            </a:r>
            <a:endParaRPr lang="da-DK" sz="1000" dirty="0">
              <a:solidFill>
                <a:srgbClr val="136DB4"/>
              </a:solidFill>
              <a:cs typeface="72" panose="020B0503030000000003" pitchFamily="34" charset="0"/>
            </a:endParaRPr>
          </a:p>
          <a:p>
            <a:r>
              <a:rPr lang="da-DK" sz="1000" dirty="0">
                <a:solidFill>
                  <a:srgbClr val="136DB4"/>
                </a:solidFill>
              </a:rPr>
              <a:t>Trivselsmålingen skal gennemføres i undervisningstiden i perioden 1. januar til 31. marts</a:t>
            </a:r>
          </a:p>
          <a:p>
            <a:r>
              <a:rPr lang="da-DK" sz="1000" dirty="0">
                <a:solidFill>
                  <a:srgbClr val="136DB4"/>
                </a:solidFill>
              </a:rPr>
              <a:t>Ifølge folkeskoleloven § 56a skal trivselsmålingens resultater om elevernes trivsel inddrages i skolens undervisningsmiljøvurdering. </a:t>
            </a:r>
          </a:p>
          <a:p>
            <a:r>
              <a:rPr lang="da-DK" sz="1000" dirty="0">
                <a:solidFill>
                  <a:srgbClr val="136DB4"/>
                </a:solidFill>
              </a:rPr>
              <a:t>Alle skoler skal have en systematik for, hvordan de følger op på trivselsmålingen – og hvordan elever/elevråd inddrages.</a:t>
            </a:r>
          </a:p>
          <a:p>
            <a:r>
              <a:rPr lang="da-DK" sz="1000" dirty="0">
                <a:solidFill>
                  <a:srgbClr val="136DB4"/>
                </a:solidFill>
              </a:rPr>
              <a:t>Ungerådet KBH har fået besluttet, at skolerne skal inddrage eleverne i deres systematiske opfølgning på den nationale trivselsmåling.</a:t>
            </a:r>
            <a:endParaRPr lang="da-DK" sz="1600" dirty="0"/>
          </a:p>
        </p:txBody>
      </p:sp>
      <p:sp>
        <p:nvSpPr>
          <p:cNvPr id="5" name="Pladsholder til indhold 4">
            <a:extLst>
              <a:ext uri="{FF2B5EF4-FFF2-40B4-BE49-F238E27FC236}">
                <a16:creationId xmlns:a16="http://schemas.microsoft.com/office/drawing/2014/main" id="{4F1D4DED-C567-4F1C-8329-2C78F3FA836E}"/>
              </a:ext>
            </a:extLst>
          </p:cNvPr>
          <p:cNvSpPr>
            <a:spLocks noGrp="1"/>
          </p:cNvSpPr>
          <p:nvPr>
            <p:ph sz="quarter" idx="14"/>
          </p:nvPr>
        </p:nvSpPr>
        <p:spPr>
          <a:xfrm>
            <a:off x="4462645" y="2477909"/>
            <a:ext cx="3266711" cy="4078910"/>
          </a:xfrm>
          <a:solidFill>
            <a:srgbClr val="CCE9F8"/>
          </a:solidFill>
          <a:ln>
            <a:solidFill>
              <a:srgbClr val="CCE9F8"/>
            </a:solidFill>
          </a:ln>
        </p:spPr>
        <p:txBody>
          <a:bodyPr lIns="684000" tIns="216000" rIns="180000"/>
          <a:lstStyle/>
          <a:p>
            <a:pPr marL="0" indent="0">
              <a:buNone/>
            </a:pPr>
            <a:r>
              <a:rPr lang="da-DK" sz="1200" i="1" dirty="0">
                <a:solidFill>
                  <a:srgbClr val="7C251E"/>
                </a:solidFill>
              </a:rPr>
              <a:t> </a:t>
            </a:r>
            <a:br>
              <a:rPr lang="da-DK" sz="1200" i="1" dirty="0">
                <a:solidFill>
                  <a:srgbClr val="7C251E"/>
                </a:solidFill>
              </a:rPr>
            </a:br>
            <a:endParaRPr lang="da-DK" sz="1200" i="1" dirty="0">
              <a:solidFill>
                <a:srgbClr val="136DB4"/>
              </a:solidFill>
            </a:endParaRPr>
          </a:p>
        </p:txBody>
      </p:sp>
      <p:sp>
        <p:nvSpPr>
          <p:cNvPr id="7" name="Pladsholder til slidenummer 6">
            <a:extLst>
              <a:ext uri="{FF2B5EF4-FFF2-40B4-BE49-F238E27FC236}">
                <a16:creationId xmlns:a16="http://schemas.microsoft.com/office/drawing/2014/main" id="{8B415347-53BE-4567-B846-A7B7151DDE80}"/>
              </a:ext>
            </a:extLst>
          </p:cNvPr>
          <p:cNvSpPr>
            <a:spLocks noGrp="1"/>
          </p:cNvSpPr>
          <p:nvPr>
            <p:ph type="sldNum" sz="quarter" idx="12"/>
          </p:nvPr>
        </p:nvSpPr>
        <p:spPr/>
        <p:txBody>
          <a:bodyPr/>
          <a:lstStyle/>
          <a:p>
            <a:fld id="{24C8C45C-947F-4981-8B3F-4F32E973C901}" type="slidenum">
              <a:rPr lang="da-DK" smtClean="0"/>
              <a:pPr/>
              <a:t>6</a:t>
            </a:fld>
            <a:endParaRPr lang="da-DK" dirty="0"/>
          </a:p>
        </p:txBody>
      </p:sp>
      <p:sp>
        <p:nvSpPr>
          <p:cNvPr id="10" name="Rektangel 9">
            <a:extLst>
              <a:ext uri="{FF2B5EF4-FFF2-40B4-BE49-F238E27FC236}">
                <a16:creationId xmlns:a16="http://schemas.microsoft.com/office/drawing/2014/main" id="{928E6C27-C85B-4E5E-A0C3-B5EC1B1A8FC8}"/>
              </a:ext>
            </a:extLst>
          </p:cNvPr>
          <p:cNvSpPr/>
          <p:nvPr/>
        </p:nvSpPr>
        <p:spPr>
          <a:xfrm>
            <a:off x="8246626" y="2462405"/>
            <a:ext cx="3266711" cy="4126651"/>
          </a:xfrm>
          <a:prstGeom prst="rect">
            <a:avLst/>
          </a:prstGeom>
          <a:solidFill>
            <a:srgbClr val="CCE9F8"/>
          </a:solidFill>
          <a:ln>
            <a:solidFill>
              <a:srgbClr val="CCE9F8"/>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0" rtlCol="0" anchor="ctr"/>
          <a:lstStyle/>
          <a:p>
            <a:br>
              <a:rPr lang="da-DK" sz="2800" b="1" dirty="0">
                <a:solidFill>
                  <a:srgbClr val="7C251E"/>
                </a:solidFill>
                <a:latin typeface="+mj-lt"/>
                <a:ea typeface="+mj-ea"/>
                <a:cs typeface="+mj-cs"/>
              </a:rPr>
            </a:br>
            <a:r>
              <a:rPr lang="da-DK" sz="1200" dirty="0">
                <a:solidFill>
                  <a:srgbClr val="136DB4"/>
                </a:solidFill>
              </a:rPr>
              <a:t>Hvilke spørgsmål får man?</a:t>
            </a:r>
            <a:endParaRPr lang="da-DK" sz="2000" dirty="0">
              <a:solidFill>
                <a:srgbClr val="136DB4"/>
              </a:solidFill>
            </a:endParaRPr>
          </a:p>
          <a:p>
            <a:pPr>
              <a:spcAft>
                <a:spcPts val="600"/>
              </a:spcAft>
            </a:pPr>
            <a:r>
              <a:rPr lang="da-DK" sz="1400" dirty="0">
                <a:solidFill>
                  <a:srgbClr val="136DB4"/>
                </a:solidFill>
                <a:latin typeface="+mj-lt"/>
              </a:rPr>
              <a:t>Spørgeskemaerne til 0.-3. klasse og 4.-9. klasse</a:t>
            </a:r>
          </a:p>
          <a:p>
            <a:pPr marL="171450" indent="-171450">
              <a:spcAft>
                <a:spcPts val="600"/>
              </a:spcAft>
              <a:buFont typeface="Arial" panose="020B0604020202020204" pitchFamily="34" charset="0"/>
              <a:buChar char="•"/>
            </a:pPr>
            <a:r>
              <a:rPr lang="da-DK" sz="1200" dirty="0">
                <a:solidFill>
                  <a:srgbClr val="136DB4"/>
                </a:solidFill>
              </a:rPr>
              <a:t>De mindste elever får 20 spørgsmål og bliver spurgt om f.eks.</a:t>
            </a:r>
          </a:p>
          <a:p>
            <a:pPr marL="628650" lvl="1" indent="-171450">
              <a:spcAft>
                <a:spcPts val="200"/>
              </a:spcAft>
              <a:buFont typeface="Arial" panose="020B0604020202020204" pitchFamily="34" charset="0"/>
              <a:buChar char="•"/>
            </a:pPr>
            <a:r>
              <a:rPr lang="da-DK" sz="1050" dirty="0">
                <a:solidFill>
                  <a:srgbClr val="136DB4"/>
                </a:solidFill>
              </a:rPr>
              <a:t>Er du glad for din klasse?</a:t>
            </a:r>
          </a:p>
          <a:p>
            <a:pPr marL="628650" lvl="1" indent="-171450">
              <a:spcAft>
                <a:spcPts val="200"/>
              </a:spcAft>
              <a:buFont typeface="Arial" panose="020B0604020202020204" pitchFamily="34" charset="0"/>
              <a:buChar char="•"/>
            </a:pPr>
            <a:r>
              <a:rPr lang="da-DK" sz="1050" dirty="0">
                <a:solidFill>
                  <a:srgbClr val="136DB4"/>
                </a:solidFill>
              </a:rPr>
              <a:t> Kan du lide pauserne?</a:t>
            </a:r>
          </a:p>
          <a:p>
            <a:pPr marL="628650" lvl="1" indent="-171450">
              <a:spcAft>
                <a:spcPts val="200"/>
              </a:spcAft>
              <a:buFont typeface="Arial" panose="020B0604020202020204" pitchFamily="34" charset="0"/>
              <a:buChar char="•"/>
            </a:pPr>
            <a:r>
              <a:rPr lang="da-DK" sz="1050" dirty="0">
                <a:solidFill>
                  <a:srgbClr val="136DB4"/>
                </a:solidFill>
              </a:rPr>
              <a:t>Har du ondt i maven, når du er i skole?</a:t>
            </a:r>
          </a:p>
          <a:p>
            <a:pPr marL="628650" lvl="1" indent="-171450">
              <a:spcAft>
                <a:spcPts val="200"/>
              </a:spcAft>
              <a:buFont typeface="Arial" panose="020B0604020202020204" pitchFamily="34" charset="0"/>
              <a:buChar char="•"/>
            </a:pPr>
            <a:r>
              <a:rPr lang="da-DK" sz="1050" dirty="0">
                <a:solidFill>
                  <a:srgbClr val="136DB4"/>
                </a:solidFill>
              </a:rPr>
              <a:t>Er jeres klasselokale rart at være i? </a:t>
            </a:r>
          </a:p>
          <a:p>
            <a:pPr marL="171450" indent="-171450">
              <a:spcAft>
                <a:spcPts val="600"/>
              </a:spcAft>
              <a:buFont typeface="Arial" panose="020B0604020202020204" pitchFamily="34" charset="0"/>
              <a:buChar char="•"/>
            </a:pPr>
            <a:r>
              <a:rPr lang="da-DK" sz="1200" dirty="0">
                <a:solidFill>
                  <a:srgbClr val="136DB4"/>
                </a:solidFill>
              </a:rPr>
              <a:t>De største elever får 40 spørgsmål og bliver spurgt om f.eks.</a:t>
            </a:r>
          </a:p>
          <a:p>
            <a:pPr marL="628650" lvl="1" indent="-171450">
              <a:spcAft>
                <a:spcPts val="200"/>
              </a:spcAft>
              <a:buFont typeface="Arial" panose="020B0604020202020204" pitchFamily="34" charset="0"/>
              <a:buChar char="•"/>
            </a:pPr>
            <a:r>
              <a:rPr lang="da-DK" sz="1050" dirty="0">
                <a:solidFill>
                  <a:srgbClr val="136DB4"/>
                </a:solidFill>
              </a:rPr>
              <a:t>Er du glad for din klasse?</a:t>
            </a:r>
          </a:p>
          <a:p>
            <a:pPr marL="628650" lvl="1" indent="-171450">
              <a:spcAft>
                <a:spcPts val="200"/>
              </a:spcAft>
              <a:buFont typeface="Arial" panose="020B0604020202020204" pitchFamily="34" charset="0"/>
              <a:buChar char="•"/>
            </a:pPr>
            <a:r>
              <a:rPr lang="da-DK" sz="1050" dirty="0">
                <a:solidFill>
                  <a:srgbClr val="136DB4"/>
                </a:solidFill>
              </a:rPr>
              <a:t>Kan du koncentrere dig i timerne?</a:t>
            </a:r>
          </a:p>
          <a:p>
            <a:pPr marL="628650" lvl="1" indent="-171450">
              <a:spcAft>
                <a:spcPts val="200"/>
              </a:spcAft>
              <a:buFont typeface="Arial" panose="020B0604020202020204" pitchFamily="34" charset="0"/>
              <a:buChar char="•"/>
            </a:pPr>
            <a:r>
              <a:rPr lang="da-DK" sz="1050" dirty="0">
                <a:solidFill>
                  <a:srgbClr val="136DB4"/>
                </a:solidFill>
              </a:rPr>
              <a:t>Er du blevet mobbet dette skoleår?</a:t>
            </a:r>
          </a:p>
          <a:p>
            <a:pPr marL="628650" lvl="1" indent="-171450">
              <a:spcAft>
                <a:spcPts val="200"/>
              </a:spcAft>
              <a:buFont typeface="Arial" panose="020B0604020202020204" pitchFamily="34" charset="0"/>
              <a:buChar char="•"/>
            </a:pPr>
            <a:r>
              <a:rPr lang="da-DK" sz="1050" dirty="0">
                <a:solidFill>
                  <a:srgbClr val="136DB4"/>
                </a:solidFill>
              </a:rPr>
              <a:t>Er du og dine klassekammerater med til at bestemme, hvad I skal i arbejde med i timerne? </a:t>
            </a:r>
          </a:p>
          <a:p>
            <a:pPr marL="171450" indent="-171450">
              <a:spcAft>
                <a:spcPts val="600"/>
              </a:spcAft>
              <a:buFont typeface="Arial" panose="020B0604020202020204" pitchFamily="34" charset="0"/>
              <a:buChar char="•"/>
            </a:pPr>
            <a:endParaRPr lang="da-DK" sz="1200" dirty="0">
              <a:solidFill>
                <a:srgbClr val="136DB4"/>
              </a:solidFill>
            </a:endParaRPr>
          </a:p>
        </p:txBody>
      </p:sp>
      <p:sp>
        <p:nvSpPr>
          <p:cNvPr id="17" name="Ellipse 16">
            <a:extLst>
              <a:ext uri="{FF2B5EF4-FFF2-40B4-BE49-F238E27FC236}">
                <a16:creationId xmlns:a16="http://schemas.microsoft.com/office/drawing/2014/main" id="{7A81C282-1C41-45E9-9193-03F56E99F266}"/>
              </a:ext>
              <a:ext uri="{C183D7F6-B498-43B3-948B-1728B52AA6E4}">
                <adec:decorative xmlns:adec="http://schemas.microsoft.com/office/drawing/2017/decorative" val="1"/>
              </a:ext>
            </a:extLst>
          </p:cNvPr>
          <p:cNvSpPr/>
          <p:nvPr/>
        </p:nvSpPr>
        <p:spPr>
          <a:xfrm>
            <a:off x="678664" y="1083309"/>
            <a:ext cx="1148339" cy="11365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6" name="Tekstfelt 5" descr="Der er 3 overordnede emner i undersøgelsen&#10;&#10;Trivsel fokuserer på elevernes glæde og om man får større fra lærer og klassekammerater &#10;Ro og orden fokuserer på støj og koncentration i klassen og lærernes rammer for klassen&#10;Undervisningsmiljø fokuserer mest på det psykiske undervisningsmiljø&#10;&#10;På denne side findes videoer, som forklarer elever om trivselsmålingen: Om Trivselsmålingen &#10;" title="Hvad fokuserer undersøgelsen på? ">
            <a:extLst>
              <a:ext uri="{FF2B5EF4-FFF2-40B4-BE49-F238E27FC236}">
                <a16:creationId xmlns:a16="http://schemas.microsoft.com/office/drawing/2014/main" id="{C34BDF13-290B-4205-B29D-44C7677F2463}"/>
              </a:ext>
              <a:ext uri="{C183D7F6-B498-43B3-948B-1728B52AA6E4}">
                <adec:decorative xmlns:adec="http://schemas.microsoft.com/office/drawing/2017/decorative" val="0"/>
              </a:ext>
            </a:extLst>
          </p:cNvPr>
          <p:cNvSpPr txBox="1"/>
          <p:nvPr/>
        </p:nvSpPr>
        <p:spPr>
          <a:xfrm>
            <a:off x="4623130" y="2703731"/>
            <a:ext cx="2888524" cy="3708708"/>
          </a:xfrm>
          <a:prstGeom prst="rect">
            <a:avLst/>
          </a:prstGeom>
          <a:solidFill>
            <a:srgbClr val="CCE9F8"/>
          </a:solidFill>
        </p:spPr>
        <p:txBody>
          <a:bodyPr wrap="square" lIns="0" tIns="0" rIns="0" bIns="0" rtlCol="0">
            <a:spAutoFit/>
          </a:bodyPr>
          <a:lstStyle/>
          <a:p>
            <a:r>
              <a:rPr lang="da-DK" sz="1200" dirty="0">
                <a:solidFill>
                  <a:srgbClr val="136DB4"/>
                </a:solidFill>
              </a:rPr>
              <a:t>Hvad fokuserer undersøgelse på?</a:t>
            </a:r>
          </a:p>
          <a:p>
            <a:r>
              <a:rPr lang="da-DK" sz="1400" b="1" dirty="0">
                <a:solidFill>
                  <a:srgbClr val="136DB4"/>
                </a:solidFill>
                <a:latin typeface="+mj-lt"/>
              </a:rPr>
              <a:t>Der er 3 overordnede emner i undersøgelsen</a:t>
            </a:r>
          </a:p>
          <a:p>
            <a:pPr marL="0" indent="0">
              <a:buNone/>
            </a:pPr>
            <a:endParaRPr lang="da-DK" sz="1400" i="1" dirty="0">
              <a:solidFill>
                <a:srgbClr val="136DB4"/>
              </a:solidFill>
            </a:endParaRPr>
          </a:p>
          <a:p>
            <a:pPr marL="342900" indent="-342900">
              <a:spcAft>
                <a:spcPts val="600"/>
              </a:spcAft>
              <a:buFont typeface="+mj-lt"/>
              <a:buAutoNum type="arabicPeriod"/>
            </a:pPr>
            <a:r>
              <a:rPr lang="da-DK" sz="1200" b="1" dirty="0">
                <a:solidFill>
                  <a:srgbClr val="136DB4"/>
                </a:solidFill>
              </a:rPr>
              <a:t>Trivsel</a:t>
            </a:r>
            <a:r>
              <a:rPr lang="da-DK" sz="1200" dirty="0">
                <a:solidFill>
                  <a:srgbClr val="136DB4"/>
                </a:solidFill>
              </a:rPr>
              <a:t> fokuserer på elevernes glæde og om man får større fra lærer og klassekammerater </a:t>
            </a:r>
          </a:p>
          <a:p>
            <a:pPr marL="342900" indent="-342900">
              <a:spcAft>
                <a:spcPts val="600"/>
              </a:spcAft>
              <a:buFont typeface="+mj-lt"/>
              <a:buAutoNum type="arabicPeriod"/>
            </a:pPr>
            <a:r>
              <a:rPr lang="da-DK" sz="1200" b="1" dirty="0">
                <a:solidFill>
                  <a:srgbClr val="136DB4"/>
                </a:solidFill>
              </a:rPr>
              <a:t>Ro og orden </a:t>
            </a:r>
            <a:r>
              <a:rPr lang="da-DK" sz="1200" dirty="0">
                <a:solidFill>
                  <a:srgbClr val="136DB4"/>
                </a:solidFill>
              </a:rPr>
              <a:t>fokuserer på støj og koncentration i klassen og lærernes rammer for klassen</a:t>
            </a:r>
          </a:p>
          <a:p>
            <a:pPr marL="342900" indent="-342900">
              <a:spcAft>
                <a:spcPts val="600"/>
              </a:spcAft>
              <a:buFont typeface="+mj-lt"/>
              <a:buAutoNum type="arabicPeriod"/>
            </a:pPr>
            <a:r>
              <a:rPr lang="da-DK" sz="1200" b="1" dirty="0">
                <a:solidFill>
                  <a:srgbClr val="136DB4"/>
                </a:solidFill>
              </a:rPr>
              <a:t>Undervisningsmiljø</a:t>
            </a:r>
            <a:r>
              <a:rPr lang="da-DK" sz="1200" dirty="0">
                <a:solidFill>
                  <a:srgbClr val="136DB4"/>
                </a:solidFill>
              </a:rPr>
              <a:t> fokuserer mest på det psykiske undervisningsmiljø</a:t>
            </a:r>
          </a:p>
          <a:p>
            <a:pPr marL="0" indent="0">
              <a:buNone/>
            </a:pPr>
            <a:endParaRPr lang="da-DK" sz="1400" i="1" dirty="0">
              <a:solidFill>
                <a:srgbClr val="136DB4"/>
              </a:solidFill>
            </a:endParaRPr>
          </a:p>
          <a:p>
            <a:pPr marL="0" indent="0">
              <a:buNone/>
            </a:pPr>
            <a:r>
              <a:rPr lang="da-DK" sz="1200" i="1" dirty="0">
                <a:solidFill>
                  <a:srgbClr val="136DB4"/>
                </a:solidFill>
              </a:rPr>
              <a:t>På denne side findes videoer, som forklarer elever om trivselsmålingen: </a:t>
            </a:r>
            <a:r>
              <a:rPr lang="da-DK" sz="1200" dirty="0">
                <a:solidFill>
                  <a:srgbClr val="136DB4"/>
                </a:solidFill>
                <a:hlinkClick r:id="rId3">
                  <a:extLst>
                    <a:ext uri="{A12FA001-AC4F-418D-AE19-62706E023703}">
                      <ahyp:hlinkClr xmlns:ahyp="http://schemas.microsoft.com/office/drawing/2018/hyperlinkcolor" val="tx"/>
                    </a:ext>
                  </a:extLst>
                </a:hlinkClick>
              </a:rPr>
              <a:t>Om Trivselsmålingen</a:t>
            </a:r>
            <a:r>
              <a:rPr lang="da-DK" sz="1200" dirty="0">
                <a:solidFill>
                  <a:srgbClr val="136DB4"/>
                </a:solidFill>
              </a:rPr>
              <a:t> </a:t>
            </a:r>
            <a:endParaRPr lang="da-DK" sz="1200" i="1" dirty="0">
              <a:solidFill>
                <a:srgbClr val="136DB4"/>
              </a:solidFill>
            </a:endParaRPr>
          </a:p>
          <a:p>
            <a:endParaRPr lang="da-DK" sz="1400" b="1" dirty="0">
              <a:solidFill>
                <a:srgbClr val="136DB4"/>
              </a:solidFill>
              <a:latin typeface="+mj-lt"/>
            </a:endParaRPr>
          </a:p>
        </p:txBody>
      </p:sp>
      <p:pic>
        <p:nvPicPr>
          <p:cNvPr id="21" name="Grafik 20" descr="Tommelfingeren opad kontur">
            <a:extLst>
              <a:ext uri="{FF2B5EF4-FFF2-40B4-BE49-F238E27FC236}">
                <a16:creationId xmlns:a16="http://schemas.microsoft.com/office/drawing/2014/main" id="{94BF71C8-9A3E-44C1-93D6-2A3FD32372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0774" y="1163527"/>
            <a:ext cx="490907" cy="490907"/>
          </a:xfrm>
          <a:prstGeom prst="rect">
            <a:avLst/>
          </a:prstGeom>
        </p:spPr>
      </p:pic>
      <p:pic>
        <p:nvPicPr>
          <p:cNvPr id="23" name="Grafik 22" descr="Tommelfinger ned kontur">
            <a:extLst>
              <a:ext uri="{FF2B5EF4-FFF2-40B4-BE49-F238E27FC236}">
                <a16:creationId xmlns:a16="http://schemas.microsoft.com/office/drawing/2014/main" id="{A87FB596-717B-426F-8F89-0D244BA73C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4665" y="1651565"/>
            <a:ext cx="490907" cy="490907"/>
          </a:xfrm>
          <a:prstGeom prst="rect">
            <a:avLst/>
          </a:prstGeom>
        </p:spPr>
      </p:pic>
      <p:sp>
        <p:nvSpPr>
          <p:cNvPr id="18" name="Ellipse 17">
            <a:extLst>
              <a:ext uri="{FF2B5EF4-FFF2-40B4-BE49-F238E27FC236}">
                <a16:creationId xmlns:a16="http://schemas.microsoft.com/office/drawing/2014/main" id="{1597D28E-5053-4D55-AC09-266AB56CECD7}"/>
              </a:ext>
              <a:ext uri="{C183D7F6-B498-43B3-948B-1728B52AA6E4}">
                <adec:decorative xmlns:adec="http://schemas.microsoft.com/office/drawing/2017/decorative" val="1"/>
              </a:ext>
            </a:extLst>
          </p:cNvPr>
          <p:cNvSpPr/>
          <p:nvPr/>
        </p:nvSpPr>
        <p:spPr>
          <a:xfrm>
            <a:off x="4559630" y="3479800"/>
            <a:ext cx="357211" cy="342900"/>
          </a:xfrm>
          <a:prstGeom prst="ellipse">
            <a:avLst/>
          </a:prstGeom>
          <a:solidFill>
            <a:srgbClr val="D2B853"/>
          </a:solidFill>
          <a:ln>
            <a:solidFill>
              <a:srgbClr val="D2B85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19" name="Ellipse 18">
            <a:extLst>
              <a:ext uri="{FF2B5EF4-FFF2-40B4-BE49-F238E27FC236}">
                <a16:creationId xmlns:a16="http://schemas.microsoft.com/office/drawing/2014/main" id="{D58A6494-D79E-43B0-AFC3-30D6AD9C92A1}"/>
              </a:ext>
              <a:ext uri="{C183D7F6-B498-43B3-948B-1728B52AA6E4}">
                <adec:decorative xmlns:adec="http://schemas.microsoft.com/office/drawing/2017/decorative" val="1"/>
              </a:ext>
            </a:extLst>
          </p:cNvPr>
          <p:cNvSpPr/>
          <p:nvPr/>
        </p:nvSpPr>
        <p:spPr>
          <a:xfrm>
            <a:off x="4559629" y="4080788"/>
            <a:ext cx="357211" cy="342900"/>
          </a:xfrm>
          <a:prstGeom prst="ellipse">
            <a:avLst/>
          </a:prstGeom>
          <a:solidFill>
            <a:srgbClr val="D2B853"/>
          </a:solidFill>
          <a:ln>
            <a:solidFill>
              <a:srgbClr val="D2B85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2" name="Ellipse 21">
            <a:extLst>
              <a:ext uri="{FF2B5EF4-FFF2-40B4-BE49-F238E27FC236}">
                <a16:creationId xmlns:a16="http://schemas.microsoft.com/office/drawing/2014/main" id="{1AB37DEA-8ECE-4D8A-87F2-A2264B0E35C1}"/>
              </a:ext>
              <a:ext uri="{C183D7F6-B498-43B3-948B-1728B52AA6E4}">
                <adec:decorative xmlns:adec="http://schemas.microsoft.com/office/drawing/2017/decorative" val="1"/>
              </a:ext>
            </a:extLst>
          </p:cNvPr>
          <p:cNvSpPr/>
          <p:nvPr/>
        </p:nvSpPr>
        <p:spPr>
          <a:xfrm>
            <a:off x="4559628" y="4717815"/>
            <a:ext cx="357211" cy="342900"/>
          </a:xfrm>
          <a:prstGeom prst="ellipse">
            <a:avLst/>
          </a:prstGeom>
          <a:solidFill>
            <a:srgbClr val="D2B853"/>
          </a:solidFill>
          <a:ln>
            <a:solidFill>
              <a:srgbClr val="D2B85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8" name="Grafik 7" descr="Badge 1 kontur">
            <a:extLst>
              <a:ext uri="{FF2B5EF4-FFF2-40B4-BE49-F238E27FC236}">
                <a16:creationId xmlns:a16="http://schemas.microsoft.com/office/drawing/2014/main" id="{2E415F04-693C-43E3-B468-792E00CA25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9775" y="3492500"/>
            <a:ext cx="330200" cy="330200"/>
          </a:xfrm>
          <a:prstGeom prst="rect">
            <a:avLst/>
          </a:prstGeom>
        </p:spPr>
      </p:pic>
      <p:pic>
        <p:nvPicPr>
          <p:cNvPr id="12" name="Grafik 11" descr="Badge 3 kontur">
            <a:extLst>
              <a:ext uri="{FF2B5EF4-FFF2-40B4-BE49-F238E27FC236}">
                <a16:creationId xmlns:a16="http://schemas.microsoft.com/office/drawing/2014/main" id="{DB516DAA-F04C-4EEB-9D0E-99375DCB7F6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68275" y="4719876"/>
            <a:ext cx="330200" cy="330200"/>
          </a:xfrm>
          <a:prstGeom prst="rect">
            <a:avLst/>
          </a:prstGeom>
        </p:spPr>
      </p:pic>
      <p:pic>
        <p:nvPicPr>
          <p:cNvPr id="15" name="Grafik 14" descr="Badge kontur">
            <a:extLst>
              <a:ext uri="{FF2B5EF4-FFF2-40B4-BE49-F238E27FC236}">
                <a16:creationId xmlns:a16="http://schemas.microsoft.com/office/drawing/2014/main" id="{A21937D6-5C87-4B6D-BE1A-73A32E51D9F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86443" y="4094283"/>
            <a:ext cx="330200" cy="330200"/>
          </a:xfrm>
          <a:prstGeom prst="rect">
            <a:avLst/>
          </a:prstGeom>
        </p:spPr>
      </p:pic>
    </p:spTree>
    <p:extLst>
      <p:ext uri="{BB962C8B-B14F-4D97-AF65-F5344CB8AC3E}">
        <p14:creationId xmlns:p14="http://schemas.microsoft.com/office/powerpoint/2010/main" val="347876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6DB4"/>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833FA318-130F-4500-A132-7AD6EFBEFC6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4877" r="29951"/>
          <a:stretch/>
        </p:blipFill>
        <p:spPr>
          <a:xfrm>
            <a:off x="8422104" y="0"/>
            <a:ext cx="3769895" cy="6858000"/>
          </a:xfrm>
          <a:prstGeom prst="rect">
            <a:avLst/>
          </a:prstGeom>
        </p:spPr>
      </p:pic>
      <p:sp>
        <p:nvSpPr>
          <p:cNvPr id="5" name="Pladsholder til indhold 4">
            <a:extLst>
              <a:ext uri="{FF2B5EF4-FFF2-40B4-BE49-F238E27FC236}">
                <a16:creationId xmlns:a16="http://schemas.microsoft.com/office/drawing/2014/main" id="{8A40790C-6081-4D4C-8042-48AE45FA3DB1}"/>
              </a:ext>
            </a:extLst>
          </p:cNvPr>
          <p:cNvSpPr>
            <a:spLocks noGrp="1"/>
          </p:cNvSpPr>
          <p:nvPr>
            <p:ph sz="quarter" idx="14"/>
          </p:nvPr>
        </p:nvSpPr>
        <p:spPr>
          <a:xfrm>
            <a:off x="719997" y="2133600"/>
            <a:ext cx="7060423" cy="4427621"/>
          </a:xfrm>
          <a:solidFill>
            <a:srgbClr val="CCE9F8"/>
          </a:solidFill>
          <a:ln>
            <a:solidFill>
              <a:srgbClr val="CCE9F8"/>
            </a:solidFill>
          </a:ln>
        </p:spPr>
        <p:txBody>
          <a:bodyPr/>
          <a:lstStyle/>
          <a:p>
            <a:pPr marL="342900" indent="-342900">
              <a:buFont typeface="+mj-lt"/>
              <a:buAutoNum type="arabicPeriod"/>
            </a:pPr>
            <a:endParaRPr lang="da-DK" sz="1500" dirty="0">
              <a:solidFill>
                <a:schemeClr val="accent1"/>
              </a:solidFill>
              <a:latin typeface="72" panose="020B0503030000000003" pitchFamily="34" charset="0"/>
              <a:cs typeface="72" panose="020B0503030000000003" pitchFamily="34" charset="0"/>
            </a:endParaRPr>
          </a:p>
          <a:p>
            <a:pPr marL="700088" indent="-342900">
              <a:buFont typeface="+mj-lt"/>
              <a:buAutoNum type="arabicPeriod"/>
            </a:pPr>
            <a:r>
              <a:rPr lang="da-DK" sz="1500" b="0" dirty="0">
                <a:solidFill>
                  <a:srgbClr val="136DB4"/>
                </a:solidFill>
                <a:latin typeface="72" panose="020B0503030000000003" pitchFamily="34" charset="0"/>
                <a:cs typeface="72" panose="020B0503030000000003" pitchFamily="34" charset="0"/>
              </a:rPr>
              <a:t>Ved jeres elevråd, hvordan jeres skole har besluttet at følge op på den nationale trivselsmåling? </a:t>
            </a:r>
          </a:p>
          <a:p>
            <a:pPr marL="700088" indent="-342900">
              <a:buFont typeface="+mj-lt"/>
              <a:buAutoNum type="arabicPeriod"/>
            </a:pPr>
            <a:r>
              <a:rPr lang="da-DK" sz="1500" b="0" dirty="0">
                <a:solidFill>
                  <a:srgbClr val="136DB4"/>
                </a:solidFill>
                <a:latin typeface="72" panose="020B0503030000000003" pitchFamily="34" charset="0"/>
                <a:cs typeface="72" panose="020B0503030000000003" pitchFamily="34" charset="0"/>
              </a:rPr>
              <a:t>Hvordan bliver elevrådet og eleverne i klasserne inddraget i forberedelsen og opfølgningen på trivselsmålingen? </a:t>
            </a:r>
          </a:p>
          <a:p>
            <a:pPr marL="700088" indent="-342900">
              <a:buFont typeface="+mj-lt"/>
              <a:buAutoNum type="arabicPeriod"/>
            </a:pPr>
            <a:r>
              <a:rPr lang="da-DK" sz="1500" b="0" dirty="0">
                <a:solidFill>
                  <a:srgbClr val="136DB4"/>
                </a:solidFill>
                <a:latin typeface="72" panose="020B0503030000000003" pitchFamily="34" charset="0"/>
                <a:cs typeface="72" panose="020B0503030000000003" pitchFamily="34" charset="0"/>
              </a:rPr>
              <a:t>Hvad er godt/dårligt ved måden elever og elevråd bliver inddraget i forbindelse med den nationale trivselsmåling? </a:t>
            </a:r>
          </a:p>
          <a:p>
            <a:pPr marL="700088" indent="-342900">
              <a:buFont typeface="+mj-lt"/>
              <a:buAutoNum type="arabicPeriod"/>
            </a:pPr>
            <a:r>
              <a:rPr lang="da-DK" sz="1500" b="0" dirty="0">
                <a:solidFill>
                  <a:srgbClr val="136DB4"/>
                </a:solidFill>
                <a:latin typeface="72" panose="020B0503030000000003" pitchFamily="34" charset="0"/>
                <a:cs typeface="72" panose="020B0503030000000003" pitchFamily="34" charset="0"/>
              </a:rPr>
              <a:t>Hvem skal fortælle elevrådet om trivselsmålingens resultater? Jeres kontaktlærer eller skoleledelsen?</a:t>
            </a:r>
          </a:p>
          <a:p>
            <a:pPr marL="700088" indent="-342900">
              <a:buFont typeface="+mj-lt"/>
              <a:buAutoNum type="arabicPeriod"/>
            </a:pPr>
            <a:r>
              <a:rPr lang="da-DK" sz="1500" b="0" dirty="0">
                <a:solidFill>
                  <a:srgbClr val="136DB4"/>
                </a:solidFill>
                <a:latin typeface="72" panose="020B0503030000000003" pitchFamily="34" charset="0"/>
                <a:cs typeface="72" panose="020B0503030000000003" pitchFamily="34" charset="0"/>
              </a:rPr>
              <a:t>Hvornår og hvordan vil elevrådet arbejde med resultaterne fra trivselsmålingen?</a:t>
            </a:r>
          </a:p>
          <a:p>
            <a:pPr marL="700088" indent="-342900">
              <a:buFont typeface="+mj-lt"/>
              <a:buAutoNum type="arabicPeriod"/>
            </a:pPr>
            <a:r>
              <a:rPr lang="da-DK" sz="1500" b="0" dirty="0">
                <a:solidFill>
                  <a:srgbClr val="136DB4"/>
                </a:solidFill>
                <a:latin typeface="72" panose="020B0503030000000003" pitchFamily="34" charset="0"/>
                <a:cs typeface="72" panose="020B0503030000000003" pitchFamily="34" charset="0"/>
              </a:rPr>
              <a:t>Hvilke gode råd synes jeres elevråd til, hvordan lærerne bedst forbereder eleverne til at tage trivselsmålingen og fortæller eleverne om klassens resultater? </a:t>
            </a:r>
          </a:p>
          <a:p>
            <a:pPr marL="700088" indent="-342900">
              <a:buFont typeface="+mj-lt"/>
              <a:buAutoNum type="arabicPeriod"/>
            </a:pPr>
            <a:r>
              <a:rPr lang="da-DK" sz="1500" b="0" dirty="0">
                <a:solidFill>
                  <a:srgbClr val="136DB4"/>
                </a:solidFill>
                <a:latin typeface="72" panose="020B0503030000000003" pitchFamily="34" charset="0"/>
                <a:cs typeface="72" panose="020B0503030000000003" pitchFamily="34" charset="0"/>
              </a:rPr>
              <a:t>Hvordan vil I snakke med jeres klasse om, hvilke løsningsforslag elevrådet og skoleledelsen har på skolens problemer med trivsel og undervisningsmiljø?</a:t>
            </a:r>
          </a:p>
          <a:p>
            <a:pPr marL="528638" indent="-171450">
              <a:buFont typeface="Arial" panose="020B0604020202020204" pitchFamily="34" charset="0"/>
              <a:buChar char="•"/>
            </a:pPr>
            <a:endParaRPr lang="da-DK" sz="1500" b="0" dirty="0">
              <a:solidFill>
                <a:srgbClr val="136DB4"/>
              </a:solidFill>
              <a:latin typeface="72" panose="020B0503030000000003" pitchFamily="34" charset="0"/>
              <a:cs typeface="72" panose="020B0503030000000003" pitchFamily="34" charset="0"/>
            </a:endParaRPr>
          </a:p>
          <a:p>
            <a:pPr marL="528638" indent="-171450">
              <a:buFont typeface="Arial" panose="020B0604020202020204" pitchFamily="34" charset="0"/>
              <a:buChar char="•"/>
            </a:pPr>
            <a:endParaRPr lang="da-DK" sz="1500" b="0" dirty="0">
              <a:solidFill>
                <a:srgbClr val="136DB4"/>
              </a:solidFill>
              <a:latin typeface="72" panose="020B0503030000000003" pitchFamily="34" charset="0"/>
              <a:cs typeface="72" panose="020B0503030000000003" pitchFamily="34" charset="0"/>
            </a:endParaRPr>
          </a:p>
          <a:p>
            <a:pPr marL="528638" indent="-171450">
              <a:buFont typeface="Arial" panose="020B0604020202020204" pitchFamily="34" charset="0"/>
              <a:buChar char="•"/>
            </a:pPr>
            <a:endParaRPr lang="da-DK" sz="1500" b="0" dirty="0">
              <a:solidFill>
                <a:srgbClr val="136DB4"/>
              </a:solidFill>
              <a:latin typeface="72" panose="020B0503030000000003" pitchFamily="34" charset="0"/>
              <a:cs typeface="72" panose="020B0503030000000003" pitchFamily="34" charset="0"/>
            </a:endParaRPr>
          </a:p>
        </p:txBody>
      </p:sp>
      <p:sp>
        <p:nvSpPr>
          <p:cNvPr id="7" name="Titel 6">
            <a:extLst>
              <a:ext uri="{FF2B5EF4-FFF2-40B4-BE49-F238E27FC236}">
                <a16:creationId xmlns:a16="http://schemas.microsoft.com/office/drawing/2014/main" id="{090B82C8-57D7-45B7-923F-5B180EA4B53A}"/>
              </a:ext>
            </a:extLst>
          </p:cNvPr>
          <p:cNvSpPr>
            <a:spLocks noGrp="1"/>
          </p:cNvSpPr>
          <p:nvPr>
            <p:ph type="title"/>
          </p:nvPr>
        </p:nvSpPr>
        <p:spPr>
          <a:xfrm>
            <a:off x="719997" y="607356"/>
            <a:ext cx="7413349" cy="1230587"/>
          </a:xfrm>
          <a:solidFill>
            <a:srgbClr val="136DB4"/>
          </a:solidFill>
          <a:ln>
            <a:solidFill>
              <a:srgbClr val="136DB4"/>
            </a:solidFill>
          </a:ln>
        </p:spPr>
        <p:txBody>
          <a:bodyPr/>
          <a:lstStyle/>
          <a:p>
            <a:pPr marL="92075"/>
            <a:r>
              <a:rPr lang="da-DK" sz="3600" dirty="0">
                <a:solidFill>
                  <a:srgbClr val="D2B853"/>
                </a:solidFill>
              </a:rPr>
              <a:t>Spørgsmål til </a:t>
            </a:r>
            <a:br>
              <a:rPr lang="da-DK" sz="3600" dirty="0">
                <a:solidFill>
                  <a:srgbClr val="D2B853"/>
                </a:solidFill>
              </a:rPr>
            </a:br>
            <a:r>
              <a:rPr lang="da-DK" sz="3600" dirty="0">
                <a:solidFill>
                  <a:srgbClr val="D2B853"/>
                </a:solidFill>
              </a:rPr>
              <a:t>drøftelse i elevrådet</a:t>
            </a:r>
          </a:p>
        </p:txBody>
      </p:sp>
      <p:grpSp>
        <p:nvGrpSpPr>
          <p:cNvPr id="11" name="Gruppe 10">
            <a:extLst>
              <a:ext uri="{FF2B5EF4-FFF2-40B4-BE49-F238E27FC236}">
                <a16:creationId xmlns:a16="http://schemas.microsoft.com/office/drawing/2014/main" id="{4F20CF67-A98F-4C5C-A03F-747FF5EAB10E}"/>
              </a:ext>
            </a:extLst>
          </p:cNvPr>
          <p:cNvGrpSpPr/>
          <p:nvPr/>
        </p:nvGrpSpPr>
        <p:grpSpPr>
          <a:xfrm>
            <a:off x="5910187" y="701431"/>
            <a:ext cx="1148339" cy="1136512"/>
            <a:chOff x="10202442" y="654393"/>
            <a:chExt cx="1148339" cy="1136512"/>
          </a:xfrm>
        </p:grpSpPr>
        <p:sp>
          <p:nvSpPr>
            <p:cNvPr id="22" name="Ellipse 21">
              <a:extLst>
                <a:ext uri="{FF2B5EF4-FFF2-40B4-BE49-F238E27FC236}">
                  <a16:creationId xmlns:a16="http://schemas.microsoft.com/office/drawing/2014/main" id="{A938CD12-8160-494B-9793-6023275A1165}"/>
                </a:ext>
                <a:ext uri="{C183D7F6-B498-43B3-948B-1728B52AA6E4}">
                  <adec:decorative xmlns:adec="http://schemas.microsoft.com/office/drawing/2017/decorative" val="1"/>
                </a:ext>
              </a:extLst>
            </p:cNvPr>
            <p:cNvSpPr/>
            <p:nvPr/>
          </p:nvSpPr>
          <p:spPr>
            <a:xfrm>
              <a:off x="10202442" y="654393"/>
              <a:ext cx="1148339" cy="11365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21" name="Grafik 20" descr="Spørgsmål kontur">
              <a:extLst>
                <a:ext uri="{FF2B5EF4-FFF2-40B4-BE49-F238E27FC236}">
                  <a16:creationId xmlns:a16="http://schemas.microsoft.com/office/drawing/2014/main" id="{D1F4FC55-1DAB-449E-BB42-29ECF8290D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3879" y="849937"/>
              <a:ext cx="745464" cy="745464"/>
            </a:xfrm>
            <a:prstGeom prst="rect">
              <a:avLst/>
            </a:prstGeom>
          </p:spPr>
        </p:pic>
      </p:grpSp>
      <p:sp>
        <p:nvSpPr>
          <p:cNvPr id="14" name="Rektangel 13">
            <a:extLst>
              <a:ext uri="{FF2B5EF4-FFF2-40B4-BE49-F238E27FC236}">
                <a16:creationId xmlns:a16="http://schemas.microsoft.com/office/drawing/2014/main" id="{13DAFA1B-9FB6-4D89-816B-24FD24920CE9}"/>
              </a:ext>
            </a:extLst>
          </p:cNvPr>
          <p:cNvSpPr/>
          <p:nvPr/>
        </p:nvSpPr>
        <p:spPr>
          <a:xfrm>
            <a:off x="8454540" y="5328184"/>
            <a:ext cx="3816096" cy="15267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dirty="0">
                <a:solidFill>
                  <a:srgbClr val="136DB4"/>
                </a:solidFill>
              </a:rPr>
              <a:t>Dansk Center for Undervisningsmiljø har lavet forskelligt materiale til at arbejde trivsel på skolen: </a:t>
            </a:r>
            <a:r>
              <a:rPr lang="da-DK" sz="1400" dirty="0">
                <a:solidFill>
                  <a:srgbClr val="136DB4"/>
                </a:solidFill>
                <a:hlinkClick r:id="rId6">
                  <a:extLst>
                    <a:ext uri="{A12FA001-AC4F-418D-AE19-62706E023703}">
                      <ahyp:hlinkClr xmlns:ahyp="http://schemas.microsoft.com/office/drawing/2018/hyperlinkcolor" val="tx"/>
                    </a:ext>
                  </a:extLst>
                </a:hlinkClick>
              </a:rPr>
              <a:t>Materialer fra Dansk Center for Undervisningsmiljø</a:t>
            </a:r>
            <a:endParaRPr lang="da-DK" sz="1400" noProof="0" dirty="0" err="1">
              <a:solidFill>
                <a:srgbClr val="136DB4"/>
              </a:solidFill>
            </a:endParaRPr>
          </a:p>
        </p:txBody>
      </p:sp>
    </p:spTree>
    <p:extLst>
      <p:ext uri="{BB962C8B-B14F-4D97-AF65-F5344CB8AC3E}">
        <p14:creationId xmlns:p14="http://schemas.microsoft.com/office/powerpoint/2010/main" val="82939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6DB4"/>
        </a:solidFill>
        <a:effectLst/>
      </p:bgPr>
    </p:bg>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1E190B84-657A-4870-B261-B2F59CE7EACD}"/>
              </a:ext>
            </a:extLst>
          </p:cNvPr>
          <p:cNvSpPr>
            <a:spLocks noGrp="1"/>
          </p:cNvSpPr>
          <p:nvPr>
            <p:ph type="sldNum" sz="quarter" idx="12"/>
          </p:nvPr>
        </p:nvSpPr>
        <p:spPr/>
        <p:txBody>
          <a:bodyPr/>
          <a:lstStyle/>
          <a:p>
            <a:fld id="{24C8C45C-947F-4981-8B3F-4F32E973C901}" type="slidenum">
              <a:rPr lang="da-DK" smtClean="0"/>
              <a:t>8</a:t>
            </a:fld>
            <a:endParaRPr lang="da-DK" dirty="0"/>
          </a:p>
        </p:txBody>
      </p:sp>
      <p:sp>
        <p:nvSpPr>
          <p:cNvPr id="4" name="Titel 1" descr="Ide til elevinddragelse i forbindelse med den nationale trivselsmåling">
            <a:extLst>
              <a:ext uri="{FF2B5EF4-FFF2-40B4-BE49-F238E27FC236}">
                <a16:creationId xmlns:a16="http://schemas.microsoft.com/office/drawing/2014/main" id="{E967E1D5-8095-42F1-B7E6-CC87E3D233B9}"/>
              </a:ext>
              <a:ext uri="{C183D7F6-B498-43B3-948B-1728B52AA6E4}">
                <adec:decorative xmlns:adec="http://schemas.microsoft.com/office/drawing/2017/decorative" val="0"/>
              </a:ext>
            </a:extLst>
          </p:cNvPr>
          <p:cNvSpPr txBox="1">
            <a:spLocks/>
          </p:cNvSpPr>
          <p:nvPr/>
        </p:nvSpPr>
        <p:spPr>
          <a:xfrm>
            <a:off x="0" y="301676"/>
            <a:ext cx="12192000" cy="1261310"/>
          </a:xfrm>
          <a:prstGeom prst="rect">
            <a:avLst/>
          </a:prstGeom>
          <a:solidFill>
            <a:srgbClr val="CCE9F8"/>
          </a:solidFill>
          <a:ln>
            <a:solidFill>
              <a:srgbClr val="CCE9F8"/>
            </a:solidFill>
          </a:ln>
        </p:spPr>
        <p:txBody>
          <a:bodyPr/>
          <a:lst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a:lstStyle>
          <a:p>
            <a:endParaRPr lang="da-DK" sz="1200" dirty="0">
              <a:solidFill>
                <a:schemeClr val="accent1"/>
              </a:solidFill>
            </a:endParaRPr>
          </a:p>
          <a:p>
            <a:r>
              <a:rPr lang="da-DK" sz="3600" dirty="0">
                <a:solidFill>
                  <a:schemeClr val="accent1"/>
                </a:solidFill>
              </a:rPr>
              <a:t>		</a:t>
            </a:r>
            <a:r>
              <a:rPr lang="da-DK" sz="3600" dirty="0">
                <a:solidFill>
                  <a:schemeClr val="accent1"/>
                </a:solidFill>
                <a:latin typeface="72 Black" panose="020B0A04030603020204" pitchFamily="34" charset="0"/>
                <a:cs typeface="72 Black" panose="020B0A04030603020204" pitchFamily="34" charset="0"/>
              </a:rPr>
              <a:t>Ide til elevinddragelse i forbindelse </a:t>
            </a:r>
            <a:br>
              <a:rPr lang="da-DK" sz="3600" dirty="0">
                <a:solidFill>
                  <a:schemeClr val="accent1"/>
                </a:solidFill>
                <a:latin typeface="72 Black" panose="020B0A04030603020204" pitchFamily="34" charset="0"/>
                <a:cs typeface="72 Black" panose="020B0A04030603020204" pitchFamily="34" charset="0"/>
              </a:rPr>
            </a:br>
            <a:r>
              <a:rPr lang="da-DK" sz="3600" dirty="0">
                <a:solidFill>
                  <a:schemeClr val="accent1"/>
                </a:solidFill>
                <a:latin typeface="72 Black" panose="020B0A04030603020204" pitchFamily="34" charset="0"/>
                <a:cs typeface="72 Black" panose="020B0A04030603020204" pitchFamily="34" charset="0"/>
              </a:rPr>
              <a:t>		med den nationale trivselsmåling  </a:t>
            </a:r>
            <a:endParaRPr lang="da-DK" sz="2800" dirty="0">
              <a:solidFill>
                <a:srgbClr val="136DB4"/>
              </a:solidFill>
              <a:latin typeface="72 Black" panose="020B0A04030603020204" pitchFamily="34" charset="0"/>
              <a:cs typeface="72 Black" panose="020B0A04030603020204" pitchFamily="34" charset="0"/>
            </a:endParaRPr>
          </a:p>
        </p:txBody>
      </p:sp>
      <p:sp>
        <p:nvSpPr>
          <p:cNvPr id="5" name="Ellipse 4">
            <a:extLst>
              <a:ext uri="{FF2B5EF4-FFF2-40B4-BE49-F238E27FC236}">
                <a16:creationId xmlns:a16="http://schemas.microsoft.com/office/drawing/2014/main" id="{99F72E40-2D32-4F0D-875E-47ED8AF95891}"/>
              </a:ext>
              <a:ext uri="{C183D7F6-B498-43B3-948B-1728B52AA6E4}">
                <adec:decorative xmlns:adec="http://schemas.microsoft.com/office/drawing/2017/decorative" val="1"/>
              </a:ext>
            </a:extLst>
          </p:cNvPr>
          <p:cNvSpPr/>
          <p:nvPr/>
        </p:nvSpPr>
        <p:spPr>
          <a:xfrm>
            <a:off x="423483" y="364075"/>
            <a:ext cx="1148339" cy="11365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7" name="Grafik 6" descr="Børn kontur">
            <a:extLst>
              <a:ext uri="{FF2B5EF4-FFF2-40B4-BE49-F238E27FC236}">
                <a16:creationId xmlns:a16="http://schemas.microsoft.com/office/drawing/2014/main" id="{DA48D3F5-6742-489E-B24D-3D578AB454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059" y="636254"/>
            <a:ext cx="864333" cy="864333"/>
          </a:xfrm>
          <a:prstGeom prst="rect">
            <a:avLst/>
          </a:prstGeom>
        </p:spPr>
      </p:pic>
      <p:pic>
        <p:nvPicPr>
          <p:cNvPr id="9" name="Grafik 8" descr="Chat kontur">
            <a:extLst>
              <a:ext uri="{FF2B5EF4-FFF2-40B4-BE49-F238E27FC236}">
                <a16:creationId xmlns:a16="http://schemas.microsoft.com/office/drawing/2014/main" id="{7F4872A7-C37F-4FC1-81EC-F3CADFADFA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235" y="453045"/>
            <a:ext cx="500248" cy="500248"/>
          </a:xfrm>
          <a:prstGeom prst="rect">
            <a:avLst/>
          </a:prstGeom>
        </p:spPr>
      </p:pic>
      <p:graphicFrame>
        <p:nvGraphicFramePr>
          <p:cNvPr id="10" name="Diagram 9">
            <a:extLst>
              <a:ext uri="{FF2B5EF4-FFF2-40B4-BE49-F238E27FC236}">
                <a16:creationId xmlns:a16="http://schemas.microsoft.com/office/drawing/2014/main" id="{DFEB0DCD-F36B-43EF-8FA4-20A3A7019C64}"/>
              </a:ext>
            </a:extLst>
          </p:cNvPr>
          <p:cNvGraphicFramePr/>
          <p:nvPr>
            <p:extLst>
              <p:ext uri="{D42A27DB-BD31-4B8C-83A1-F6EECF244321}">
                <p14:modId xmlns:p14="http://schemas.microsoft.com/office/powerpoint/2010/main" val="3299391817"/>
              </p:ext>
            </p:extLst>
          </p:nvPr>
        </p:nvGraphicFramePr>
        <p:xfrm>
          <a:off x="301256" y="2407677"/>
          <a:ext cx="5688419" cy="4086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kstfelt 10" descr="Forslag til Skolens systematiske inddragelse af elevråd &#10;">
            <a:extLst>
              <a:ext uri="{FF2B5EF4-FFF2-40B4-BE49-F238E27FC236}">
                <a16:creationId xmlns:a16="http://schemas.microsoft.com/office/drawing/2014/main" id="{5AB4E896-7102-44A6-B962-C54F8F9E9127}"/>
              </a:ext>
              <a:ext uri="{C183D7F6-B498-43B3-948B-1728B52AA6E4}">
                <adec:decorative xmlns:adec="http://schemas.microsoft.com/office/drawing/2017/decorative" val="0"/>
              </a:ext>
            </a:extLst>
          </p:cNvPr>
          <p:cNvSpPr txBox="1"/>
          <p:nvPr/>
        </p:nvSpPr>
        <p:spPr>
          <a:xfrm>
            <a:off x="301256" y="1745042"/>
            <a:ext cx="6110177" cy="615553"/>
          </a:xfrm>
          <a:prstGeom prst="rect">
            <a:avLst/>
          </a:prstGeom>
          <a:noFill/>
        </p:spPr>
        <p:txBody>
          <a:bodyPr wrap="square" lIns="0" tIns="0" rIns="0" bIns="0" rtlCol="0">
            <a:spAutoFit/>
          </a:bodyPr>
          <a:lstStyle/>
          <a:p>
            <a:r>
              <a:rPr lang="da-DK" sz="2000" dirty="0">
                <a:solidFill>
                  <a:srgbClr val="D2B853"/>
                </a:solidFill>
                <a:latin typeface="+mj-lt"/>
              </a:rPr>
              <a:t>Forslag til Skolens </a:t>
            </a:r>
            <a:br>
              <a:rPr lang="da-DK" sz="2000" dirty="0">
                <a:solidFill>
                  <a:srgbClr val="D2B853"/>
                </a:solidFill>
                <a:latin typeface="+mj-lt"/>
              </a:rPr>
            </a:br>
            <a:r>
              <a:rPr lang="da-DK" sz="2000" dirty="0">
                <a:solidFill>
                  <a:srgbClr val="D2B853"/>
                </a:solidFill>
                <a:latin typeface="+mj-lt"/>
              </a:rPr>
              <a:t>systematiske inddragelse af elevråd </a:t>
            </a:r>
          </a:p>
        </p:txBody>
      </p:sp>
      <p:sp>
        <p:nvSpPr>
          <p:cNvPr id="12" name="Tekstfelt 11" descr="Forslag til systematisk inddragelse af eleverne i hver klasse&#10;">
            <a:extLst>
              <a:ext uri="{FF2B5EF4-FFF2-40B4-BE49-F238E27FC236}">
                <a16:creationId xmlns:a16="http://schemas.microsoft.com/office/drawing/2014/main" id="{86E10928-25D5-44E6-BCAE-0BE2C83E02AE}"/>
              </a:ext>
              <a:ext uri="{C183D7F6-B498-43B3-948B-1728B52AA6E4}">
                <adec:decorative xmlns:adec="http://schemas.microsoft.com/office/drawing/2017/decorative" val="0"/>
              </a:ext>
            </a:extLst>
          </p:cNvPr>
          <p:cNvSpPr txBox="1"/>
          <p:nvPr/>
        </p:nvSpPr>
        <p:spPr>
          <a:xfrm>
            <a:off x="6081823" y="1739679"/>
            <a:ext cx="6110177" cy="615553"/>
          </a:xfrm>
          <a:prstGeom prst="rect">
            <a:avLst/>
          </a:prstGeom>
          <a:noFill/>
        </p:spPr>
        <p:txBody>
          <a:bodyPr wrap="square" lIns="0" tIns="0" rIns="0" bIns="0" rtlCol="0">
            <a:spAutoFit/>
          </a:bodyPr>
          <a:lstStyle/>
          <a:p>
            <a:r>
              <a:rPr lang="da-DK" sz="2000" dirty="0">
                <a:solidFill>
                  <a:srgbClr val="D2B853"/>
                </a:solidFill>
                <a:latin typeface="+mj-lt"/>
              </a:rPr>
              <a:t>Forslag til systematisk </a:t>
            </a:r>
            <a:br>
              <a:rPr lang="da-DK" sz="2000" dirty="0">
                <a:solidFill>
                  <a:srgbClr val="D2B853"/>
                </a:solidFill>
                <a:latin typeface="+mj-lt"/>
              </a:rPr>
            </a:br>
            <a:r>
              <a:rPr lang="da-DK" sz="2000" dirty="0">
                <a:solidFill>
                  <a:srgbClr val="D2B853"/>
                </a:solidFill>
                <a:latin typeface="+mj-lt"/>
              </a:rPr>
              <a:t>inddragelse af eleverne i hver klasse</a:t>
            </a:r>
          </a:p>
        </p:txBody>
      </p:sp>
      <p:graphicFrame>
        <p:nvGraphicFramePr>
          <p:cNvPr id="13" name="Diagram 12">
            <a:extLst>
              <a:ext uri="{FF2B5EF4-FFF2-40B4-BE49-F238E27FC236}">
                <a16:creationId xmlns:a16="http://schemas.microsoft.com/office/drawing/2014/main" id="{37D6BD28-1636-4741-991A-C4FF1AFF1FFE}"/>
              </a:ext>
            </a:extLst>
          </p:cNvPr>
          <p:cNvGraphicFramePr/>
          <p:nvPr>
            <p:extLst>
              <p:ext uri="{D42A27DB-BD31-4B8C-83A1-F6EECF244321}">
                <p14:modId xmlns:p14="http://schemas.microsoft.com/office/powerpoint/2010/main" val="3211498959"/>
              </p:ext>
            </p:extLst>
          </p:nvPr>
        </p:nvGraphicFramePr>
        <p:xfrm>
          <a:off x="6096000" y="2407677"/>
          <a:ext cx="5688419" cy="40862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86060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2B85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FB6ED-E35C-4B22-A0F8-317347717C54}"/>
              </a:ext>
            </a:extLst>
          </p:cNvPr>
          <p:cNvSpPr>
            <a:spLocks noGrp="1"/>
          </p:cNvSpPr>
          <p:nvPr>
            <p:ph type="title"/>
          </p:nvPr>
        </p:nvSpPr>
        <p:spPr>
          <a:xfrm>
            <a:off x="0" y="245014"/>
            <a:ext cx="12192000" cy="1132005"/>
          </a:xfrm>
          <a:solidFill>
            <a:schemeClr val="bg1"/>
          </a:solidFill>
          <a:ln>
            <a:solidFill>
              <a:schemeClr val="bg1"/>
            </a:solidFill>
          </a:ln>
        </p:spPr>
        <p:txBody>
          <a:bodyPr/>
          <a:lstStyle/>
          <a:p>
            <a:r>
              <a:rPr lang="da-DK" dirty="0"/>
              <a:t>	Den nationale trivselsmåling hænger sammen 	med undervisningsmiljøvurderingen </a:t>
            </a:r>
          </a:p>
        </p:txBody>
      </p:sp>
      <p:sp>
        <p:nvSpPr>
          <p:cNvPr id="4" name="Pladsholder til slidenummer 3">
            <a:extLst>
              <a:ext uri="{FF2B5EF4-FFF2-40B4-BE49-F238E27FC236}">
                <a16:creationId xmlns:a16="http://schemas.microsoft.com/office/drawing/2014/main" id="{9F9DF6BC-5AF6-4C01-9098-7B3F2BC47048}"/>
              </a:ext>
            </a:extLst>
          </p:cNvPr>
          <p:cNvSpPr>
            <a:spLocks noGrp="1"/>
          </p:cNvSpPr>
          <p:nvPr>
            <p:ph type="sldNum" sz="quarter" idx="12"/>
          </p:nvPr>
        </p:nvSpPr>
        <p:spPr/>
        <p:txBody>
          <a:bodyPr/>
          <a:lstStyle/>
          <a:p>
            <a:fld id="{24C8C45C-947F-4981-8B3F-4F32E973C901}" type="slidenum">
              <a:rPr lang="da-DK" smtClean="0"/>
              <a:t>9</a:t>
            </a:fld>
            <a:endParaRPr lang="da-DK" dirty="0"/>
          </a:p>
        </p:txBody>
      </p:sp>
      <p:pic>
        <p:nvPicPr>
          <p:cNvPr id="9" name="Grafik 8" descr="Tilbage kontur">
            <a:extLst>
              <a:ext uri="{FF2B5EF4-FFF2-40B4-BE49-F238E27FC236}">
                <a16:creationId xmlns:a16="http://schemas.microsoft.com/office/drawing/2014/main" id="{73063938-0A06-42FE-B792-9BC4A98351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6339" y="1377019"/>
            <a:ext cx="2190307" cy="2190307"/>
          </a:xfrm>
          <a:prstGeom prst="rect">
            <a:avLst/>
          </a:prstGeom>
        </p:spPr>
      </p:pic>
      <p:sp>
        <p:nvSpPr>
          <p:cNvPr id="11" name="Tekstfelt 10" descr="National trivselsmåling &#10;">
            <a:extLst>
              <a:ext uri="{FF2B5EF4-FFF2-40B4-BE49-F238E27FC236}">
                <a16:creationId xmlns:a16="http://schemas.microsoft.com/office/drawing/2014/main" id="{8552C6F0-557E-47B7-AAB7-D4A8A4BD0CEA}"/>
              </a:ext>
              <a:ext uri="{C183D7F6-B498-43B3-948B-1728B52AA6E4}">
                <adec:decorative xmlns:adec="http://schemas.microsoft.com/office/drawing/2017/decorative" val="0"/>
              </a:ext>
            </a:extLst>
          </p:cNvPr>
          <p:cNvSpPr txBox="1"/>
          <p:nvPr/>
        </p:nvSpPr>
        <p:spPr>
          <a:xfrm>
            <a:off x="2225784" y="4551303"/>
            <a:ext cx="1435396" cy="430887"/>
          </a:xfrm>
          <a:prstGeom prst="rect">
            <a:avLst/>
          </a:prstGeom>
          <a:noFill/>
        </p:spPr>
        <p:txBody>
          <a:bodyPr wrap="square" lIns="0" tIns="0" rIns="0" bIns="0" rtlCol="0">
            <a:spAutoFit/>
          </a:bodyPr>
          <a:lstStyle/>
          <a:p>
            <a:pPr algn="ctr"/>
            <a:r>
              <a:rPr lang="da-DK" sz="1400" dirty="0">
                <a:solidFill>
                  <a:schemeClr val="bg1"/>
                </a:solidFill>
                <a:latin typeface="+mj-lt"/>
              </a:rPr>
              <a:t>National trivselsmåling </a:t>
            </a:r>
          </a:p>
        </p:txBody>
      </p:sp>
      <p:sp>
        <p:nvSpPr>
          <p:cNvPr id="12" name="Tekstfelt 11" descr="Undervisningsmiljøvurdering">
            <a:extLst>
              <a:ext uri="{FF2B5EF4-FFF2-40B4-BE49-F238E27FC236}">
                <a16:creationId xmlns:a16="http://schemas.microsoft.com/office/drawing/2014/main" id="{07BEFE14-4BCA-4058-878C-3371DDC934F7}"/>
              </a:ext>
              <a:ext uri="{C183D7F6-B498-43B3-948B-1728B52AA6E4}">
                <adec:decorative xmlns:adec="http://schemas.microsoft.com/office/drawing/2017/decorative" val="0"/>
              </a:ext>
            </a:extLst>
          </p:cNvPr>
          <p:cNvSpPr txBox="1"/>
          <p:nvPr/>
        </p:nvSpPr>
        <p:spPr>
          <a:xfrm>
            <a:off x="8168459" y="3960906"/>
            <a:ext cx="1844751" cy="430887"/>
          </a:xfrm>
          <a:prstGeom prst="rect">
            <a:avLst/>
          </a:prstGeom>
          <a:noFill/>
        </p:spPr>
        <p:txBody>
          <a:bodyPr wrap="square" lIns="0" tIns="0" rIns="0" bIns="0" rtlCol="0">
            <a:spAutoFit/>
          </a:bodyPr>
          <a:lstStyle/>
          <a:p>
            <a:pPr algn="ctr"/>
            <a:r>
              <a:rPr lang="da-DK" sz="1400" dirty="0">
                <a:solidFill>
                  <a:schemeClr val="bg1"/>
                </a:solidFill>
                <a:latin typeface="+mj-lt"/>
              </a:rPr>
              <a:t>Undervisningsmiljø-vurdering</a:t>
            </a:r>
          </a:p>
        </p:txBody>
      </p:sp>
      <p:sp>
        <p:nvSpPr>
          <p:cNvPr id="13" name="Freeform 21">
            <a:extLst>
              <a:ext uri="{FF2B5EF4-FFF2-40B4-BE49-F238E27FC236}">
                <a16:creationId xmlns:a16="http://schemas.microsoft.com/office/drawing/2014/main" id="{F2707FFF-7C45-4EA7-909B-D0FAF27B198B}"/>
              </a:ext>
              <a:ext uri="{C183D7F6-B498-43B3-948B-1728B52AA6E4}">
                <adec:decorative xmlns:adec="http://schemas.microsoft.com/office/drawing/2017/decorative" val="1"/>
              </a:ext>
            </a:extLst>
          </p:cNvPr>
          <p:cNvSpPr>
            <a:spLocks noChangeAspect="1" noEditPoints="1"/>
          </p:cNvSpPr>
          <p:nvPr/>
        </p:nvSpPr>
        <p:spPr bwMode="auto">
          <a:xfrm>
            <a:off x="7389527" y="1790665"/>
            <a:ext cx="3402616" cy="4806559"/>
          </a:xfrm>
          <a:custGeom>
            <a:avLst/>
            <a:gdLst>
              <a:gd name="T0" fmla="*/ 449 w 1738"/>
              <a:gd name="T1" fmla="*/ 1433 h 2449"/>
              <a:gd name="T2" fmla="*/ 449 w 1738"/>
              <a:gd name="T3" fmla="*/ 1433 h 2449"/>
              <a:gd name="T4" fmla="*/ 1287 w 1738"/>
              <a:gd name="T5" fmla="*/ 1433 h 2449"/>
              <a:gd name="T6" fmla="*/ 1287 w 1738"/>
              <a:gd name="T7" fmla="*/ 1380 h 2449"/>
              <a:gd name="T8" fmla="*/ 449 w 1738"/>
              <a:gd name="T9" fmla="*/ 1380 h 2449"/>
              <a:gd name="T10" fmla="*/ 449 w 1738"/>
              <a:gd name="T11" fmla="*/ 1433 h 2449"/>
              <a:gd name="T12" fmla="*/ 487 w 1738"/>
              <a:gd name="T13" fmla="*/ 0 h 2449"/>
              <a:gd name="T14" fmla="*/ 487 w 1738"/>
              <a:gd name="T15" fmla="*/ 0 h 2449"/>
              <a:gd name="T16" fmla="*/ 487 w 1738"/>
              <a:gd name="T17" fmla="*/ 0 h 2449"/>
              <a:gd name="T18" fmla="*/ 468 w 1738"/>
              <a:gd name="T19" fmla="*/ 6 h 2449"/>
              <a:gd name="T20" fmla="*/ 7 w 1738"/>
              <a:gd name="T21" fmla="*/ 463 h 2449"/>
              <a:gd name="T22" fmla="*/ 0 w 1738"/>
              <a:gd name="T23" fmla="*/ 482 h 2449"/>
              <a:gd name="T24" fmla="*/ 0 w 1738"/>
              <a:gd name="T25" fmla="*/ 482 h 2449"/>
              <a:gd name="T26" fmla="*/ 0 w 1738"/>
              <a:gd name="T27" fmla="*/ 2449 h 2449"/>
              <a:gd name="T28" fmla="*/ 1252 w 1738"/>
              <a:gd name="T29" fmla="*/ 2448 h 2449"/>
              <a:gd name="T30" fmla="*/ 1252 w 1738"/>
              <a:gd name="T31" fmla="*/ 2395 h 2449"/>
              <a:gd name="T32" fmla="*/ 53 w 1738"/>
              <a:gd name="T33" fmla="*/ 2395 h 2449"/>
              <a:gd name="T34" fmla="*/ 53 w 1738"/>
              <a:gd name="T35" fmla="*/ 509 h 2449"/>
              <a:gd name="T36" fmla="*/ 487 w 1738"/>
              <a:gd name="T37" fmla="*/ 510 h 2449"/>
              <a:gd name="T38" fmla="*/ 487 w 1738"/>
              <a:gd name="T39" fmla="*/ 510 h 2449"/>
              <a:gd name="T40" fmla="*/ 506 w 1738"/>
              <a:gd name="T41" fmla="*/ 502 h 2449"/>
              <a:gd name="T42" fmla="*/ 514 w 1738"/>
              <a:gd name="T43" fmla="*/ 483 h 2449"/>
              <a:gd name="T44" fmla="*/ 514 w 1738"/>
              <a:gd name="T45" fmla="*/ 52 h 2449"/>
              <a:gd name="T46" fmla="*/ 1685 w 1738"/>
              <a:gd name="T47" fmla="*/ 52 h 2449"/>
              <a:gd name="T48" fmla="*/ 1685 w 1738"/>
              <a:gd name="T49" fmla="*/ 1754 h 2449"/>
              <a:gd name="T50" fmla="*/ 1738 w 1738"/>
              <a:gd name="T51" fmla="*/ 1754 h 2449"/>
              <a:gd name="T52" fmla="*/ 1738 w 1738"/>
              <a:gd name="T53" fmla="*/ 0 h 2449"/>
              <a:gd name="T54" fmla="*/ 487 w 1738"/>
              <a:gd name="T55" fmla="*/ 0 h 2449"/>
              <a:gd name="T56" fmla="*/ 449 w 1738"/>
              <a:gd name="T57" fmla="*/ 1968 h 2449"/>
              <a:gd name="T58" fmla="*/ 449 w 1738"/>
              <a:gd name="T59" fmla="*/ 1968 h 2449"/>
              <a:gd name="T60" fmla="*/ 1287 w 1738"/>
              <a:gd name="T61" fmla="*/ 1968 h 2449"/>
              <a:gd name="T62" fmla="*/ 1287 w 1738"/>
              <a:gd name="T63" fmla="*/ 1915 h 2449"/>
              <a:gd name="T64" fmla="*/ 449 w 1738"/>
              <a:gd name="T65" fmla="*/ 1915 h 2449"/>
              <a:gd name="T66" fmla="*/ 449 w 1738"/>
              <a:gd name="T67" fmla="*/ 1968 h 2449"/>
              <a:gd name="T68" fmla="*/ 449 w 1738"/>
              <a:gd name="T69" fmla="*/ 1700 h 2449"/>
              <a:gd name="T70" fmla="*/ 449 w 1738"/>
              <a:gd name="T71" fmla="*/ 1700 h 2449"/>
              <a:gd name="T72" fmla="*/ 1287 w 1738"/>
              <a:gd name="T73" fmla="*/ 1700 h 2449"/>
              <a:gd name="T74" fmla="*/ 1287 w 1738"/>
              <a:gd name="T75" fmla="*/ 1647 h 2449"/>
              <a:gd name="T76" fmla="*/ 449 w 1738"/>
              <a:gd name="T77" fmla="*/ 1647 h 2449"/>
              <a:gd name="T78" fmla="*/ 449 w 1738"/>
              <a:gd name="T79" fmla="*/ 1700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8" h="2449">
                <a:moveTo>
                  <a:pt x="449" y="1433"/>
                </a:moveTo>
                <a:lnTo>
                  <a:pt x="449" y="1433"/>
                </a:lnTo>
                <a:lnTo>
                  <a:pt x="1287" y="1433"/>
                </a:lnTo>
                <a:lnTo>
                  <a:pt x="1287" y="1380"/>
                </a:lnTo>
                <a:lnTo>
                  <a:pt x="449" y="1380"/>
                </a:lnTo>
                <a:lnTo>
                  <a:pt x="449" y="1433"/>
                </a:lnTo>
                <a:close/>
                <a:moveTo>
                  <a:pt x="487" y="0"/>
                </a:moveTo>
                <a:lnTo>
                  <a:pt x="487" y="0"/>
                </a:lnTo>
                <a:lnTo>
                  <a:pt x="487" y="0"/>
                </a:lnTo>
                <a:cubicBezTo>
                  <a:pt x="480" y="0"/>
                  <a:pt x="473" y="2"/>
                  <a:pt x="468" y="6"/>
                </a:cubicBezTo>
                <a:lnTo>
                  <a:pt x="7" y="463"/>
                </a:lnTo>
                <a:cubicBezTo>
                  <a:pt x="2" y="469"/>
                  <a:pt x="0" y="475"/>
                  <a:pt x="0" y="482"/>
                </a:cubicBezTo>
                <a:lnTo>
                  <a:pt x="0" y="482"/>
                </a:lnTo>
                <a:lnTo>
                  <a:pt x="0" y="2449"/>
                </a:lnTo>
                <a:lnTo>
                  <a:pt x="1252" y="2448"/>
                </a:lnTo>
                <a:lnTo>
                  <a:pt x="1252" y="2395"/>
                </a:lnTo>
                <a:lnTo>
                  <a:pt x="53" y="2395"/>
                </a:lnTo>
                <a:lnTo>
                  <a:pt x="53" y="509"/>
                </a:lnTo>
                <a:lnTo>
                  <a:pt x="487" y="510"/>
                </a:lnTo>
                <a:lnTo>
                  <a:pt x="487" y="510"/>
                </a:lnTo>
                <a:cubicBezTo>
                  <a:pt x="494" y="510"/>
                  <a:pt x="501" y="507"/>
                  <a:pt x="506" y="502"/>
                </a:cubicBezTo>
                <a:cubicBezTo>
                  <a:pt x="511" y="497"/>
                  <a:pt x="514" y="490"/>
                  <a:pt x="514" y="483"/>
                </a:cubicBezTo>
                <a:lnTo>
                  <a:pt x="514" y="52"/>
                </a:lnTo>
                <a:lnTo>
                  <a:pt x="1685" y="52"/>
                </a:lnTo>
                <a:lnTo>
                  <a:pt x="1685" y="1754"/>
                </a:lnTo>
                <a:lnTo>
                  <a:pt x="1738" y="1754"/>
                </a:lnTo>
                <a:lnTo>
                  <a:pt x="1738" y="0"/>
                </a:lnTo>
                <a:lnTo>
                  <a:pt x="487" y="0"/>
                </a:lnTo>
                <a:close/>
                <a:moveTo>
                  <a:pt x="449" y="1968"/>
                </a:moveTo>
                <a:lnTo>
                  <a:pt x="449" y="1968"/>
                </a:lnTo>
                <a:lnTo>
                  <a:pt x="1287" y="1968"/>
                </a:lnTo>
                <a:lnTo>
                  <a:pt x="1287" y="1915"/>
                </a:lnTo>
                <a:lnTo>
                  <a:pt x="449" y="1915"/>
                </a:lnTo>
                <a:lnTo>
                  <a:pt x="449" y="1968"/>
                </a:lnTo>
                <a:close/>
                <a:moveTo>
                  <a:pt x="449" y="1700"/>
                </a:moveTo>
                <a:lnTo>
                  <a:pt x="449" y="1700"/>
                </a:lnTo>
                <a:lnTo>
                  <a:pt x="1287" y="1700"/>
                </a:lnTo>
                <a:lnTo>
                  <a:pt x="1287" y="1647"/>
                </a:lnTo>
                <a:lnTo>
                  <a:pt x="449" y="1647"/>
                </a:lnTo>
                <a:lnTo>
                  <a:pt x="449" y="170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4" name="Freeform 21">
            <a:extLst>
              <a:ext uri="{FF2B5EF4-FFF2-40B4-BE49-F238E27FC236}">
                <a16:creationId xmlns:a16="http://schemas.microsoft.com/office/drawing/2014/main" id="{270DDCF6-30AE-40BA-A503-407EF8F1BFEA}"/>
              </a:ext>
              <a:ext uri="{C183D7F6-B498-43B3-948B-1728B52AA6E4}">
                <adec:decorative xmlns:adec="http://schemas.microsoft.com/office/drawing/2017/decorative" val="1"/>
              </a:ext>
            </a:extLst>
          </p:cNvPr>
          <p:cNvSpPr>
            <a:spLocks noChangeAspect="1" noEditPoints="1"/>
          </p:cNvSpPr>
          <p:nvPr/>
        </p:nvSpPr>
        <p:spPr bwMode="auto">
          <a:xfrm>
            <a:off x="1669312" y="2966846"/>
            <a:ext cx="2548340" cy="3599802"/>
          </a:xfrm>
          <a:custGeom>
            <a:avLst/>
            <a:gdLst>
              <a:gd name="T0" fmla="*/ 449 w 1738"/>
              <a:gd name="T1" fmla="*/ 1433 h 2449"/>
              <a:gd name="T2" fmla="*/ 449 w 1738"/>
              <a:gd name="T3" fmla="*/ 1433 h 2449"/>
              <a:gd name="T4" fmla="*/ 1287 w 1738"/>
              <a:gd name="T5" fmla="*/ 1433 h 2449"/>
              <a:gd name="T6" fmla="*/ 1287 w 1738"/>
              <a:gd name="T7" fmla="*/ 1380 h 2449"/>
              <a:gd name="T8" fmla="*/ 449 w 1738"/>
              <a:gd name="T9" fmla="*/ 1380 h 2449"/>
              <a:gd name="T10" fmla="*/ 449 w 1738"/>
              <a:gd name="T11" fmla="*/ 1433 h 2449"/>
              <a:gd name="T12" fmla="*/ 487 w 1738"/>
              <a:gd name="T13" fmla="*/ 0 h 2449"/>
              <a:gd name="T14" fmla="*/ 487 w 1738"/>
              <a:gd name="T15" fmla="*/ 0 h 2449"/>
              <a:gd name="T16" fmla="*/ 487 w 1738"/>
              <a:gd name="T17" fmla="*/ 0 h 2449"/>
              <a:gd name="T18" fmla="*/ 468 w 1738"/>
              <a:gd name="T19" fmla="*/ 6 h 2449"/>
              <a:gd name="T20" fmla="*/ 7 w 1738"/>
              <a:gd name="T21" fmla="*/ 463 h 2449"/>
              <a:gd name="T22" fmla="*/ 0 w 1738"/>
              <a:gd name="T23" fmla="*/ 482 h 2449"/>
              <a:gd name="T24" fmla="*/ 0 w 1738"/>
              <a:gd name="T25" fmla="*/ 482 h 2449"/>
              <a:gd name="T26" fmla="*/ 0 w 1738"/>
              <a:gd name="T27" fmla="*/ 2449 h 2449"/>
              <a:gd name="T28" fmla="*/ 1252 w 1738"/>
              <a:gd name="T29" fmla="*/ 2448 h 2449"/>
              <a:gd name="T30" fmla="*/ 1252 w 1738"/>
              <a:gd name="T31" fmla="*/ 2395 h 2449"/>
              <a:gd name="T32" fmla="*/ 53 w 1738"/>
              <a:gd name="T33" fmla="*/ 2395 h 2449"/>
              <a:gd name="T34" fmla="*/ 53 w 1738"/>
              <a:gd name="T35" fmla="*/ 509 h 2449"/>
              <a:gd name="T36" fmla="*/ 487 w 1738"/>
              <a:gd name="T37" fmla="*/ 510 h 2449"/>
              <a:gd name="T38" fmla="*/ 487 w 1738"/>
              <a:gd name="T39" fmla="*/ 510 h 2449"/>
              <a:gd name="T40" fmla="*/ 506 w 1738"/>
              <a:gd name="T41" fmla="*/ 502 h 2449"/>
              <a:gd name="T42" fmla="*/ 514 w 1738"/>
              <a:gd name="T43" fmla="*/ 483 h 2449"/>
              <a:gd name="T44" fmla="*/ 514 w 1738"/>
              <a:gd name="T45" fmla="*/ 52 h 2449"/>
              <a:gd name="T46" fmla="*/ 1685 w 1738"/>
              <a:gd name="T47" fmla="*/ 52 h 2449"/>
              <a:gd name="T48" fmla="*/ 1685 w 1738"/>
              <a:gd name="T49" fmla="*/ 1754 h 2449"/>
              <a:gd name="T50" fmla="*/ 1738 w 1738"/>
              <a:gd name="T51" fmla="*/ 1754 h 2449"/>
              <a:gd name="T52" fmla="*/ 1738 w 1738"/>
              <a:gd name="T53" fmla="*/ 0 h 2449"/>
              <a:gd name="T54" fmla="*/ 487 w 1738"/>
              <a:gd name="T55" fmla="*/ 0 h 2449"/>
              <a:gd name="T56" fmla="*/ 449 w 1738"/>
              <a:gd name="T57" fmla="*/ 1968 h 2449"/>
              <a:gd name="T58" fmla="*/ 449 w 1738"/>
              <a:gd name="T59" fmla="*/ 1968 h 2449"/>
              <a:gd name="T60" fmla="*/ 1287 w 1738"/>
              <a:gd name="T61" fmla="*/ 1968 h 2449"/>
              <a:gd name="T62" fmla="*/ 1287 w 1738"/>
              <a:gd name="T63" fmla="*/ 1915 h 2449"/>
              <a:gd name="T64" fmla="*/ 449 w 1738"/>
              <a:gd name="T65" fmla="*/ 1915 h 2449"/>
              <a:gd name="T66" fmla="*/ 449 w 1738"/>
              <a:gd name="T67" fmla="*/ 1968 h 2449"/>
              <a:gd name="T68" fmla="*/ 449 w 1738"/>
              <a:gd name="T69" fmla="*/ 1700 h 2449"/>
              <a:gd name="T70" fmla="*/ 449 w 1738"/>
              <a:gd name="T71" fmla="*/ 1700 h 2449"/>
              <a:gd name="T72" fmla="*/ 1287 w 1738"/>
              <a:gd name="T73" fmla="*/ 1700 h 2449"/>
              <a:gd name="T74" fmla="*/ 1287 w 1738"/>
              <a:gd name="T75" fmla="*/ 1647 h 2449"/>
              <a:gd name="T76" fmla="*/ 449 w 1738"/>
              <a:gd name="T77" fmla="*/ 1647 h 2449"/>
              <a:gd name="T78" fmla="*/ 449 w 1738"/>
              <a:gd name="T79" fmla="*/ 1700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8" h="2449">
                <a:moveTo>
                  <a:pt x="449" y="1433"/>
                </a:moveTo>
                <a:lnTo>
                  <a:pt x="449" y="1433"/>
                </a:lnTo>
                <a:lnTo>
                  <a:pt x="1287" y="1433"/>
                </a:lnTo>
                <a:lnTo>
                  <a:pt x="1287" y="1380"/>
                </a:lnTo>
                <a:lnTo>
                  <a:pt x="449" y="1380"/>
                </a:lnTo>
                <a:lnTo>
                  <a:pt x="449" y="1433"/>
                </a:lnTo>
                <a:close/>
                <a:moveTo>
                  <a:pt x="487" y="0"/>
                </a:moveTo>
                <a:lnTo>
                  <a:pt x="487" y="0"/>
                </a:lnTo>
                <a:lnTo>
                  <a:pt x="487" y="0"/>
                </a:lnTo>
                <a:cubicBezTo>
                  <a:pt x="480" y="0"/>
                  <a:pt x="473" y="2"/>
                  <a:pt x="468" y="6"/>
                </a:cubicBezTo>
                <a:lnTo>
                  <a:pt x="7" y="463"/>
                </a:lnTo>
                <a:cubicBezTo>
                  <a:pt x="2" y="469"/>
                  <a:pt x="0" y="475"/>
                  <a:pt x="0" y="482"/>
                </a:cubicBezTo>
                <a:lnTo>
                  <a:pt x="0" y="482"/>
                </a:lnTo>
                <a:lnTo>
                  <a:pt x="0" y="2449"/>
                </a:lnTo>
                <a:lnTo>
                  <a:pt x="1252" y="2448"/>
                </a:lnTo>
                <a:lnTo>
                  <a:pt x="1252" y="2395"/>
                </a:lnTo>
                <a:lnTo>
                  <a:pt x="53" y="2395"/>
                </a:lnTo>
                <a:lnTo>
                  <a:pt x="53" y="509"/>
                </a:lnTo>
                <a:lnTo>
                  <a:pt x="487" y="510"/>
                </a:lnTo>
                <a:lnTo>
                  <a:pt x="487" y="510"/>
                </a:lnTo>
                <a:cubicBezTo>
                  <a:pt x="494" y="510"/>
                  <a:pt x="501" y="507"/>
                  <a:pt x="506" y="502"/>
                </a:cubicBezTo>
                <a:cubicBezTo>
                  <a:pt x="511" y="497"/>
                  <a:pt x="514" y="490"/>
                  <a:pt x="514" y="483"/>
                </a:cubicBezTo>
                <a:lnTo>
                  <a:pt x="514" y="52"/>
                </a:lnTo>
                <a:lnTo>
                  <a:pt x="1685" y="52"/>
                </a:lnTo>
                <a:lnTo>
                  <a:pt x="1685" y="1754"/>
                </a:lnTo>
                <a:lnTo>
                  <a:pt x="1738" y="1754"/>
                </a:lnTo>
                <a:lnTo>
                  <a:pt x="1738" y="0"/>
                </a:lnTo>
                <a:lnTo>
                  <a:pt x="487" y="0"/>
                </a:lnTo>
                <a:close/>
                <a:moveTo>
                  <a:pt x="449" y="1968"/>
                </a:moveTo>
                <a:lnTo>
                  <a:pt x="449" y="1968"/>
                </a:lnTo>
                <a:lnTo>
                  <a:pt x="1287" y="1968"/>
                </a:lnTo>
                <a:lnTo>
                  <a:pt x="1287" y="1915"/>
                </a:lnTo>
                <a:lnTo>
                  <a:pt x="449" y="1915"/>
                </a:lnTo>
                <a:lnTo>
                  <a:pt x="449" y="1968"/>
                </a:lnTo>
                <a:close/>
                <a:moveTo>
                  <a:pt x="449" y="1700"/>
                </a:moveTo>
                <a:lnTo>
                  <a:pt x="449" y="1700"/>
                </a:lnTo>
                <a:lnTo>
                  <a:pt x="1287" y="1700"/>
                </a:lnTo>
                <a:lnTo>
                  <a:pt x="1287" y="1647"/>
                </a:lnTo>
                <a:lnTo>
                  <a:pt x="449" y="1647"/>
                </a:lnTo>
                <a:lnTo>
                  <a:pt x="449" y="170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2538669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24b729b1-90d1-426a-aba8-a12f32917f08"/>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928602B5E0C7048B411296E1B7B0F23" ma:contentTypeVersion="13" ma:contentTypeDescription="Opret et nyt dokument." ma:contentTypeScope="" ma:versionID="4933405b86fa856d30ea3f03a1de08fc">
  <xsd:schema xmlns:xsd="http://www.w3.org/2001/XMLSchema" xmlns:xs="http://www.w3.org/2001/XMLSchema" xmlns:p="http://schemas.microsoft.com/office/2006/metadata/properties" xmlns:ns2="91229f19-c9ad-4754-b616-d97f67218542" xmlns:ns3="ef51dc1f-7890-4957-b8f7-20eb797a4e67" targetNamespace="http://schemas.microsoft.com/office/2006/metadata/properties" ma:root="true" ma:fieldsID="bd0e73d5bb15d6fb8b3b79cd1789347f" ns2:_="" ns3:_="">
    <xsd:import namespace="91229f19-c9ad-4754-b616-d97f67218542"/>
    <xsd:import namespace="ef51dc1f-7890-4957-b8f7-20eb797a4e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agtop"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229f19-c9ad-4754-b616-d97f672185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agtop" ma:index="19" nillable="true" ma:displayName="Lagt op" ma:default="0" ma:format="Dropdown" ma:internalName="Lagtop">
      <xsd:simpleType>
        <xsd:restriction base="dms:Boolea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51dc1f-7890-4957-b8f7-20eb797a4e6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gtop xmlns="91229f19-c9ad-4754-b616-d97f67218542">false</Lagtop>
  </documentManagement>
</p:properties>
</file>

<file path=customXml/itemProps1.xml><?xml version="1.0" encoding="utf-8"?>
<ds:datastoreItem xmlns:ds="http://schemas.openxmlformats.org/officeDocument/2006/customXml" ds:itemID="{50FAA2D1-808A-480E-BCC4-2740E22FFB47}"/>
</file>

<file path=customXml/itemProps2.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3.xml><?xml version="1.0" encoding="utf-8"?>
<ds:datastoreItem xmlns:ds="http://schemas.openxmlformats.org/officeDocument/2006/customXml" ds:itemID="{2CAAE049-2F16-4D62-B5F8-29DE3BB078E0}">
  <ds:schemaRefs>
    <ds:schemaRef ds:uri="http://purl.org/dc/elements/1.1/"/>
    <ds:schemaRef ds:uri="http://schemas.microsoft.com/office/2006/metadata/properties"/>
    <ds:schemaRef ds:uri="adc6f7d2-2fd4-4c58-add3-50ea831b733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fe0e463f-46c1-4b5a-aeae-2e65b590151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2140</TotalTime>
  <Words>1773</Words>
  <Application>Microsoft Office PowerPoint</Application>
  <PresentationFormat>Widescreen</PresentationFormat>
  <Paragraphs>161</Paragraphs>
  <Slides>9</Slides>
  <Notes>9</Notes>
  <HiddenSlides>0</HiddenSlides>
  <MMClips>0</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9</vt:i4>
      </vt:variant>
    </vt:vector>
  </HeadingPairs>
  <TitlesOfParts>
    <vt:vector size="19" baseType="lpstr">
      <vt:lpstr>Arial</vt:lpstr>
      <vt:lpstr>KBH Medium</vt:lpstr>
      <vt:lpstr>KBH Tekst</vt:lpstr>
      <vt:lpstr>72 Black</vt:lpstr>
      <vt:lpstr>LucidaSans</vt:lpstr>
      <vt:lpstr>KBH Black</vt:lpstr>
      <vt:lpstr>72</vt:lpstr>
      <vt:lpstr>KBH</vt:lpstr>
      <vt:lpstr>Blank</vt:lpstr>
      <vt:lpstr>UK Blank</vt:lpstr>
      <vt:lpstr>Elevinddragelse  i arbejdet med skolens undervisningsmiljø</vt:lpstr>
      <vt:lpstr>   Om præsentationen</vt:lpstr>
      <vt:lpstr>Undervisningsmiljørepræsentanter (URM) </vt:lpstr>
      <vt:lpstr>Undervisningsmiljø-vurdering</vt:lpstr>
      <vt:lpstr>Spørgsmål til brugen af UMR  på jeres skole</vt:lpstr>
      <vt:lpstr>Den nationale trivselsmåling </vt:lpstr>
      <vt:lpstr>Spørgsmål til  drøftelse i elevrådet</vt:lpstr>
      <vt:lpstr>PowerPoint-præsentation</vt:lpstr>
      <vt:lpstr> Den nationale trivselsmåling hænger sammen  med undervisningsmiljøvurderingen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Anna Vendelø Jørgensen</dc:creator>
  <cp:lastModifiedBy>Anna Vendelø Jørgensen</cp:lastModifiedBy>
  <cp:revision>26</cp:revision>
  <dcterms:created xsi:type="dcterms:W3CDTF">2022-04-05T08:50:40Z</dcterms:created>
  <dcterms:modified xsi:type="dcterms:W3CDTF">2022-05-31T06:35:56Z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0x0101006928602B5E0C7048B411296E1B7B0F23</vt:lpwstr>
  </property>
  <property fmtid="{D5CDD505-2E9C-101B-9397-08002B2CF9AE}" pid="4" name="CloudStatistics_StoryID">
    <vt:lpwstr>6b6ca9c9-8e94-4a27-815c-9c103d44405d</vt:lpwstr>
  </property>
</Properties>
</file>