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8" r:id="rId6"/>
  </p:sldIdLst>
  <p:sldSz cx="10655300" cy="7562850"/>
  <p:notesSz cx="106553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619660-5253-43CD-B455-9F4BA3920CEA}" v="2" dt="2024-03-01T13:48:17.029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12" d="100"/>
          <a:sy n="112" d="100"/>
        </p:scale>
        <p:origin x="1056" y="7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nilla Lindevall Grann" userId="0c443053-6a3d-4b0a-9df3-155c1b6fd0eb" providerId="ADAL" clId="{CD619660-5253-43CD-B455-9F4BA3920CEA}"/>
    <pc:docChg chg="modSld">
      <pc:chgData name="Gunilla Lindevall Grann" userId="0c443053-6a3d-4b0a-9df3-155c1b6fd0eb" providerId="ADAL" clId="{CD619660-5253-43CD-B455-9F4BA3920CEA}" dt="2024-03-01T13:48:47.145" v="62" actId="20577"/>
      <pc:docMkLst>
        <pc:docMk/>
      </pc:docMkLst>
      <pc:sldChg chg="modSp mod">
        <pc:chgData name="Gunilla Lindevall Grann" userId="0c443053-6a3d-4b0a-9df3-155c1b6fd0eb" providerId="ADAL" clId="{CD619660-5253-43CD-B455-9F4BA3920CEA}" dt="2024-03-01T13:47:34.612" v="26" actId="20577"/>
        <pc:sldMkLst>
          <pc:docMk/>
          <pc:sldMk cId="0" sldId="256"/>
        </pc:sldMkLst>
        <pc:spChg chg="mod">
          <ac:chgData name="Gunilla Lindevall Grann" userId="0c443053-6a3d-4b0a-9df3-155c1b6fd0eb" providerId="ADAL" clId="{CD619660-5253-43CD-B455-9F4BA3920CEA}" dt="2024-03-01T13:46:56.411" v="5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Gunilla Lindevall Grann" userId="0c443053-6a3d-4b0a-9df3-155c1b6fd0eb" providerId="ADAL" clId="{CD619660-5253-43CD-B455-9F4BA3920CEA}" dt="2024-03-01T13:47:34.612" v="26" actId="20577"/>
          <ac:spMkLst>
            <pc:docMk/>
            <pc:sldMk cId="0" sldId="256"/>
            <ac:spMk id="17" creationId="{E0939D21-32B9-5F88-7184-DBE8B968EA80}"/>
          </ac:spMkLst>
        </pc:spChg>
      </pc:sldChg>
      <pc:sldChg chg="modSp mod">
        <pc:chgData name="Gunilla Lindevall Grann" userId="0c443053-6a3d-4b0a-9df3-155c1b6fd0eb" providerId="ADAL" clId="{CD619660-5253-43CD-B455-9F4BA3920CEA}" dt="2024-03-01T13:48:47.145" v="62" actId="20577"/>
        <pc:sldMkLst>
          <pc:docMk/>
          <pc:sldMk cId="2775400315" sldId="258"/>
        </pc:sldMkLst>
        <pc:spChg chg="mod">
          <ac:chgData name="Gunilla Lindevall Grann" userId="0c443053-6a3d-4b0a-9df3-155c1b6fd0eb" providerId="ADAL" clId="{CD619660-5253-43CD-B455-9F4BA3920CEA}" dt="2024-03-01T13:48:47.145" v="62" actId="20577"/>
          <ac:spMkLst>
            <pc:docMk/>
            <pc:sldMk cId="2775400315" sldId="258"/>
            <ac:spMk id="14" creationId="{DB3E48F6-5033-7CBD-95CF-EC067DD9C8B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99623" y="2344483"/>
            <a:ext cx="9062403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rgbClr val="00645C"/>
                </a:solidFill>
                <a:latin typeface="KBH-Black"/>
                <a:cs typeface="KBH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99247" y="4235196"/>
            <a:ext cx="7463155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403850" y="133350"/>
            <a:ext cx="5100320" cy="7296150"/>
          </a:xfrm>
          <a:custGeom>
            <a:avLst/>
            <a:gdLst/>
            <a:ahLst/>
            <a:cxnLst/>
            <a:rect l="l" t="t" r="r" b="b"/>
            <a:pathLst>
              <a:path w="5100320" h="7296150">
                <a:moveTo>
                  <a:pt x="5100002" y="0"/>
                </a:moveTo>
                <a:lnTo>
                  <a:pt x="0" y="0"/>
                </a:lnTo>
                <a:lnTo>
                  <a:pt x="0" y="7295997"/>
                </a:lnTo>
                <a:lnTo>
                  <a:pt x="5100002" y="7295997"/>
                </a:lnTo>
                <a:lnTo>
                  <a:pt x="5100002" y="0"/>
                </a:lnTo>
                <a:close/>
              </a:path>
            </a:pathLst>
          </a:custGeom>
          <a:solidFill>
            <a:srgbClr val="FFCB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785205" y="617004"/>
            <a:ext cx="4079240" cy="5339715"/>
          </a:xfrm>
          <a:custGeom>
            <a:avLst/>
            <a:gdLst/>
            <a:ahLst/>
            <a:cxnLst/>
            <a:rect l="l" t="t" r="r" b="b"/>
            <a:pathLst>
              <a:path w="4079240" h="5339715">
                <a:moveTo>
                  <a:pt x="4078795" y="0"/>
                </a:moveTo>
                <a:lnTo>
                  <a:pt x="0" y="0"/>
                </a:lnTo>
                <a:lnTo>
                  <a:pt x="0" y="5339295"/>
                </a:lnTo>
                <a:lnTo>
                  <a:pt x="4078795" y="5339295"/>
                </a:lnTo>
                <a:lnTo>
                  <a:pt x="40787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rgbClr val="00645C"/>
                </a:solidFill>
                <a:latin typeface="KBH-Black"/>
                <a:cs typeface="KBH-Black"/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  <p:pic>
        <p:nvPicPr>
          <p:cNvPr id="7" name="object 6">
            <a:extLst>
              <a:ext uri="{FF2B5EF4-FFF2-40B4-BE49-F238E27FC236}">
                <a16:creationId xmlns:a16="http://schemas.microsoft.com/office/drawing/2014/main" id="{24F2DDCF-7989-84DC-E5CA-E95FA7FE7293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64546" y="4816384"/>
            <a:ext cx="2027867" cy="1994759"/>
          </a:xfrm>
          <a:prstGeom prst="rect">
            <a:avLst/>
          </a:prstGeom>
        </p:spPr>
      </p:pic>
      <p:pic>
        <p:nvPicPr>
          <p:cNvPr id="8" name="object 7">
            <a:extLst>
              <a:ext uri="{FF2B5EF4-FFF2-40B4-BE49-F238E27FC236}">
                <a16:creationId xmlns:a16="http://schemas.microsoft.com/office/drawing/2014/main" id="{97E3B9A9-7050-1347-BE22-6C281D6F376C}"/>
              </a:ext>
            </a:extLst>
          </p:cNvPr>
          <p:cNvPicPr/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62584" y="6370677"/>
            <a:ext cx="1782560" cy="743012"/>
          </a:xfrm>
          <a:prstGeom prst="rect">
            <a:avLst/>
          </a:prstGeom>
        </p:spPr>
      </p:pic>
      <p:pic>
        <p:nvPicPr>
          <p:cNvPr id="9" name="object 8">
            <a:extLst>
              <a:ext uri="{FF2B5EF4-FFF2-40B4-BE49-F238E27FC236}">
                <a16:creationId xmlns:a16="http://schemas.microsoft.com/office/drawing/2014/main" id="{C9519381-6A02-904C-906E-72DDDE37C417}"/>
              </a:ext>
            </a:extLst>
          </p:cNvPr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114841" y="6318218"/>
            <a:ext cx="760755" cy="791997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rgbClr val="00645C"/>
                </a:solidFill>
                <a:latin typeface="KBH-Black"/>
                <a:cs typeface="KBH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3082" y="1739455"/>
            <a:ext cx="4637818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490749" y="1739455"/>
            <a:ext cx="4637818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rgbClr val="00645C"/>
                </a:solidFill>
                <a:latin typeface="KBH-Black"/>
                <a:cs typeface="KBH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bject 31">
            <a:extLst>
              <a:ext uri="{FF2B5EF4-FFF2-40B4-BE49-F238E27FC236}">
                <a16:creationId xmlns:a16="http://schemas.microsoft.com/office/drawing/2014/main" id="{B1A82A58-BA44-117A-6DE3-87ED65546EDC}"/>
              </a:ext>
            </a:extLst>
          </p:cNvPr>
          <p:cNvGrpSpPr/>
          <p:nvPr userDrawn="1"/>
        </p:nvGrpSpPr>
        <p:grpSpPr>
          <a:xfrm>
            <a:off x="8207562" y="5846107"/>
            <a:ext cx="876300" cy="1203960"/>
            <a:chOff x="8207562" y="5846107"/>
            <a:chExt cx="876300" cy="1203960"/>
          </a:xfrm>
        </p:grpSpPr>
        <p:pic>
          <p:nvPicPr>
            <p:cNvPr id="6" name="object 32">
              <a:extLst>
                <a:ext uri="{FF2B5EF4-FFF2-40B4-BE49-F238E27FC236}">
                  <a16:creationId xmlns:a16="http://schemas.microsoft.com/office/drawing/2014/main" id="{0C89945B-36CF-78BC-B1D4-B95CAC2B6510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854569" y="6001760"/>
              <a:ext cx="136755" cy="193097"/>
            </a:xfrm>
            <a:prstGeom prst="rect">
              <a:avLst/>
            </a:prstGeom>
          </p:spPr>
        </p:pic>
        <p:sp>
          <p:nvSpPr>
            <p:cNvPr id="7" name="object 33">
              <a:extLst>
                <a:ext uri="{FF2B5EF4-FFF2-40B4-BE49-F238E27FC236}">
                  <a16:creationId xmlns:a16="http://schemas.microsoft.com/office/drawing/2014/main" id="{91D59489-BFE6-57AE-C4E4-4A20DD720130}"/>
                </a:ext>
              </a:extLst>
            </p:cNvPr>
            <p:cNvSpPr/>
            <p:nvPr/>
          </p:nvSpPr>
          <p:spPr>
            <a:xfrm>
              <a:off x="8226274" y="6117891"/>
              <a:ext cx="854710" cy="863600"/>
            </a:xfrm>
            <a:custGeom>
              <a:avLst/>
              <a:gdLst/>
              <a:ahLst/>
              <a:cxnLst/>
              <a:rect l="l" t="t" r="r" b="b"/>
              <a:pathLst>
                <a:path w="854709" h="863600">
                  <a:moveTo>
                    <a:pt x="440752" y="0"/>
                  </a:moveTo>
                  <a:lnTo>
                    <a:pt x="384532" y="1106"/>
                  </a:lnTo>
                  <a:lnTo>
                    <a:pt x="324510" y="6514"/>
                  </a:lnTo>
                  <a:lnTo>
                    <a:pt x="0" y="46367"/>
                  </a:lnTo>
                  <a:lnTo>
                    <a:pt x="100330" y="863459"/>
                  </a:lnTo>
                  <a:lnTo>
                    <a:pt x="413169" y="825042"/>
                  </a:lnTo>
                  <a:lnTo>
                    <a:pt x="470926" y="815987"/>
                  </a:lnTo>
                  <a:lnTo>
                    <a:pt x="524688" y="803589"/>
                  </a:lnTo>
                  <a:lnTo>
                    <a:pt x="574443" y="787986"/>
                  </a:lnTo>
                  <a:lnTo>
                    <a:pt x="620178" y="769316"/>
                  </a:lnTo>
                  <a:lnTo>
                    <a:pt x="661881" y="747719"/>
                  </a:lnTo>
                  <a:lnTo>
                    <a:pt x="699540" y="723333"/>
                  </a:lnTo>
                  <a:lnTo>
                    <a:pt x="733141" y="696297"/>
                  </a:lnTo>
                  <a:lnTo>
                    <a:pt x="762673" y="666749"/>
                  </a:lnTo>
                  <a:lnTo>
                    <a:pt x="788122" y="634828"/>
                  </a:lnTo>
                  <a:lnTo>
                    <a:pt x="793963" y="625487"/>
                  </a:lnTo>
                  <a:lnTo>
                    <a:pt x="301459" y="625487"/>
                  </a:lnTo>
                  <a:lnTo>
                    <a:pt x="324307" y="479370"/>
                  </a:lnTo>
                  <a:lnTo>
                    <a:pt x="328312" y="389143"/>
                  </a:lnTo>
                  <a:lnTo>
                    <a:pt x="310227" y="317437"/>
                  </a:lnTo>
                  <a:lnTo>
                    <a:pt x="266801" y="226884"/>
                  </a:lnTo>
                  <a:lnTo>
                    <a:pt x="352653" y="216343"/>
                  </a:lnTo>
                  <a:lnTo>
                    <a:pt x="412574" y="213551"/>
                  </a:lnTo>
                  <a:lnTo>
                    <a:pt x="811532" y="213551"/>
                  </a:lnTo>
                  <a:lnTo>
                    <a:pt x="802609" y="194248"/>
                  </a:lnTo>
                  <a:lnTo>
                    <a:pt x="782219" y="160155"/>
                  </a:lnTo>
                  <a:lnTo>
                    <a:pt x="758424" y="128943"/>
                  </a:lnTo>
                  <a:lnTo>
                    <a:pt x="731186" y="100753"/>
                  </a:lnTo>
                  <a:lnTo>
                    <a:pt x="700465" y="75729"/>
                  </a:lnTo>
                  <a:lnTo>
                    <a:pt x="666220" y="54012"/>
                  </a:lnTo>
                  <a:lnTo>
                    <a:pt x="628412" y="35743"/>
                  </a:lnTo>
                  <a:lnTo>
                    <a:pt x="587001" y="21066"/>
                  </a:lnTo>
                  <a:lnTo>
                    <a:pt x="541947" y="10121"/>
                  </a:lnTo>
                  <a:lnTo>
                    <a:pt x="493211" y="3052"/>
                  </a:lnTo>
                  <a:lnTo>
                    <a:pt x="440752" y="0"/>
                  </a:lnTo>
                  <a:close/>
                </a:path>
                <a:path w="854709" h="863600">
                  <a:moveTo>
                    <a:pt x="811532" y="213551"/>
                  </a:moveTo>
                  <a:lnTo>
                    <a:pt x="412574" y="213551"/>
                  </a:lnTo>
                  <a:lnTo>
                    <a:pt x="463480" y="220695"/>
                  </a:lnTo>
                  <a:lnTo>
                    <a:pt x="505661" y="237285"/>
                  </a:lnTo>
                  <a:lnTo>
                    <a:pt x="539409" y="262828"/>
                  </a:lnTo>
                  <a:lnTo>
                    <a:pt x="565015" y="296833"/>
                  </a:lnTo>
                  <a:lnTo>
                    <a:pt x="582769" y="338809"/>
                  </a:lnTo>
                  <a:lnTo>
                    <a:pt x="592963" y="388263"/>
                  </a:lnTo>
                  <a:lnTo>
                    <a:pt x="593732" y="437755"/>
                  </a:lnTo>
                  <a:lnTo>
                    <a:pt x="583847" y="482690"/>
                  </a:lnTo>
                  <a:lnTo>
                    <a:pt x="564005" y="522339"/>
                  </a:lnTo>
                  <a:lnTo>
                    <a:pt x="534905" y="555974"/>
                  </a:lnTo>
                  <a:lnTo>
                    <a:pt x="497246" y="582867"/>
                  </a:lnTo>
                  <a:lnTo>
                    <a:pt x="451727" y="602288"/>
                  </a:lnTo>
                  <a:lnTo>
                    <a:pt x="399046" y="613511"/>
                  </a:lnTo>
                  <a:lnTo>
                    <a:pt x="301459" y="625487"/>
                  </a:lnTo>
                  <a:lnTo>
                    <a:pt x="793963" y="625487"/>
                  </a:lnTo>
                  <a:lnTo>
                    <a:pt x="826725" y="564423"/>
                  </a:lnTo>
                  <a:lnTo>
                    <a:pt x="839854" y="526215"/>
                  </a:lnTo>
                  <a:lnTo>
                    <a:pt x="848851" y="486189"/>
                  </a:lnTo>
                  <a:lnTo>
                    <a:pt x="853703" y="444484"/>
                  </a:lnTo>
                  <a:lnTo>
                    <a:pt x="854399" y="401238"/>
                  </a:lnTo>
                  <a:lnTo>
                    <a:pt x="850925" y="356590"/>
                  </a:lnTo>
                  <a:lnTo>
                    <a:pt x="843753" y="312393"/>
                  </a:lnTo>
                  <a:lnTo>
                    <a:pt x="833336" y="270509"/>
                  </a:lnTo>
                  <a:lnTo>
                    <a:pt x="819635" y="231080"/>
                  </a:lnTo>
                  <a:lnTo>
                    <a:pt x="811532" y="213551"/>
                  </a:lnTo>
                  <a:close/>
                </a:path>
              </a:pathLst>
            </a:custGeom>
            <a:solidFill>
              <a:srgbClr val="6F0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34">
              <a:extLst>
                <a:ext uri="{FF2B5EF4-FFF2-40B4-BE49-F238E27FC236}">
                  <a16:creationId xmlns:a16="http://schemas.microsoft.com/office/drawing/2014/main" id="{72DACBEA-46D6-CCA6-8318-111BB906FAFD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473805" y="5891725"/>
              <a:ext cx="190823" cy="303979"/>
            </a:xfrm>
            <a:prstGeom prst="rect">
              <a:avLst/>
            </a:prstGeom>
          </p:spPr>
        </p:pic>
        <p:sp>
          <p:nvSpPr>
            <p:cNvPr id="9" name="object 35">
              <a:extLst>
                <a:ext uri="{FF2B5EF4-FFF2-40B4-BE49-F238E27FC236}">
                  <a16:creationId xmlns:a16="http://schemas.microsoft.com/office/drawing/2014/main" id="{1CB1626B-4B73-E961-9AC1-0CC93C727FAA}"/>
                </a:ext>
              </a:extLst>
            </p:cNvPr>
            <p:cNvSpPr/>
            <p:nvPr/>
          </p:nvSpPr>
          <p:spPr>
            <a:xfrm>
              <a:off x="8493066" y="6332973"/>
              <a:ext cx="327025" cy="410845"/>
            </a:xfrm>
            <a:custGeom>
              <a:avLst/>
              <a:gdLst/>
              <a:ahLst/>
              <a:cxnLst/>
              <a:rect l="l" t="t" r="r" b="b"/>
              <a:pathLst>
                <a:path w="327025" h="410845">
                  <a:moveTo>
                    <a:pt x="12569" y="40023"/>
                  </a:moveTo>
                  <a:lnTo>
                    <a:pt x="40732" y="103265"/>
                  </a:lnTo>
                  <a:lnTo>
                    <a:pt x="57919" y="175277"/>
                  </a:lnTo>
                  <a:lnTo>
                    <a:pt x="54812" y="265203"/>
                  </a:lnTo>
                  <a:lnTo>
                    <a:pt x="34658" y="410413"/>
                  </a:lnTo>
                  <a:lnTo>
                    <a:pt x="49029" y="356202"/>
                  </a:lnTo>
                  <a:lnTo>
                    <a:pt x="59756" y="327725"/>
                  </a:lnTo>
                  <a:lnTo>
                    <a:pt x="72184" y="315613"/>
                  </a:lnTo>
                  <a:lnTo>
                    <a:pt x="91655" y="310502"/>
                  </a:lnTo>
                  <a:lnTo>
                    <a:pt x="178834" y="310493"/>
                  </a:lnTo>
                  <a:lnTo>
                    <a:pt x="179523" y="308413"/>
                  </a:lnTo>
                  <a:lnTo>
                    <a:pt x="196456" y="294068"/>
                  </a:lnTo>
                  <a:lnTo>
                    <a:pt x="224461" y="288574"/>
                  </a:lnTo>
                  <a:lnTo>
                    <a:pt x="278907" y="288574"/>
                  </a:lnTo>
                  <a:lnTo>
                    <a:pt x="257341" y="273365"/>
                  </a:lnTo>
                  <a:lnTo>
                    <a:pt x="236388" y="253062"/>
                  </a:lnTo>
                  <a:lnTo>
                    <a:pt x="245402" y="242214"/>
                  </a:lnTo>
                  <a:lnTo>
                    <a:pt x="324257" y="242214"/>
                  </a:lnTo>
                  <a:lnTo>
                    <a:pt x="324753" y="239582"/>
                  </a:lnTo>
                  <a:lnTo>
                    <a:pt x="325699" y="233212"/>
                  </a:lnTo>
                  <a:lnTo>
                    <a:pt x="326212" y="228917"/>
                  </a:lnTo>
                  <a:lnTo>
                    <a:pt x="288493" y="228917"/>
                  </a:lnTo>
                  <a:lnTo>
                    <a:pt x="268417" y="226548"/>
                  </a:lnTo>
                  <a:lnTo>
                    <a:pt x="259910" y="214017"/>
                  </a:lnTo>
                  <a:lnTo>
                    <a:pt x="256374" y="187883"/>
                  </a:lnTo>
                  <a:lnTo>
                    <a:pt x="265050" y="164736"/>
                  </a:lnTo>
                  <a:lnTo>
                    <a:pt x="287975" y="154141"/>
                  </a:lnTo>
                  <a:lnTo>
                    <a:pt x="311638" y="151302"/>
                  </a:lnTo>
                  <a:lnTo>
                    <a:pt x="322512" y="151302"/>
                  </a:lnTo>
                  <a:lnTo>
                    <a:pt x="320165" y="134159"/>
                  </a:lnTo>
                  <a:lnTo>
                    <a:pt x="319786" y="132214"/>
                  </a:lnTo>
                  <a:lnTo>
                    <a:pt x="254794" y="132214"/>
                  </a:lnTo>
                  <a:lnTo>
                    <a:pt x="235204" y="118630"/>
                  </a:lnTo>
                  <a:lnTo>
                    <a:pt x="234420" y="96833"/>
                  </a:lnTo>
                  <a:lnTo>
                    <a:pt x="249958" y="75985"/>
                  </a:lnTo>
                  <a:lnTo>
                    <a:pt x="253590" y="72974"/>
                  </a:lnTo>
                  <a:lnTo>
                    <a:pt x="204635" y="72974"/>
                  </a:lnTo>
                  <a:lnTo>
                    <a:pt x="204048" y="72085"/>
                  </a:lnTo>
                  <a:lnTo>
                    <a:pt x="56756" y="72085"/>
                  </a:lnTo>
                  <a:lnTo>
                    <a:pt x="32018" y="64390"/>
                  </a:lnTo>
                  <a:lnTo>
                    <a:pt x="14271" y="43475"/>
                  </a:lnTo>
                  <a:lnTo>
                    <a:pt x="12569" y="40023"/>
                  </a:lnTo>
                  <a:close/>
                </a:path>
                <a:path w="327025" h="410845">
                  <a:moveTo>
                    <a:pt x="178831" y="310502"/>
                  </a:moveTo>
                  <a:lnTo>
                    <a:pt x="91655" y="310502"/>
                  </a:lnTo>
                  <a:lnTo>
                    <a:pt x="117610" y="320491"/>
                  </a:lnTo>
                  <a:lnTo>
                    <a:pt x="144100" y="348324"/>
                  </a:lnTo>
                  <a:lnTo>
                    <a:pt x="164704" y="377283"/>
                  </a:lnTo>
                  <a:lnTo>
                    <a:pt x="172999" y="390652"/>
                  </a:lnTo>
                  <a:lnTo>
                    <a:pt x="183295" y="387423"/>
                  </a:lnTo>
                  <a:lnTo>
                    <a:pt x="194529" y="383613"/>
                  </a:lnTo>
                  <a:lnTo>
                    <a:pt x="207276" y="379107"/>
                  </a:lnTo>
                  <a:lnTo>
                    <a:pt x="183919" y="342960"/>
                  </a:lnTo>
                  <a:lnTo>
                    <a:pt x="175006" y="322052"/>
                  </a:lnTo>
                  <a:lnTo>
                    <a:pt x="178831" y="310502"/>
                  </a:lnTo>
                  <a:close/>
                </a:path>
                <a:path w="327025" h="410845">
                  <a:moveTo>
                    <a:pt x="278907" y="288574"/>
                  </a:moveTo>
                  <a:lnTo>
                    <a:pt x="224461" y="288574"/>
                  </a:lnTo>
                  <a:lnTo>
                    <a:pt x="248146" y="305350"/>
                  </a:lnTo>
                  <a:lnTo>
                    <a:pt x="264563" y="327725"/>
                  </a:lnTo>
                  <a:lnTo>
                    <a:pt x="299694" y="303860"/>
                  </a:lnTo>
                  <a:lnTo>
                    <a:pt x="285898" y="293504"/>
                  </a:lnTo>
                  <a:lnTo>
                    <a:pt x="278907" y="288574"/>
                  </a:lnTo>
                  <a:close/>
                </a:path>
                <a:path w="327025" h="410845">
                  <a:moveTo>
                    <a:pt x="324257" y="242214"/>
                  </a:moveTo>
                  <a:lnTo>
                    <a:pt x="245402" y="242214"/>
                  </a:lnTo>
                  <a:lnTo>
                    <a:pt x="270183" y="243413"/>
                  </a:lnTo>
                  <a:lnTo>
                    <a:pt x="314060" y="252079"/>
                  </a:lnTo>
                  <a:lnTo>
                    <a:pt x="322554" y="250393"/>
                  </a:lnTo>
                  <a:lnTo>
                    <a:pt x="323752" y="244899"/>
                  </a:lnTo>
                  <a:lnTo>
                    <a:pt x="324257" y="242214"/>
                  </a:lnTo>
                  <a:close/>
                </a:path>
                <a:path w="327025" h="410845">
                  <a:moveTo>
                    <a:pt x="326732" y="224561"/>
                  </a:moveTo>
                  <a:lnTo>
                    <a:pt x="288493" y="228917"/>
                  </a:lnTo>
                  <a:lnTo>
                    <a:pt x="326212" y="228917"/>
                  </a:lnTo>
                  <a:lnTo>
                    <a:pt x="326732" y="224561"/>
                  </a:lnTo>
                  <a:close/>
                </a:path>
                <a:path w="327025" h="410845">
                  <a:moveTo>
                    <a:pt x="322512" y="151302"/>
                  </a:moveTo>
                  <a:lnTo>
                    <a:pt x="311638" y="151302"/>
                  </a:lnTo>
                  <a:lnTo>
                    <a:pt x="322529" y="151422"/>
                  </a:lnTo>
                  <a:close/>
                </a:path>
                <a:path w="327025" h="410845">
                  <a:moveTo>
                    <a:pt x="311581" y="111417"/>
                  </a:moveTo>
                  <a:lnTo>
                    <a:pt x="299570" y="120443"/>
                  </a:lnTo>
                  <a:lnTo>
                    <a:pt x="278445" y="130097"/>
                  </a:lnTo>
                  <a:lnTo>
                    <a:pt x="254794" y="132214"/>
                  </a:lnTo>
                  <a:lnTo>
                    <a:pt x="319786" y="132214"/>
                  </a:lnTo>
                  <a:lnTo>
                    <a:pt x="318236" y="124237"/>
                  </a:lnTo>
                  <a:lnTo>
                    <a:pt x="315717" y="117907"/>
                  </a:lnTo>
                  <a:lnTo>
                    <a:pt x="311581" y="111417"/>
                  </a:lnTo>
                  <a:close/>
                </a:path>
                <a:path w="327025" h="410845">
                  <a:moveTo>
                    <a:pt x="252603" y="30835"/>
                  </a:moveTo>
                  <a:lnTo>
                    <a:pt x="239444" y="33058"/>
                  </a:lnTo>
                  <a:lnTo>
                    <a:pt x="227356" y="49218"/>
                  </a:lnTo>
                  <a:lnTo>
                    <a:pt x="215900" y="66722"/>
                  </a:lnTo>
                  <a:lnTo>
                    <a:pt x="204635" y="72974"/>
                  </a:lnTo>
                  <a:lnTo>
                    <a:pt x="253590" y="72974"/>
                  </a:lnTo>
                  <a:lnTo>
                    <a:pt x="268815" y="60350"/>
                  </a:lnTo>
                  <a:lnTo>
                    <a:pt x="277990" y="54190"/>
                  </a:lnTo>
                  <a:lnTo>
                    <a:pt x="273743" y="47425"/>
                  </a:lnTo>
                  <a:lnTo>
                    <a:pt x="269682" y="42737"/>
                  </a:lnTo>
                  <a:lnTo>
                    <a:pt x="263429" y="37937"/>
                  </a:lnTo>
                  <a:lnTo>
                    <a:pt x="252603" y="30835"/>
                  </a:lnTo>
                  <a:close/>
                </a:path>
                <a:path w="327025" h="410845">
                  <a:moveTo>
                    <a:pt x="97205" y="0"/>
                  </a:moveTo>
                  <a:lnTo>
                    <a:pt x="92676" y="10963"/>
                  </a:lnTo>
                  <a:lnTo>
                    <a:pt x="90006" y="34528"/>
                  </a:lnTo>
                  <a:lnTo>
                    <a:pt x="80823" y="58850"/>
                  </a:lnTo>
                  <a:lnTo>
                    <a:pt x="56756" y="72085"/>
                  </a:lnTo>
                  <a:lnTo>
                    <a:pt x="204048" y="72085"/>
                  </a:lnTo>
                  <a:lnTo>
                    <a:pt x="199333" y="64935"/>
                  </a:lnTo>
                  <a:lnTo>
                    <a:pt x="125780" y="64935"/>
                  </a:lnTo>
                  <a:lnTo>
                    <a:pt x="110527" y="55108"/>
                  </a:lnTo>
                  <a:lnTo>
                    <a:pt x="104544" y="32529"/>
                  </a:lnTo>
                  <a:lnTo>
                    <a:pt x="102036" y="9919"/>
                  </a:lnTo>
                  <a:lnTo>
                    <a:pt x="97205" y="0"/>
                  </a:lnTo>
                  <a:close/>
                </a:path>
                <a:path w="327025" h="410845">
                  <a:moveTo>
                    <a:pt x="178943" y="2184"/>
                  </a:moveTo>
                  <a:lnTo>
                    <a:pt x="173610" y="8084"/>
                  </a:lnTo>
                  <a:lnTo>
                    <a:pt x="170361" y="42284"/>
                  </a:lnTo>
                  <a:lnTo>
                    <a:pt x="164122" y="57378"/>
                  </a:lnTo>
                  <a:lnTo>
                    <a:pt x="157175" y="61540"/>
                  </a:lnTo>
                  <a:lnTo>
                    <a:pt x="147185" y="63695"/>
                  </a:lnTo>
                  <a:lnTo>
                    <a:pt x="136077" y="64581"/>
                  </a:lnTo>
                  <a:lnTo>
                    <a:pt x="125780" y="64935"/>
                  </a:lnTo>
                  <a:lnTo>
                    <a:pt x="199333" y="64935"/>
                  </a:lnTo>
                  <a:lnTo>
                    <a:pt x="196199" y="60183"/>
                  </a:lnTo>
                  <a:lnTo>
                    <a:pt x="193331" y="37937"/>
                  </a:lnTo>
                  <a:lnTo>
                    <a:pt x="193206" y="14709"/>
                  </a:lnTo>
                  <a:lnTo>
                    <a:pt x="193743" y="4907"/>
                  </a:lnTo>
                  <a:lnTo>
                    <a:pt x="178943" y="2184"/>
                  </a:lnTo>
                  <a:close/>
                </a:path>
                <a:path w="327025" h="410845">
                  <a:moveTo>
                    <a:pt x="0" y="11798"/>
                  </a:moveTo>
                  <a:lnTo>
                    <a:pt x="3578" y="21793"/>
                  </a:lnTo>
                  <a:lnTo>
                    <a:pt x="12569" y="40023"/>
                  </a:lnTo>
                  <a:lnTo>
                    <a:pt x="0" y="11798"/>
                  </a:lnTo>
                  <a:close/>
                </a:path>
                <a:path w="327025" h="410845">
                  <a:moveTo>
                    <a:pt x="193751" y="4762"/>
                  </a:moveTo>
                  <a:lnTo>
                    <a:pt x="193743" y="4907"/>
                  </a:lnTo>
                  <a:lnTo>
                    <a:pt x="195580" y="5245"/>
                  </a:lnTo>
                  <a:lnTo>
                    <a:pt x="193751" y="4762"/>
                  </a:lnTo>
                  <a:close/>
                </a:path>
              </a:pathLst>
            </a:custGeom>
            <a:solidFill>
              <a:srgbClr val="F499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36">
              <a:extLst>
                <a:ext uri="{FF2B5EF4-FFF2-40B4-BE49-F238E27FC236}">
                  <a16:creationId xmlns:a16="http://schemas.microsoft.com/office/drawing/2014/main" id="{49C43CDA-F6B0-2F35-57FD-98558D2B0289}"/>
                </a:ext>
              </a:extLst>
            </p:cNvPr>
            <p:cNvSpPr/>
            <p:nvPr/>
          </p:nvSpPr>
          <p:spPr>
            <a:xfrm>
              <a:off x="8472531" y="5846107"/>
              <a:ext cx="172085" cy="50800"/>
            </a:xfrm>
            <a:custGeom>
              <a:avLst/>
              <a:gdLst/>
              <a:ahLst/>
              <a:cxnLst/>
              <a:rect l="l" t="t" r="r" b="b"/>
              <a:pathLst>
                <a:path w="172084" h="50800">
                  <a:moveTo>
                    <a:pt x="98910" y="0"/>
                  </a:moveTo>
                  <a:lnTo>
                    <a:pt x="34975" y="13665"/>
                  </a:lnTo>
                  <a:lnTo>
                    <a:pt x="1117" y="36169"/>
                  </a:lnTo>
                  <a:lnTo>
                    <a:pt x="0" y="40805"/>
                  </a:lnTo>
                  <a:lnTo>
                    <a:pt x="5333" y="48615"/>
                  </a:lnTo>
                  <a:lnTo>
                    <a:pt x="10985" y="50647"/>
                  </a:lnTo>
                  <a:lnTo>
                    <a:pt x="14122" y="47929"/>
                  </a:lnTo>
                  <a:lnTo>
                    <a:pt x="38288" y="31546"/>
                  </a:lnTo>
                  <a:lnTo>
                    <a:pt x="65692" y="21069"/>
                  </a:lnTo>
                  <a:lnTo>
                    <a:pt x="95241" y="16783"/>
                  </a:lnTo>
                  <a:lnTo>
                    <a:pt x="125844" y="18973"/>
                  </a:lnTo>
                  <a:lnTo>
                    <a:pt x="134531" y="20776"/>
                  </a:lnTo>
                  <a:lnTo>
                    <a:pt x="143176" y="23090"/>
                  </a:lnTo>
                  <a:lnTo>
                    <a:pt x="151740" y="25930"/>
                  </a:lnTo>
                  <a:lnTo>
                    <a:pt x="164325" y="31140"/>
                  </a:lnTo>
                  <a:lnTo>
                    <a:pt x="168884" y="30264"/>
                  </a:lnTo>
                  <a:lnTo>
                    <a:pt x="172059" y="22326"/>
                  </a:lnTo>
                  <a:lnTo>
                    <a:pt x="170243" y="16395"/>
                  </a:lnTo>
                  <a:lnTo>
                    <a:pt x="166065" y="14566"/>
                  </a:lnTo>
                  <a:lnTo>
                    <a:pt x="132716" y="3760"/>
                  </a:lnTo>
                  <a:lnTo>
                    <a:pt x="98910" y="0"/>
                  </a:lnTo>
                  <a:close/>
                </a:path>
              </a:pathLst>
            </a:custGeom>
            <a:solidFill>
              <a:srgbClr val="1C1C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37">
              <a:extLst>
                <a:ext uri="{FF2B5EF4-FFF2-40B4-BE49-F238E27FC236}">
                  <a16:creationId xmlns:a16="http://schemas.microsoft.com/office/drawing/2014/main" id="{5DF10BC0-1DF2-E0CF-41A9-C11A2B1F3816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805226" y="6812098"/>
              <a:ext cx="233374" cy="146757"/>
            </a:xfrm>
            <a:prstGeom prst="rect">
              <a:avLst/>
            </a:prstGeom>
          </p:spPr>
        </p:pic>
        <p:pic>
          <p:nvPicPr>
            <p:cNvPr id="12" name="object 38">
              <a:extLst>
                <a:ext uri="{FF2B5EF4-FFF2-40B4-BE49-F238E27FC236}">
                  <a16:creationId xmlns:a16="http://schemas.microsoft.com/office/drawing/2014/main" id="{562A5768-EFFC-7832-5394-49356FBECC80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207562" y="6902369"/>
              <a:ext cx="225545" cy="147166"/>
            </a:xfrm>
            <a:prstGeom prst="rect">
              <a:avLst/>
            </a:prstGeom>
          </p:spPr>
        </p:pic>
        <p:pic>
          <p:nvPicPr>
            <p:cNvPr id="13" name="object 39">
              <a:extLst>
                <a:ext uri="{FF2B5EF4-FFF2-40B4-BE49-F238E27FC236}">
                  <a16:creationId xmlns:a16="http://schemas.microsoft.com/office/drawing/2014/main" id="{E54DF99B-C9CB-F67D-A8D9-E71F4ED3E409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875907" y="5864988"/>
              <a:ext cx="207382" cy="206966"/>
            </a:xfrm>
            <a:prstGeom prst="rect">
              <a:avLst/>
            </a:prstGeom>
          </p:spPr>
        </p:pic>
        <p:sp>
          <p:nvSpPr>
            <p:cNvPr id="14" name="object 40">
              <a:extLst>
                <a:ext uri="{FF2B5EF4-FFF2-40B4-BE49-F238E27FC236}">
                  <a16:creationId xmlns:a16="http://schemas.microsoft.com/office/drawing/2014/main" id="{4B0F488A-D61C-5FC0-B30C-D520A52D1C99}"/>
                </a:ext>
              </a:extLst>
            </p:cNvPr>
            <p:cNvSpPr/>
            <p:nvPr/>
          </p:nvSpPr>
          <p:spPr>
            <a:xfrm>
              <a:off x="8539767" y="5917465"/>
              <a:ext cx="65405" cy="65405"/>
            </a:xfrm>
            <a:custGeom>
              <a:avLst/>
              <a:gdLst/>
              <a:ahLst/>
              <a:cxnLst/>
              <a:rect l="l" t="t" r="r" b="b"/>
              <a:pathLst>
                <a:path w="65404" h="65404">
                  <a:moveTo>
                    <a:pt x="28486" y="0"/>
                  </a:moveTo>
                  <a:lnTo>
                    <a:pt x="16159" y="4096"/>
                  </a:lnTo>
                  <a:lnTo>
                    <a:pt x="6689" y="12312"/>
                  </a:lnTo>
                  <a:lnTo>
                    <a:pt x="996" y="23481"/>
                  </a:lnTo>
                  <a:lnTo>
                    <a:pt x="0" y="36436"/>
                  </a:lnTo>
                  <a:lnTo>
                    <a:pt x="4102" y="48757"/>
                  </a:lnTo>
                  <a:lnTo>
                    <a:pt x="12330" y="58215"/>
                  </a:lnTo>
                  <a:lnTo>
                    <a:pt x="23508" y="63898"/>
                  </a:lnTo>
                  <a:lnTo>
                    <a:pt x="36461" y="64896"/>
                  </a:lnTo>
                  <a:lnTo>
                    <a:pt x="48772" y="60798"/>
                  </a:lnTo>
                  <a:lnTo>
                    <a:pt x="58231" y="52579"/>
                  </a:lnTo>
                  <a:lnTo>
                    <a:pt x="63920" y="41410"/>
                  </a:lnTo>
                  <a:lnTo>
                    <a:pt x="64922" y="28460"/>
                  </a:lnTo>
                  <a:lnTo>
                    <a:pt x="60822" y="16139"/>
                  </a:lnTo>
                  <a:lnTo>
                    <a:pt x="52600" y="6681"/>
                  </a:lnTo>
                  <a:lnTo>
                    <a:pt x="41430" y="998"/>
                  </a:lnTo>
                  <a:lnTo>
                    <a:pt x="28486" y="0"/>
                  </a:lnTo>
                  <a:close/>
                </a:path>
              </a:pathLst>
            </a:custGeom>
            <a:solidFill>
              <a:srgbClr val="1C1C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41">
              <a:extLst>
                <a:ext uri="{FF2B5EF4-FFF2-40B4-BE49-F238E27FC236}">
                  <a16:creationId xmlns:a16="http://schemas.microsoft.com/office/drawing/2014/main" id="{83CD60B5-F325-ADFA-5DEB-0523DCB7D4E0}"/>
                </a:ext>
              </a:extLst>
            </p:cNvPr>
            <p:cNvSpPr/>
            <p:nvPr/>
          </p:nvSpPr>
          <p:spPr>
            <a:xfrm>
              <a:off x="8547908" y="5926159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>
                  <a:moveTo>
                    <a:pt x="19799" y="0"/>
                  </a:moveTo>
                  <a:lnTo>
                    <a:pt x="5194" y="1803"/>
                  </a:lnTo>
                  <a:lnTo>
                    <a:pt x="0" y="8432"/>
                  </a:lnTo>
                  <a:lnTo>
                    <a:pt x="1790" y="23050"/>
                  </a:lnTo>
                  <a:lnTo>
                    <a:pt x="8445" y="28232"/>
                  </a:lnTo>
                  <a:lnTo>
                    <a:pt x="23037" y="26441"/>
                  </a:lnTo>
                  <a:lnTo>
                    <a:pt x="28244" y="19799"/>
                  </a:lnTo>
                  <a:lnTo>
                    <a:pt x="27343" y="12496"/>
                  </a:lnTo>
                  <a:lnTo>
                    <a:pt x="26441" y="5194"/>
                  </a:lnTo>
                  <a:lnTo>
                    <a:pt x="197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6" name="object 42">
            <a:extLst>
              <a:ext uri="{FF2B5EF4-FFF2-40B4-BE49-F238E27FC236}">
                <a16:creationId xmlns:a16="http://schemas.microsoft.com/office/drawing/2014/main" id="{2CA5B5D7-434F-3509-1ED5-FC523EEDD4F7}"/>
              </a:ext>
            </a:extLst>
          </p:cNvPr>
          <p:cNvPicPr/>
          <p:nvPr userDrawn="1"/>
        </p:nvPicPr>
        <p:blipFill>
          <a:blip r:embed="rId7" cstate="print"/>
          <a:stretch>
            <a:fillRect/>
          </a:stretch>
        </p:blipFill>
        <p:spPr>
          <a:xfrm>
            <a:off x="9165644" y="5374633"/>
            <a:ext cx="1309355" cy="899959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43411" y="1033830"/>
            <a:ext cx="2903220" cy="662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rgbClr val="00645C"/>
                </a:solidFill>
                <a:latin typeface="KBH-Black"/>
                <a:cs typeface="KBH-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3082" y="1739455"/>
            <a:ext cx="9595485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24961" y="7033450"/>
            <a:ext cx="341172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3082" y="7033450"/>
            <a:ext cx="2452179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76388" y="7033450"/>
            <a:ext cx="2452179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ts val="2500"/>
              </a:lnSpc>
              <a:spcBef>
                <a:spcPts val="200"/>
              </a:spcBef>
            </a:pPr>
            <a:r>
              <a:rPr spc="-25" dirty="0">
                <a:latin typeface="KBH Black" panose="00000A00000000000000" pitchFamily="2" charset="0"/>
              </a:rPr>
              <a:t>Velkommen</a:t>
            </a:r>
            <a:r>
              <a:rPr spc="-60" dirty="0">
                <a:latin typeface="KBH Black" panose="00000A00000000000000" pitchFamily="2" charset="0"/>
              </a:rPr>
              <a:t> </a:t>
            </a:r>
            <a:r>
              <a:rPr spc="-25" dirty="0" err="1">
                <a:latin typeface="KBH Black" panose="00000A00000000000000" pitchFamily="2" charset="0"/>
              </a:rPr>
              <a:t>på</a:t>
            </a:r>
            <a:r>
              <a:rPr spc="-25" dirty="0">
                <a:latin typeface="KBH Black" panose="00000A00000000000000" pitchFamily="2" charset="0"/>
              </a:rPr>
              <a:t> </a:t>
            </a:r>
            <a:br>
              <a:rPr lang="da-DK" spc="-25" dirty="0">
                <a:latin typeface="KBH Black" panose="00000A00000000000000" pitchFamily="2" charset="0"/>
              </a:rPr>
            </a:br>
            <a:r>
              <a:rPr lang="da-DK" dirty="0">
                <a:latin typeface="KBH Black" panose="00000A00000000000000" pitchFamily="2" charset="0"/>
              </a:rPr>
              <a:t>[xxx]</a:t>
            </a:r>
            <a:r>
              <a:rPr spc="-55" dirty="0">
                <a:latin typeface="KBH Black" panose="00000A00000000000000" pitchFamily="2" charset="0"/>
              </a:rPr>
              <a:t> </a:t>
            </a:r>
            <a:r>
              <a:rPr spc="-30" dirty="0">
                <a:latin typeface="KBH Black" panose="00000A00000000000000" pitchFamily="2" charset="0"/>
              </a:rPr>
              <a:t>Skole</a:t>
            </a:r>
          </a:p>
        </p:txBody>
      </p:sp>
      <p:sp>
        <p:nvSpPr>
          <p:cNvPr id="13" name="object 19">
            <a:extLst>
              <a:ext uri="{FF2B5EF4-FFF2-40B4-BE49-F238E27FC236}">
                <a16:creationId xmlns:a16="http://schemas.microsoft.com/office/drawing/2014/main" id="{14C90044-5FD4-EB1B-A1A2-929776F71FFA}"/>
              </a:ext>
            </a:extLst>
          </p:cNvPr>
          <p:cNvSpPr txBox="1"/>
          <p:nvPr/>
        </p:nvSpPr>
        <p:spPr>
          <a:xfrm>
            <a:off x="444500" y="1060807"/>
            <a:ext cx="2106930" cy="2671821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850" b="1" spc="-10" dirty="0">
                <a:solidFill>
                  <a:srgbClr val="00645C"/>
                </a:solidFill>
                <a:latin typeface="KBH Tekst"/>
                <a:cs typeface="KBH Tekst"/>
              </a:rPr>
              <a:t>Bibliotek</a:t>
            </a:r>
            <a:endParaRPr sz="850" dirty="0">
              <a:latin typeface="KBH Tekst"/>
              <a:cs typeface="KBH Tekst"/>
            </a:endParaRPr>
          </a:p>
          <a:p>
            <a:pPr marL="12700" marR="5080">
              <a:lnSpc>
                <a:spcPct val="112700"/>
              </a:lnSpc>
            </a:pP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Vi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har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et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bibliotek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på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skolen,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som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vi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spc="-20" dirty="0">
                <a:solidFill>
                  <a:srgbClr val="00645C"/>
                </a:solidFill>
                <a:latin typeface="KBH Tekst"/>
                <a:cs typeface="KBH Tekst"/>
              </a:rPr>
              <a:t>typ-</a:t>
            </a:r>
            <a:r>
              <a:rPr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isk besøger en gang om ugen. Vi 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læser</a:t>
            </a:r>
            <a:r>
              <a:rPr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skolen, men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det er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også en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god ide </a:t>
            </a:r>
            <a:r>
              <a:rPr sz="850" spc="-25" dirty="0">
                <a:solidFill>
                  <a:srgbClr val="00645C"/>
                </a:solidFill>
                <a:latin typeface="KBH Tekst"/>
                <a:cs typeface="KBH Tekst"/>
              </a:rPr>
              <a:t>at</a:t>
            </a:r>
            <a:r>
              <a:rPr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kigge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i bøgerne sammen med 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børnene</a:t>
            </a:r>
            <a:r>
              <a:rPr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derhjemme. Det fremgår af 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ugeplanen,</a:t>
            </a:r>
            <a:r>
              <a:rPr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når</a:t>
            </a:r>
            <a:r>
              <a:rPr sz="850" spc="-1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der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er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bøger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tasken,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og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hvornår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spc="-25" dirty="0">
                <a:solidFill>
                  <a:srgbClr val="00645C"/>
                </a:solidFill>
                <a:latin typeface="KBH Tekst"/>
                <a:cs typeface="KBH Tekst"/>
              </a:rPr>
              <a:t>de</a:t>
            </a:r>
            <a:r>
              <a:rPr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skal </a:t>
            </a:r>
            <a:r>
              <a:rPr sz="850" spc="-10" dirty="0" err="1">
                <a:solidFill>
                  <a:srgbClr val="00645C"/>
                </a:solidFill>
                <a:latin typeface="KBH Tekst"/>
                <a:cs typeface="KBH Tekst"/>
              </a:rPr>
              <a:t>retur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.</a:t>
            </a:r>
            <a:endParaRPr lang="da-DK" sz="850" spc="-10" dirty="0">
              <a:solidFill>
                <a:srgbClr val="00645C"/>
              </a:solidFill>
              <a:latin typeface="KBH Tekst"/>
              <a:cs typeface="KBH Tekst"/>
            </a:endParaRPr>
          </a:p>
          <a:p>
            <a:pPr marL="12700" marR="5080">
              <a:lnSpc>
                <a:spcPct val="112700"/>
              </a:lnSpc>
            </a:pPr>
            <a:endParaRPr lang="da-DK" sz="850" spc="-10" dirty="0">
              <a:solidFill>
                <a:srgbClr val="00645C"/>
              </a:solidFill>
              <a:latin typeface="KBH Tekst"/>
              <a:cs typeface="KBH Tekst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lang="da-DK" sz="850" b="1" dirty="0">
                <a:solidFill>
                  <a:srgbClr val="00645C"/>
                </a:solidFill>
                <a:latin typeface="KBH Tekst"/>
                <a:cs typeface="KBH Tekst"/>
              </a:rPr>
              <a:t>Lærings-</a:t>
            </a:r>
            <a:r>
              <a:rPr lang="da-DK" sz="850" b="1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b="1" dirty="0">
                <a:solidFill>
                  <a:srgbClr val="00645C"/>
                </a:solidFill>
                <a:latin typeface="KBH Tekst"/>
                <a:cs typeface="KBH Tekst"/>
              </a:rPr>
              <a:t>og </a:t>
            </a:r>
            <a:r>
              <a:rPr lang="da-DK" sz="850" b="1" spc="-10" dirty="0">
                <a:solidFill>
                  <a:srgbClr val="00645C"/>
                </a:solidFill>
                <a:latin typeface="KBH Tekst"/>
                <a:cs typeface="KBH Tekst"/>
              </a:rPr>
              <a:t>feedbacksamtaler</a:t>
            </a:r>
            <a:endParaRPr lang="da-DK" sz="850" dirty="0">
              <a:latin typeface="KBH Tekst"/>
              <a:cs typeface="KBH Tekst"/>
            </a:endParaRPr>
          </a:p>
          <a:p>
            <a:pPr marL="12700" marR="5080">
              <a:lnSpc>
                <a:spcPct val="112700"/>
              </a:lnSpc>
            </a:pP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Vi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holder mindst en lærings- og 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feed-</a:t>
            </a:r>
            <a:r>
              <a:rPr lang="da-DK"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 err="1">
                <a:solidFill>
                  <a:srgbClr val="00645C"/>
                </a:solidFill>
                <a:latin typeface="KBH Tekst"/>
                <a:cs typeface="KBH Tekst"/>
              </a:rPr>
              <a:t>backsamtale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med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hvert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enkelt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barn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lang="da-DK"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løbet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af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skoleåret.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Hvis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der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er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behov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25" dirty="0">
                <a:solidFill>
                  <a:srgbClr val="00645C"/>
                </a:solidFill>
                <a:latin typeface="KBH Tekst"/>
                <a:cs typeface="KBH Tekst"/>
              </a:rPr>
              <a:t>for</a:t>
            </a:r>
            <a:r>
              <a:rPr lang="da-DK"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mere,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kan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der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aftales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yderligere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for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25" dirty="0">
                <a:solidFill>
                  <a:srgbClr val="00645C"/>
                </a:solidFill>
                <a:latin typeface="KBH Tekst"/>
                <a:cs typeface="KBH Tekst"/>
              </a:rPr>
              <a:t>den</a:t>
            </a:r>
            <a:r>
              <a:rPr lang="da-DK"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enkelte.</a:t>
            </a:r>
          </a:p>
          <a:p>
            <a:pPr marL="12700" marR="5080">
              <a:lnSpc>
                <a:spcPct val="112700"/>
              </a:lnSpc>
            </a:pPr>
            <a:endParaRPr lang="da-DK" sz="850" spc="-10" dirty="0">
              <a:solidFill>
                <a:srgbClr val="00645C"/>
              </a:solidFill>
              <a:latin typeface="KBH Tekst"/>
              <a:cs typeface="KBH Tekst"/>
            </a:endParaRPr>
          </a:p>
          <a:p>
            <a:pPr marL="12700" marR="5080">
              <a:lnSpc>
                <a:spcPct val="112700"/>
              </a:lnSpc>
            </a:pPr>
            <a:endParaRPr lang="da-DK" sz="850" dirty="0">
              <a:latin typeface="KBH Tekst"/>
              <a:cs typeface="KBH Tekst"/>
            </a:endParaRPr>
          </a:p>
          <a:p>
            <a:pPr marL="12700" marR="5080">
              <a:lnSpc>
                <a:spcPct val="112700"/>
              </a:lnSpc>
            </a:pPr>
            <a:endParaRPr sz="850" dirty="0">
              <a:latin typeface="KBH Tekst"/>
              <a:cs typeface="KBH Tekst"/>
            </a:endParaRPr>
          </a:p>
        </p:txBody>
      </p:sp>
      <p:sp>
        <p:nvSpPr>
          <p:cNvPr id="14" name="object 21">
            <a:extLst>
              <a:ext uri="{FF2B5EF4-FFF2-40B4-BE49-F238E27FC236}">
                <a16:creationId xmlns:a16="http://schemas.microsoft.com/office/drawing/2014/main" id="{13562D25-CBD3-9EBF-325A-282271B92A2A}"/>
              </a:ext>
            </a:extLst>
          </p:cNvPr>
          <p:cNvSpPr txBox="1"/>
          <p:nvPr/>
        </p:nvSpPr>
        <p:spPr>
          <a:xfrm>
            <a:off x="2746599" y="1060807"/>
            <a:ext cx="2055495" cy="28199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84225">
              <a:lnSpc>
                <a:spcPct val="112700"/>
              </a:lnSpc>
              <a:spcBef>
                <a:spcPts val="100"/>
              </a:spcBef>
            </a:pPr>
            <a:r>
              <a:rPr sz="850" b="1" dirty="0">
                <a:solidFill>
                  <a:srgbClr val="00645C"/>
                </a:solidFill>
                <a:latin typeface="KBH Tekst"/>
                <a:cs typeface="KBH Tekst"/>
              </a:rPr>
              <a:t>Fødselsdage</a:t>
            </a:r>
            <a:r>
              <a:rPr sz="850" b="1" spc="-2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b="1" dirty="0">
                <a:solidFill>
                  <a:srgbClr val="00645C"/>
                </a:solidFill>
                <a:latin typeface="KBH Tekst"/>
                <a:cs typeface="KBH Tekst"/>
              </a:rPr>
              <a:t>og</a:t>
            </a:r>
            <a:r>
              <a:rPr sz="850" b="1" spc="-1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b="1" spc="-10" dirty="0">
                <a:solidFill>
                  <a:srgbClr val="00645C"/>
                </a:solidFill>
                <a:latin typeface="KBH Tekst"/>
                <a:cs typeface="KBH Tekst"/>
              </a:rPr>
              <a:t>sociale</a:t>
            </a:r>
            <a:r>
              <a:rPr sz="850" b="1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b="1" spc="-10" dirty="0">
                <a:solidFill>
                  <a:srgbClr val="00645C"/>
                </a:solidFill>
                <a:latin typeface="KBH Tekst"/>
                <a:cs typeface="KBH Tekst"/>
              </a:rPr>
              <a:t>arrangementer</a:t>
            </a:r>
            <a:endParaRPr sz="850" dirty="0">
              <a:latin typeface="KBH Tekst"/>
              <a:cs typeface="KBH Tekst"/>
            </a:endParaRPr>
          </a:p>
          <a:p>
            <a:pPr marL="12700" marR="5080">
              <a:lnSpc>
                <a:spcPct val="112700"/>
              </a:lnSpc>
            </a:pP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Klassens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forældre 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aftaler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 selv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på </a:t>
            </a:r>
            <a:r>
              <a:rPr sz="850" spc="-25" dirty="0">
                <a:solidFill>
                  <a:srgbClr val="00645C"/>
                </a:solidFill>
                <a:latin typeface="KBH Tekst"/>
                <a:cs typeface="KBH Tekst"/>
              </a:rPr>
              <a:t>det</a:t>
            </a:r>
            <a:r>
              <a:rPr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første</a:t>
            </a:r>
            <a:r>
              <a:rPr sz="850" spc="-2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forældremøde,</a:t>
            </a:r>
            <a:r>
              <a:rPr sz="850" spc="-2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hvordan</a:t>
            </a:r>
            <a:r>
              <a:rPr sz="850" spc="-2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sz="850" spc="-2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holder</a:t>
            </a:r>
            <a:r>
              <a:rPr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fødselsdage</a:t>
            </a:r>
            <a:r>
              <a:rPr sz="850" spc="-2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og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andre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sociale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arrange-</a:t>
            </a:r>
            <a:r>
              <a:rPr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menter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løbet af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året, som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kan </a:t>
            </a:r>
            <a:r>
              <a:rPr sz="850" spc="-20" dirty="0">
                <a:solidFill>
                  <a:srgbClr val="00645C"/>
                </a:solidFill>
                <a:latin typeface="KBH Tekst"/>
                <a:cs typeface="KBH Tekst"/>
              </a:rPr>
              <a:t>være</a:t>
            </a:r>
            <a:r>
              <a:rPr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med</a:t>
            </a:r>
            <a:r>
              <a:rPr sz="850" spc="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til</a:t>
            </a:r>
            <a:r>
              <a:rPr sz="850" spc="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styrke</a:t>
            </a:r>
            <a:r>
              <a:rPr sz="850" spc="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klassens</a:t>
            </a:r>
            <a:r>
              <a:rPr sz="850" spc="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fællesskab.</a:t>
            </a:r>
            <a:r>
              <a:rPr sz="850" spc="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spc="-25" dirty="0">
                <a:solidFill>
                  <a:srgbClr val="00645C"/>
                </a:solidFill>
                <a:latin typeface="KBH Tekst"/>
                <a:cs typeface="KBH Tekst"/>
              </a:rPr>
              <a:t>Vi</a:t>
            </a:r>
            <a:r>
              <a:rPr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vil</a:t>
            </a:r>
            <a:r>
              <a:rPr sz="850" spc="-2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opfordre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jer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til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enten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at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invitere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spc="-20" dirty="0">
                <a:solidFill>
                  <a:srgbClr val="00645C"/>
                </a:solidFill>
                <a:latin typeface="KBH Tekst"/>
                <a:cs typeface="KBH Tekst"/>
              </a:rPr>
              <a:t>hele</a:t>
            </a:r>
            <a:r>
              <a:rPr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klassen, eller kun 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drenge/</a:t>
            </a:r>
            <a:r>
              <a:rPr sz="850" spc="-10" dirty="0" err="1">
                <a:solidFill>
                  <a:srgbClr val="00645C"/>
                </a:solidFill>
                <a:latin typeface="KBH Tekst"/>
                <a:cs typeface="KBH Tekst"/>
              </a:rPr>
              <a:t>piger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.</a:t>
            </a:r>
            <a:endParaRPr lang="da-DK" sz="850" spc="-10" dirty="0">
              <a:solidFill>
                <a:srgbClr val="00645C"/>
              </a:solidFill>
              <a:latin typeface="KBH Tekst"/>
              <a:cs typeface="KBH Tekst"/>
            </a:endParaRPr>
          </a:p>
          <a:p>
            <a:pPr marL="12700" marR="5080">
              <a:lnSpc>
                <a:spcPct val="112700"/>
              </a:lnSpc>
            </a:pPr>
            <a:endParaRPr lang="da-DK" sz="850" spc="-10" dirty="0">
              <a:solidFill>
                <a:srgbClr val="00645C"/>
              </a:solidFill>
              <a:latin typeface="KBH Tekst"/>
              <a:cs typeface="KBH Tekst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lang="da-DK" sz="850" b="1" dirty="0">
                <a:solidFill>
                  <a:srgbClr val="00645C"/>
                </a:solidFill>
                <a:latin typeface="KBH Tekst"/>
                <a:cs typeface="KBH Tekst"/>
              </a:rPr>
              <a:t>Spørgsmål</a:t>
            </a:r>
            <a:r>
              <a:rPr lang="da-DK" sz="850" b="1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b="1" dirty="0">
                <a:solidFill>
                  <a:srgbClr val="00645C"/>
                </a:solidFill>
                <a:latin typeface="KBH Tekst"/>
                <a:cs typeface="KBH Tekst"/>
              </a:rPr>
              <a:t>eller </a:t>
            </a:r>
            <a:r>
              <a:rPr lang="da-DK" sz="850" b="1" spc="-10" dirty="0">
                <a:solidFill>
                  <a:srgbClr val="00645C"/>
                </a:solidFill>
                <a:latin typeface="KBH Tekst"/>
                <a:cs typeface="KBH Tekst"/>
              </a:rPr>
              <a:t>bekymring</a:t>
            </a:r>
            <a:endParaRPr lang="da-DK" sz="850" dirty="0">
              <a:latin typeface="KBH Tekst"/>
              <a:cs typeface="KBH Tekst"/>
            </a:endParaRPr>
          </a:p>
          <a:p>
            <a:pPr marL="12700" marR="5080">
              <a:lnSpc>
                <a:spcPct val="112700"/>
              </a:lnSpc>
            </a:pP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må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altid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gerne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kontakte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os,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hvis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bliver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lang="da-DK" sz="850" spc="-3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tvivl</a:t>
            </a:r>
            <a:r>
              <a:rPr lang="da-DK" sz="850" spc="-2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om</a:t>
            </a:r>
            <a:r>
              <a:rPr lang="da-DK" sz="850" spc="-2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noget,</a:t>
            </a:r>
            <a:r>
              <a:rPr lang="da-DK" sz="850" spc="-2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eller</a:t>
            </a:r>
            <a:r>
              <a:rPr lang="da-DK" sz="850" spc="-2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hvis</a:t>
            </a:r>
            <a:r>
              <a:rPr lang="da-DK" sz="850" spc="-2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lang="da-DK" sz="850" spc="-2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er</a:t>
            </a:r>
            <a:r>
              <a:rPr lang="da-DK" sz="850" spc="-2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bekymrede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for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jeres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barns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trivsel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eller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læring.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Vi </a:t>
            </a:r>
            <a:r>
              <a:rPr lang="da-DK" sz="850" spc="-25" dirty="0">
                <a:solidFill>
                  <a:srgbClr val="00645C"/>
                </a:solidFill>
                <a:latin typeface="KBH Tekst"/>
                <a:cs typeface="KBH Tekst"/>
              </a:rPr>
              <a:t>har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også</a:t>
            </a:r>
            <a:r>
              <a:rPr lang="da-DK" sz="850" spc="-1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brug</a:t>
            </a:r>
            <a:r>
              <a:rPr lang="da-DK" sz="850" spc="-1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for</a:t>
            </a:r>
            <a:r>
              <a:rPr lang="da-DK" sz="850" spc="-1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at</a:t>
            </a:r>
            <a:r>
              <a:rPr lang="da-DK" sz="850" spc="-1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være</a:t>
            </a:r>
            <a:r>
              <a:rPr lang="da-DK" sz="850" spc="-1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orienteret,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20" dirty="0">
                <a:solidFill>
                  <a:srgbClr val="00645C"/>
                </a:solidFill>
                <a:latin typeface="KBH Tekst"/>
                <a:cs typeface="KBH Tekst"/>
              </a:rPr>
              <a:t>hvis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der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er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noget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i jeres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familieliv,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som </a:t>
            </a:r>
            <a:r>
              <a:rPr lang="da-DK" sz="850" spc="-25" dirty="0">
                <a:solidFill>
                  <a:srgbClr val="00645C"/>
                </a:solidFill>
                <a:latin typeface="KBH Tekst"/>
                <a:cs typeface="KBH Tekst"/>
              </a:rPr>
              <a:t>kan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påvirke</a:t>
            </a:r>
            <a:r>
              <a:rPr lang="da-DK" sz="850" spc="-2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barnet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ovre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skolen.</a:t>
            </a:r>
            <a:endParaRPr lang="da-DK" sz="850" dirty="0">
              <a:latin typeface="KBH Tekst"/>
              <a:cs typeface="KBH Tekst"/>
            </a:endParaRPr>
          </a:p>
          <a:p>
            <a:pPr marL="12700" marR="5080">
              <a:lnSpc>
                <a:spcPct val="112700"/>
              </a:lnSpc>
            </a:pPr>
            <a:endParaRPr sz="850" dirty="0">
              <a:latin typeface="KBH Tekst"/>
              <a:cs typeface="KBH Tekst"/>
            </a:endParaRPr>
          </a:p>
        </p:txBody>
      </p:sp>
      <p:sp>
        <p:nvSpPr>
          <p:cNvPr id="17" name="object 3">
            <a:extLst>
              <a:ext uri="{FF2B5EF4-FFF2-40B4-BE49-F238E27FC236}">
                <a16:creationId xmlns:a16="http://schemas.microsoft.com/office/drawing/2014/main" id="{E0939D21-32B9-5F88-7184-DBE8B968EA80}"/>
              </a:ext>
            </a:extLst>
          </p:cNvPr>
          <p:cNvSpPr txBox="1"/>
          <p:nvPr/>
        </p:nvSpPr>
        <p:spPr>
          <a:xfrm>
            <a:off x="6243411" y="1931720"/>
            <a:ext cx="3143250" cy="37701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2700"/>
              </a:lnSpc>
              <a:spcBef>
                <a:spcPts val="100"/>
              </a:spcBef>
            </a:pP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Når</a:t>
            </a:r>
            <a:r>
              <a:rPr sz="850" spc="-1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man</a:t>
            </a:r>
            <a:r>
              <a:rPr sz="850" spc="-1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starter</a:t>
            </a:r>
            <a:r>
              <a:rPr sz="850" spc="-1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i</a:t>
            </a:r>
            <a:r>
              <a:rPr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skole,</a:t>
            </a:r>
            <a:r>
              <a:rPr sz="850" spc="-1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træder</a:t>
            </a:r>
            <a:r>
              <a:rPr sz="850" spc="-1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man</a:t>
            </a:r>
            <a:r>
              <a:rPr sz="850" spc="-1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ind</a:t>
            </a:r>
            <a:r>
              <a:rPr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i</a:t>
            </a:r>
            <a:r>
              <a:rPr sz="850" spc="-1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en</a:t>
            </a:r>
            <a:r>
              <a:rPr sz="850" spc="-1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helt</a:t>
            </a:r>
            <a:r>
              <a:rPr sz="850" spc="-1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ny</a:t>
            </a:r>
            <a:r>
              <a:rPr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spc="-10" dirty="0">
                <a:solidFill>
                  <a:srgbClr val="00645C"/>
                </a:solidFill>
                <a:latin typeface="KBH"/>
                <a:cs typeface="KBH"/>
              </a:rPr>
              <a:t>verden.</a:t>
            </a:r>
            <a:r>
              <a:rPr sz="850" spc="50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En</a:t>
            </a:r>
            <a:r>
              <a:rPr sz="850" spc="-2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verden,</a:t>
            </a:r>
            <a:r>
              <a:rPr sz="850" spc="-2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hvor</a:t>
            </a:r>
            <a:r>
              <a:rPr sz="850" spc="-2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bogstaver</a:t>
            </a:r>
            <a:r>
              <a:rPr sz="850" spc="-1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bliver</a:t>
            </a:r>
            <a:r>
              <a:rPr sz="850" spc="-2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til</a:t>
            </a:r>
            <a:r>
              <a:rPr sz="850" spc="-2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ord,</a:t>
            </a:r>
            <a:r>
              <a:rPr sz="850" spc="-1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firkanter</a:t>
            </a:r>
            <a:r>
              <a:rPr sz="850" spc="-2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til</a:t>
            </a:r>
            <a:r>
              <a:rPr sz="850" spc="-2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spc="-10" dirty="0">
                <a:solidFill>
                  <a:srgbClr val="00645C"/>
                </a:solidFill>
                <a:latin typeface="KBH"/>
                <a:cs typeface="KBH"/>
              </a:rPr>
              <a:t>matem-</a:t>
            </a:r>
            <a:r>
              <a:rPr sz="850" spc="50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atik,</a:t>
            </a:r>
            <a:r>
              <a:rPr sz="850" spc="-1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og</a:t>
            </a:r>
            <a:r>
              <a:rPr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hvor</a:t>
            </a:r>
            <a:r>
              <a:rPr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man</a:t>
            </a:r>
            <a:r>
              <a:rPr sz="850" spc="-1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skal</a:t>
            </a:r>
            <a:r>
              <a:rPr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lære</a:t>
            </a:r>
            <a:r>
              <a:rPr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at</a:t>
            </a:r>
            <a:r>
              <a:rPr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spidse</a:t>
            </a:r>
            <a:r>
              <a:rPr sz="850" spc="-1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både</a:t>
            </a:r>
            <a:r>
              <a:rPr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ører</a:t>
            </a:r>
            <a:r>
              <a:rPr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og</a:t>
            </a:r>
            <a:r>
              <a:rPr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spc="-10" dirty="0">
                <a:solidFill>
                  <a:srgbClr val="00645C"/>
                </a:solidFill>
                <a:latin typeface="KBH"/>
                <a:cs typeface="KBH"/>
              </a:rPr>
              <a:t>blyanter.</a:t>
            </a:r>
            <a:r>
              <a:rPr sz="850" spc="50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Man</a:t>
            </a:r>
            <a:r>
              <a:rPr sz="850" spc="-1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spc="-10" dirty="0">
                <a:solidFill>
                  <a:srgbClr val="00645C"/>
                </a:solidFill>
                <a:latin typeface="KBH"/>
                <a:cs typeface="KBH"/>
              </a:rPr>
              <a:t>får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nye</a:t>
            </a:r>
            <a:r>
              <a:rPr sz="850" spc="-10" dirty="0">
                <a:solidFill>
                  <a:srgbClr val="00645C"/>
                </a:solidFill>
                <a:latin typeface="KBH"/>
                <a:cs typeface="KBH"/>
              </a:rPr>
              <a:t> klassekammerater,</a:t>
            </a:r>
            <a:r>
              <a:rPr sz="850" spc="-1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som</a:t>
            </a:r>
            <a:r>
              <a:rPr sz="850" spc="-1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kan</a:t>
            </a:r>
            <a:r>
              <a:rPr sz="850" spc="-1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blive</a:t>
            </a:r>
            <a:r>
              <a:rPr sz="850" spc="-1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til</a:t>
            </a:r>
            <a:r>
              <a:rPr sz="850" spc="-1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venner</a:t>
            </a:r>
            <a:r>
              <a:rPr sz="850" spc="-1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spc="-25" dirty="0">
                <a:solidFill>
                  <a:srgbClr val="00645C"/>
                </a:solidFill>
                <a:latin typeface="KBH"/>
                <a:cs typeface="KBH"/>
              </a:rPr>
              <a:t>for</a:t>
            </a:r>
            <a:r>
              <a:rPr sz="850" spc="50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livet.</a:t>
            </a:r>
            <a:r>
              <a:rPr sz="850" spc="-1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Det</a:t>
            </a:r>
            <a:r>
              <a:rPr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er</a:t>
            </a:r>
            <a:r>
              <a:rPr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stort.</a:t>
            </a:r>
            <a:r>
              <a:rPr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Særligt</a:t>
            </a:r>
            <a:r>
              <a:rPr sz="850" spc="-1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når</a:t>
            </a:r>
            <a:r>
              <a:rPr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man</a:t>
            </a:r>
            <a:r>
              <a:rPr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er</a:t>
            </a:r>
            <a:r>
              <a:rPr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lille.</a:t>
            </a:r>
            <a:r>
              <a:rPr sz="850" spc="-1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Men</a:t>
            </a:r>
            <a:r>
              <a:rPr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også</a:t>
            </a:r>
            <a:r>
              <a:rPr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for</a:t>
            </a:r>
            <a:r>
              <a:rPr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spc="-25" dirty="0">
                <a:solidFill>
                  <a:srgbClr val="00645C"/>
                </a:solidFill>
                <a:latin typeface="KBH"/>
                <a:cs typeface="KBH"/>
              </a:rPr>
              <a:t>jer</a:t>
            </a:r>
            <a:r>
              <a:rPr sz="850" spc="50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spc="-10" dirty="0">
                <a:solidFill>
                  <a:srgbClr val="00645C"/>
                </a:solidFill>
                <a:latin typeface="KBH"/>
                <a:cs typeface="KBH"/>
              </a:rPr>
              <a:t>forældre.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I</a:t>
            </a:r>
            <a:r>
              <a:rPr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kan</a:t>
            </a:r>
            <a:r>
              <a:rPr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dog</a:t>
            </a:r>
            <a:r>
              <a:rPr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være</a:t>
            </a:r>
            <a:r>
              <a:rPr sz="850" spc="-1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helt</a:t>
            </a:r>
            <a:r>
              <a:rPr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sikre</a:t>
            </a:r>
            <a:r>
              <a:rPr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på,</a:t>
            </a:r>
            <a:r>
              <a:rPr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at</a:t>
            </a:r>
            <a:r>
              <a:rPr sz="850" spc="-1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vi</a:t>
            </a:r>
            <a:r>
              <a:rPr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nok</a:t>
            </a:r>
            <a:r>
              <a:rPr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skal</a:t>
            </a:r>
            <a:r>
              <a:rPr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spc="-10" dirty="0">
                <a:solidFill>
                  <a:srgbClr val="00645C"/>
                </a:solidFill>
                <a:latin typeface="KBH"/>
                <a:cs typeface="KBH"/>
              </a:rPr>
              <a:t>hjælpe</a:t>
            </a:r>
            <a:r>
              <a:rPr sz="850" spc="50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jer</a:t>
            </a:r>
            <a:r>
              <a:rPr sz="850" spc="-1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og</a:t>
            </a:r>
            <a:r>
              <a:rPr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jeres</a:t>
            </a:r>
            <a:r>
              <a:rPr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børn</a:t>
            </a:r>
            <a:r>
              <a:rPr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med</a:t>
            </a:r>
            <a:r>
              <a:rPr sz="850" spc="-1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at</a:t>
            </a:r>
            <a:r>
              <a:rPr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finde</a:t>
            </a:r>
            <a:r>
              <a:rPr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vej</a:t>
            </a:r>
            <a:r>
              <a:rPr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i</a:t>
            </a:r>
            <a:r>
              <a:rPr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alt</a:t>
            </a:r>
            <a:r>
              <a:rPr sz="850" spc="-1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dirty="0">
                <a:solidFill>
                  <a:srgbClr val="00645C"/>
                </a:solidFill>
                <a:latin typeface="KBH"/>
                <a:cs typeface="KBH"/>
              </a:rPr>
              <a:t>det</a:t>
            </a:r>
            <a:r>
              <a:rPr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sz="850" spc="-20" dirty="0">
                <a:solidFill>
                  <a:srgbClr val="00645C"/>
                </a:solidFill>
                <a:latin typeface="KBH"/>
                <a:cs typeface="KBH"/>
              </a:rPr>
              <a:t>nye.</a:t>
            </a:r>
            <a:endParaRPr lang="da-DK" sz="850" spc="-20" dirty="0">
              <a:solidFill>
                <a:srgbClr val="00645C"/>
              </a:solidFill>
              <a:latin typeface="KBH"/>
              <a:cs typeface="KBH"/>
            </a:endParaRPr>
          </a:p>
          <a:p>
            <a:pPr marL="12700" marR="5080">
              <a:lnSpc>
                <a:spcPct val="112700"/>
              </a:lnSpc>
              <a:spcBef>
                <a:spcPts val="100"/>
              </a:spcBef>
            </a:pPr>
            <a:endParaRPr lang="da-DK" sz="850" spc="-20" dirty="0">
              <a:solidFill>
                <a:srgbClr val="00645C"/>
              </a:solidFill>
              <a:latin typeface="KBH"/>
              <a:cs typeface="KBH"/>
            </a:endParaRPr>
          </a:p>
          <a:p>
            <a:pPr marL="12700" marR="5080">
              <a:lnSpc>
                <a:spcPct val="112700"/>
              </a:lnSpc>
              <a:spcBef>
                <a:spcPts val="100"/>
              </a:spcBef>
            </a:pP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I</a:t>
            </a:r>
            <a:r>
              <a:rPr lang="da-DK" sz="850" spc="-2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løbet</a:t>
            </a:r>
            <a:r>
              <a:rPr lang="da-DK" sz="850" spc="-1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af</a:t>
            </a:r>
            <a:r>
              <a:rPr lang="da-DK" sz="850" spc="-1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det</a:t>
            </a:r>
            <a:r>
              <a:rPr lang="da-DK" sz="850" spc="-1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første</a:t>
            </a:r>
            <a:r>
              <a:rPr lang="da-DK" sz="850" spc="-1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skoleår</a:t>
            </a:r>
            <a:r>
              <a:rPr lang="da-DK" sz="850" spc="-1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er</a:t>
            </a:r>
            <a:r>
              <a:rPr lang="da-DK" sz="850" spc="-1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vores</a:t>
            </a:r>
            <a:r>
              <a:rPr lang="da-DK" sz="850" spc="-1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mål,</a:t>
            </a:r>
            <a:r>
              <a:rPr lang="da-DK" sz="850" spc="-1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at</a:t>
            </a:r>
            <a:r>
              <a:rPr lang="da-DK" sz="850" spc="-1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de</a:t>
            </a:r>
            <a:r>
              <a:rPr lang="da-DK" sz="850" spc="-1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nye</a:t>
            </a:r>
            <a:r>
              <a:rPr lang="da-DK" sz="850" spc="-10" dirty="0">
                <a:solidFill>
                  <a:srgbClr val="00645C"/>
                </a:solidFill>
                <a:latin typeface="KBH"/>
                <a:cs typeface="KBH"/>
              </a:rPr>
              <a:t> skolebørn</a:t>
            </a:r>
            <a:r>
              <a:rPr lang="da-DK" sz="850" spc="50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bliver</a:t>
            </a:r>
            <a:r>
              <a:rPr lang="da-DK" sz="850" spc="-1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selvhjulpne</a:t>
            </a:r>
            <a:r>
              <a:rPr lang="da-DK"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og</a:t>
            </a:r>
            <a:r>
              <a:rPr lang="da-DK"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fulde</a:t>
            </a:r>
            <a:r>
              <a:rPr lang="da-DK" sz="850" spc="-1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at</a:t>
            </a:r>
            <a:r>
              <a:rPr lang="da-DK"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tro</a:t>
            </a:r>
            <a:r>
              <a:rPr lang="da-DK"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på,</a:t>
            </a:r>
            <a:r>
              <a:rPr lang="da-DK" sz="850" spc="-1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at</a:t>
            </a:r>
            <a:r>
              <a:rPr lang="da-DK"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de</a:t>
            </a:r>
            <a:r>
              <a:rPr lang="da-DK"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kan</a:t>
            </a:r>
            <a:r>
              <a:rPr lang="da-DK" sz="850" spc="-1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en</a:t>
            </a:r>
            <a:r>
              <a:rPr lang="da-DK"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hel</a:t>
            </a:r>
            <a:r>
              <a:rPr lang="da-DK"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spc="-10" dirty="0">
                <a:solidFill>
                  <a:srgbClr val="00645C"/>
                </a:solidFill>
                <a:latin typeface="KBH"/>
                <a:cs typeface="KBH"/>
              </a:rPr>
              <a:t>masse.</a:t>
            </a:r>
            <a:r>
              <a:rPr lang="da-DK" sz="850" spc="50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Sammen</a:t>
            </a:r>
            <a:r>
              <a:rPr lang="da-DK"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med</a:t>
            </a:r>
            <a:r>
              <a:rPr lang="da-DK"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andre</a:t>
            </a:r>
            <a:r>
              <a:rPr lang="da-DK"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og</a:t>
            </a:r>
            <a:r>
              <a:rPr lang="da-DK"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hver</a:t>
            </a:r>
            <a:r>
              <a:rPr lang="da-DK"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for</a:t>
            </a:r>
            <a:r>
              <a:rPr lang="da-DK"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sig.</a:t>
            </a:r>
            <a:r>
              <a:rPr lang="da-DK"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Vi</a:t>
            </a:r>
            <a:r>
              <a:rPr lang="da-DK"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hjælper</a:t>
            </a:r>
            <a:r>
              <a:rPr lang="da-DK"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dem</a:t>
            </a:r>
            <a:r>
              <a:rPr lang="da-DK"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i </a:t>
            </a:r>
            <a:r>
              <a:rPr lang="da-DK" sz="850" spc="-20" dirty="0">
                <a:solidFill>
                  <a:srgbClr val="00645C"/>
                </a:solidFill>
                <a:latin typeface="KBH"/>
                <a:cs typeface="KBH"/>
              </a:rPr>
              <a:t>gang,</a:t>
            </a:r>
            <a:r>
              <a:rPr lang="da-DK" sz="850" spc="50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når</a:t>
            </a:r>
            <a:r>
              <a:rPr lang="da-DK"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gå på-modet </a:t>
            </a:r>
            <a:r>
              <a:rPr lang="da-DK" sz="850" spc="-20" dirty="0">
                <a:solidFill>
                  <a:srgbClr val="00645C"/>
                </a:solidFill>
                <a:latin typeface="KBH"/>
                <a:cs typeface="KBH"/>
              </a:rPr>
              <a:t>svigter,</a:t>
            </a:r>
            <a:r>
              <a:rPr lang="da-DK"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og vi gør os</a:t>
            </a:r>
            <a:r>
              <a:rPr lang="da-DK"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umage med at </a:t>
            </a:r>
            <a:r>
              <a:rPr lang="da-DK" sz="850" spc="-20" dirty="0">
                <a:solidFill>
                  <a:srgbClr val="00645C"/>
                </a:solidFill>
                <a:latin typeface="KBH"/>
                <a:cs typeface="KBH"/>
              </a:rPr>
              <a:t>være</a:t>
            </a:r>
            <a:r>
              <a:rPr lang="da-DK" sz="850" spc="50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nærværende,</a:t>
            </a:r>
            <a:r>
              <a:rPr lang="da-DK" sz="850" spc="-4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omsorgsfulde</a:t>
            </a:r>
            <a:r>
              <a:rPr lang="da-DK" sz="850" spc="-2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og</a:t>
            </a:r>
            <a:r>
              <a:rPr lang="da-DK" sz="850" spc="-2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spc="-10" dirty="0">
                <a:solidFill>
                  <a:srgbClr val="00645C"/>
                </a:solidFill>
                <a:latin typeface="KBH"/>
                <a:cs typeface="KBH"/>
              </a:rPr>
              <a:t>tydelige.</a:t>
            </a:r>
          </a:p>
          <a:p>
            <a:pPr marL="12700" marR="5080">
              <a:lnSpc>
                <a:spcPct val="112700"/>
              </a:lnSpc>
              <a:spcBef>
                <a:spcPts val="100"/>
              </a:spcBef>
            </a:pPr>
            <a:endParaRPr lang="da-DK" sz="850" spc="-10" dirty="0">
              <a:solidFill>
                <a:srgbClr val="00645C"/>
              </a:solidFill>
              <a:latin typeface="KBH"/>
              <a:cs typeface="KBH"/>
            </a:endParaRPr>
          </a:p>
          <a:p>
            <a:pPr marL="12700" marR="5080">
              <a:lnSpc>
                <a:spcPct val="112700"/>
              </a:lnSpc>
              <a:spcBef>
                <a:spcPts val="100"/>
              </a:spcBef>
            </a:pP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I</a:t>
            </a:r>
            <a:r>
              <a:rPr lang="da-DK" sz="850" spc="-1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denne</a:t>
            </a:r>
            <a:r>
              <a:rPr lang="da-DK" sz="850" spc="-1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folder</a:t>
            </a:r>
            <a:r>
              <a:rPr lang="da-DK" sz="850" spc="-1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beskriver</a:t>
            </a:r>
            <a:r>
              <a:rPr lang="da-DK" sz="850" spc="-1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vi</a:t>
            </a:r>
            <a:r>
              <a:rPr lang="da-DK" sz="850" spc="-1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hverdagen</a:t>
            </a:r>
            <a:r>
              <a:rPr lang="da-DK" sz="850" spc="-1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på</a:t>
            </a:r>
            <a:r>
              <a:rPr lang="da-DK" sz="850" spc="-1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skolen,</a:t>
            </a:r>
            <a:r>
              <a:rPr lang="da-DK" sz="850" spc="-1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og</a:t>
            </a:r>
            <a:r>
              <a:rPr lang="da-DK" sz="850" spc="-10" dirty="0">
                <a:solidFill>
                  <a:srgbClr val="00645C"/>
                </a:solidFill>
                <a:latin typeface="KBH"/>
                <a:cs typeface="KBH"/>
              </a:rPr>
              <a:t> hvordan</a:t>
            </a:r>
            <a:r>
              <a:rPr lang="da-DK" sz="850" spc="50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vi</a:t>
            </a:r>
            <a:r>
              <a:rPr lang="da-DK" sz="850" spc="-1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gerne</a:t>
            </a:r>
            <a:r>
              <a:rPr lang="da-DK"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vil samarbejde</a:t>
            </a:r>
            <a:r>
              <a:rPr lang="da-DK"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med </a:t>
            </a:r>
            <a:r>
              <a:rPr lang="da-DK" sz="850" spc="-25" dirty="0">
                <a:solidFill>
                  <a:srgbClr val="00645C"/>
                </a:solidFill>
                <a:latin typeface="KBH"/>
                <a:cs typeface="KBH"/>
              </a:rPr>
              <a:t>jer.</a:t>
            </a:r>
            <a:r>
              <a:rPr lang="da-DK"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Meningen</a:t>
            </a:r>
            <a:r>
              <a:rPr lang="da-DK"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er at</a:t>
            </a:r>
            <a:r>
              <a:rPr lang="da-DK"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gøre </a:t>
            </a:r>
            <a:r>
              <a:rPr lang="da-DK" sz="850" spc="-25" dirty="0">
                <a:solidFill>
                  <a:srgbClr val="00645C"/>
                </a:solidFill>
                <a:latin typeface="KBH"/>
                <a:cs typeface="KBH"/>
              </a:rPr>
              <a:t>det</a:t>
            </a:r>
            <a:r>
              <a:rPr lang="da-DK" sz="850" spc="50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tydeligt,</a:t>
            </a:r>
            <a:r>
              <a:rPr lang="da-DK" sz="850" spc="-1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hvad</a:t>
            </a:r>
            <a:r>
              <a:rPr lang="da-DK"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I</a:t>
            </a:r>
            <a:r>
              <a:rPr lang="da-DK"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kan</a:t>
            </a:r>
            <a:r>
              <a:rPr lang="da-DK"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spc="-10" dirty="0">
                <a:solidFill>
                  <a:srgbClr val="00645C"/>
                </a:solidFill>
                <a:latin typeface="KBH"/>
                <a:cs typeface="KBH"/>
              </a:rPr>
              <a:t>forvente</a:t>
            </a:r>
            <a:r>
              <a:rPr lang="da-DK"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af</a:t>
            </a:r>
            <a:r>
              <a:rPr lang="da-DK"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os,</a:t>
            </a:r>
            <a:r>
              <a:rPr lang="da-DK" sz="850" spc="-1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og</a:t>
            </a:r>
            <a:r>
              <a:rPr lang="da-DK"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hvad</a:t>
            </a:r>
            <a:r>
              <a:rPr lang="da-DK"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vi</a:t>
            </a:r>
            <a:r>
              <a:rPr lang="da-DK"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spc="-10" dirty="0">
                <a:solidFill>
                  <a:srgbClr val="00645C"/>
                </a:solidFill>
                <a:latin typeface="KBH"/>
                <a:cs typeface="KBH"/>
              </a:rPr>
              <a:t>forventer</a:t>
            </a:r>
            <a:r>
              <a:rPr lang="da-DK"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af</a:t>
            </a:r>
            <a:r>
              <a:rPr lang="da-DK"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spc="-20" dirty="0">
                <a:solidFill>
                  <a:srgbClr val="00645C"/>
                </a:solidFill>
                <a:latin typeface="KBH"/>
                <a:cs typeface="KBH"/>
              </a:rPr>
              <a:t>jer.</a:t>
            </a:r>
            <a:endParaRPr lang="da-DK" sz="850" dirty="0">
              <a:latin typeface="KBH"/>
              <a:cs typeface="KBH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lang="da-DK" sz="1050" dirty="0">
              <a:latin typeface="KBH"/>
              <a:cs typeface="KBH"/>
            </a:endParaRPr>
          </a:p>
          <a:p>
            <a:pPr marL="12700">
              <a:lnSpc>
                <a:spcPct val="100000"/>
              </a:lnSpc>
            </a:pP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Vi</a:t>
            </a:r>
            <a:r>
              <a:rPr lang="da-DK" sz="850" spc="-1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glæder</a:t>
            </a:r>
            <a:r>
              <a:rPr lang="da-DK"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os</a:t>
            </a:r>
            <a:r>
              <a:rPr lang="da-DK"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til</a:t>
            </a:r>
            <a:r>
              <a:rPr lang="da-DK"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at</a:t>
            </a:r>
            <a:r>
              <a:rPr lang="da-DK"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lære</a:t>
            </a:r>
            <a:r>
              <a:rPr lang="da-DK"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jer</a:t>
            </a:r>
            <a:r>
              <a:rPr lang="da-DK" sz="850" spc="-5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at </a:t>
            </a:r>
            <a:r>
              <a:rPr lang="da-DK" sz="850" spc="-10" dirty="0">
                <a:solidFill>
                  <a:srgbClr val="00645C"/>
                </a:solidFill>
                <a:latin typeface="KBH"/>
                <a:cs typeface="KBH"/>
              </a:rPr>
              <a:t>kende!</a:t>
            </a:r>
            <a:endParaRPr lang="da-DK" sz="850" dirty="0">
              <a:latin typeface="KBH"/>
              <a:cs typeface="KBH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da-DK" sz="950" dirty="0">
              <a:latin typeface="KBH"/>
              <a:cs typeface="KBH"/>
            </a:endParaRPr>
          </a:p>
          <a:p>
            <a:pPr marL="12700" marR="1697989">
              <a:lnSpc>
                <a:spcPct val="112700"/>
              </a:lnSpc>
            </a:pPr>
            <a:r>
              <a:rPr lang="da-DK" sz="850" b="1" dirty="0">
                <a:solidFill>
                  <a:srgbClr val="00645C"/>
                </a:solidFill>
                <a:latin typeface="KBH"/>
                <a:cs typeface="KBH"/>
              </a:rPr>
              <a:t>xxx og </a:t>
            </a:r>
            <a:r>
              <a:rPr lang="da-DK" sz="850" b="1" spc="-20" dirty="0">
                <a:solidFill>
                  <a:srgbClr val="00645C"/>
                </a:solidFill>
                <a:latin typeface="KBH"/>
                <a:cs typeface="KBH"/>
              </a:rPr>
              <a:t>xxx</a:t>
            </a:r>
          </a:p>
          <a:p>
            <a:pPr marL="12700" marR="1697989">
              <a:lnSpc>
                <a:spcPct val="112700"/>
              </a:lnSpc>
            </a:pPr>
            <a:r>
              <a:rPr lang="da-DK" sz="850" spc="-10" dirty="0">
                <a:solidFill>
                  <a:srgbClr val="00645C"/>
                </a:solidFill>
                <a:latin typeface="KBH"/>
                <a:cs typeface="KBH"/>
              </a:rPr>
              <a:t>Børnehaveklasselederne</a:t>
            </a:r>
            <a:r>
              <a:rPr lang="da-DK" sz="850" spc="500" dirty="0">
                <a:solidFill>
                  <a:srgbClr val="00645C"/>
                </a:solidFill>
                <a:latin typeface="KBH"/>
                <a:cs typeface="KBH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"/>
                <a:cs typeface="KBH"/>
              </a:rPr>
              <a:t>på</a:t>
            </a:r>
            <a:r>
              <a:rPr lang="da-DK" sz="850" spc="-5" dirty="0">
                <a:solidFill>
                  <a:srgbClr val="00645C"/>
                </a:solidFill>
                <a:latin typeface="KBH"/>
                <a:cs typeface="KBH"/>
              </a:rPr>
              <a:t> xxx </a:t>
            </a:r>
            <a:r>
              <a:rPr lang="da-DK" sz="850" spc="-10" dirty="0">
                <a:solidFill>
                  <a:srgbClr val="00645C"/>
                </a:solidFill>
                <a:latin typeface="KBH"/>
                <a:cs typeface="KBH"/>
              </a:rPr>
              <a:t>Skole.</a:t>
            </a:r>
            <a:endParaRPr lang="da-DK" sz="850" dirty="0">
              <a:latin typeface="KBH"/>
              <a:cs typeface="KBH"/>
            </a:endParaRPr>
          </a:p>
          <a:p>
            <a:pPr marL="12700" marR="5080">
              <a:lnSpc>
                <a:spcPct val="112700"/>
              </a:lnSpc>
              <a:spcBef>
                <a:spcPts val="100"/>
              </a:spcBef>
            </a:pPr>
            <a:endParaRPr lang="da-DK" sz="850" dirty="0">
              <a:latin typeface="KBH"/>
              <a:cs typeface="KBH"/>
            </a:endParaRPr>
          </a:p>
          <a:p>
            <a:pPr marL="12700" marR="5080">
              <a:lnSpc>
                <a:spcPct val="112700"/>
              </a:lnSpc>
              <a:spcBef>
                <a:spcPts val="100"/>
              </a:spcBef>
            </a:pPr>
            <a:endParaRPr sz="850" dirty="0">
              <a:latin typeface="KBH"/>
              <a:cs typeface="KBH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C6FDEA79-AA69-BBFB-944C-A2B57CC65802}"/>
              </a:ext>
            </a:extLst>
          </p:cNvPr>
          <p:cNvSpPr txBox="1"/>
          <p:nvPr/>
        </p:nvSpPr>
        <p:spPr>
          <a:xfrm>
            <a:off x="444500" y="1060807"/>
            <a:ext cx="2134235" cy="24063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2700"/>
              </a:lnSpc>
              <a:spcBef>
                <a:spcPts val="100"/>
              </a:spcBef>
            </a:pP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sz="850" spc="-2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børnehaveklasserne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knækker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vi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spc="-20" dirty="0">
                <a:solidFill>
                  <a:srgbClr val="00645C"/>
                </a:solidFill>
                <a:latin typeface="KBH Tekst"/>
                <a:cs typeface="KBH Tekst"/>
              </a:rPr>
              <a:t>både</a:t>
            </a:r>
            <a:r>
              <a:rPr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læsekoder og</a:t>
            </a:r>
            <a:r>
              <a:rPr sz="850" spc="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konflikter.</a:t>
            </a:r>
            <a:r>
              <a:rPr sz="850" spc="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Vi</a:t>
            </a:r>
            <a:r>
              <a:rPr sz="850" spc="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tror</a:t>
            </a:r>
            <a:r>
              <a:rPr sz="850" spc="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nemlig,</a:t>
            </a:r>
            <a:r>
              <a:rPr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at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skoleglæde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og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lysten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til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at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lære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spc="-25" dirty="0">
                <a:solidFill>
                  <a:srgbClr val="00645C"/>
                </a:solidFill>
                <a:latin typeface="KBH Tekst"/>
                <a:cs typeface="KBH Tekst"/>
              </a:rPr>
              <a:t>går</a:t>
            </a:r>
            <a:r>
              <a:rPr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hånd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hånd.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Derfor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arbejder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vi </a:t>
            </a:r>
            <a:r>
              <a:rPr sz="850" spc="-20" dirty="0">
                <a:solidFill>
                  <a:srgbClr val="00645C"/>
                </a:solidFill>
                <a:latin typeface="KBH Tekst"/>
                <a:cs typeface="KBH Tekst"/>
              </a:rPr>
              <a:t>også</a:t>
            </a:r>
            <a:r>
              <a:rPr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med børnenes dannelse og læring </a:t>
            </a:r>
            <a:r>
              <a:rPr sz="850" spc="-25" dirty="0">
                <a:solidFill>
                  <a:srgbClr val="00645C"/>
                </a:solidFill>
                <a:latin typeface="KBH Tekst"/>
                <a:cs typeface="KBH Tekst"/>
              </a:rPr>
              <a:t>på</a:t>
            </a:r>
            <a:r>
              <a:rPr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mange</a:t>
            </a:r>
            <a:r>
              <a:rPr sz="850" spc="-2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forskellige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måder.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Og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ikke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kun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spc="-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fag</a:t>
            </a:r>
            <a:r>
              <a:rPr sz="850" spc="-2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som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dansk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og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matematik.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Ligesom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spc="-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børnehaven</a:t>
            </a:r>
            <a:r>
              <a:rPr sz="850" spc="-2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støtter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vi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børnene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at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indgå</a:t>
            </a:r>
            <a:r>
              <a:rPr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sz="850" spc="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et</a:t>
            </a:r>
            <a:r>
              <a:rPr sz="850" spc="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fællesskab,</a:t>
            </a:r>
            <a:r>
              <a:rPr sz="850" spc="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udtrykke</a:t>
            </a:r>
            <a:r>
              <a:rPr sz="850" spc="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deres</a:t>
            </a:r>
            <a:r>
              <a:rPr sz="850" spc="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følelser,</a:t>
            </a:r>
            <a:r>
              <a:rPr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fantasi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og indtryk af omverden - </a:t>
            </a:r>
            <a:r>
              <a:rPr sz="850" spc="-20" dirty="0">
                <a:solidFill>
                  <a:srgbClr val="00645C"/>
                </a:solidFill>
                <a:latin typeface="KBH Tekst"/>
                <a:cs typeface="KBH Tekst"/>
              </a:rPr>
              <a:t>ofte</a:t>
            </a:r>
            <a:r>
              <a:rPr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gennem leg og </a:t>
            </a:r>
            <a:r>
              <a:rPr sz="850" spc="-10" dirty="0" err="1">
                <a:solidFill>
                  <a:srgbClr val="00645C"/>
                </a:solidFill>
                <a:latin typeface="KBH Tekst"/>
                <a:cs typeface="KBH Tekst"/>
              </a:rPr>
              <a:t>bevægelse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.</a:t>
            </a:r>
            <a:endParaRPr lang="da-DK" sz="850" spc="-10" dirty="0">
              <a:solidFill>
                <a:srgbClr val="00645C"/>
              </a:solidFill>
              <a:latin typeface="KBH Tekst"/>
              <a:cs typeface="KBH Tekst"/>
            </a:endParaRPr>
          </a:p>
          <a:p>
            <a:pPr marL="12700" marR="5080">
              <a:lnSpc>
                <a:spcPct val="112700"/>
              </a:lnSpc>
              <a:spcBef>
                <a:spcPts val="100"/>
              </a:spcBef>
            </a:pPr>
            <a:endParaRPr lang="da-DK" sz="850" spc="-10" dirty="0">
              <a:solidFill>
                <a:srgbClr val="00645C"/>
              </a:solidFill>
              <a:latin typeface="KBH Tekst"/>
              <a:cs typeface="KBH Tekst"/>
            </a:endParaRPr>
          </a:p>
          <a:p>
            <a:pPr marL="12700" marR="5080">
              <a:lnSpc>
                <a:spcPct val="112700"/>
              </a:lnSpc>
              <a:spcBef>
                <a:spcPts val="100"/>
              </a:spcBef>
            </a:pP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lang="da-DK" sz="850" spc="-1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løbet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af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det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første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skoleår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skal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børnene</a:t>
            </a:r>
            <a:r>
              <a:rPr lang="da-DK"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også</a:t>
            </a:r>
            <a:r>
              <a:rPr lang="da-DK" sz="850" spc="-4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blive</a:t>
            </a:r>
            <a:r>
              <a:rPr lang="da-DK" sz="850" spc="-3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fortrolige</a:t>
            </a:r>
            <a:r>
              <a:rPr lang="da-DK" sz="850" spc="-3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med</a:t>
            </a:r>
            <a:r>
              <a:rPr lang="da-DK" sz="850" spc="-3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skolens</a:t>
            </a:r>
            <a:r>
              <a:rPr lang="da-DK" sz="850" spc="-3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daglig-</a:t>
            </a:r>
            <a:r>
              <a:rPr lang="da-DK"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dag,</a:t>
            </a:r>
            <a:r>
              <a:rPr lang="da-DK" sz="850" spc="-1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og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hvad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det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vil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sige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at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gå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i 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skole.</a:t>
            </a:r>
            <a:endParaRPr lang="da-DK" sz="850" dirty="0">
              <a:latin typeface="KBH Tekst"/>
              <a:cs typeface="KBH Tekst"/>
            </a:endParaRPr>
          </a:p>
          <a:p>
            <a:pPr marL="12700" marR="5080">
              <a:lnSpc>
                <a:spcPct val="112700"/>
              </a:lnSpc>
              <a:spcBef>
                <a:spcPts val="100"/>
              </a:spcBef>
            </a:pPr>
            <a:endParaRPr sz="850" dirty="0">
              <a:latin typeface="KBH Tekst"/>
              <a:cs typeface="KBH Tekst"/>
            </a:endParaRPr>
          </a:p>
        </p:txBody>
      </p:sp>
      <p:sp>
        <p:nvSpPr>
          <p:cNvPr id="3" name="object 4">
            <a:extLst>
              <a:ext uri="{FF2B5EF4-FFF2-40B4-BE49-F238E27FC236}">
                <a16:creationId xmlns:a16="http://schemas.microsoft.com/office/drawing/2014/main" id="{E6070E83-9F5F-E0E1-3AAA-E83DCE66DC91}"/>
              </a:ext>
            </a:extLst>
          </p:cNvPr>
          <p:cNvSpPr txBox="1"/>
          <p:nvPr/>
        </p:nvSpPr>
        <p:spPr>
          <a:xfrm>
            <a:off x="2741300" y="1060807"/>
            <a:ext cx="1953895" cy="2237791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Vi</a:t>
            </a:r>
            <a:r>
              <a:rPr sz="850" spc="-2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øver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fx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barnet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at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kunne:</a:t>
            </a:r>
            <a:endParaRPr sz="850" dirty="0">
              <a:latin typeface="KBH Tekst"/>
              <a:cs typeface="KBH Tekst"/>
            </a:endParaRPr>
          </a:p>
          <a:p>
            <a:pPr marL="83820" indent="-71120">
              <a:lnSpc>
                <a:spcPct val="100000"/>
              </a:lnSpc>
              <a:spcBef>
                <a:spcPts val="130"/>
              </a:spcBef>
              <a:buChar char="-"/>
              <a:tabLst>
                <a:tab pos="83820" algn="l"/>
              </a:tabLst>
            </a:pP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Modtage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en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kollektiv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besked</a:t>
            </a:r>
            <a:endParaRPr sz="850" dirty="0">
              <a:latin typeface="KBH Tekst"/>
              <a:cs typeface="KBH Tekst"/>
            </a:endParaRPr>
          </a:p>
          <a:p>
            <a:pPr marL="83820" indent="-71120">
              <a:lnSpc>
                <a:spcPct val="100000"/>
              </a:lnSpc>
              <a:spcBef>
                <a:spcPts val="130"/>
              </a:spcBef>
              <a:buChar char="-"/>
              <a:tabLst>
                <a:tab pos="83820" algn="l"/>
              </a:tabLst>
            </a:pP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Koncentrere</a:t>
            </a:r>
            <a:r>
              <a:rPr sz="850" spc="-4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spc="-25" dirty="0">
                <a:solidFill>
                  <a:srgbClr val="00645C"/>
                </a:solidFill>
                <a:latin typeface="KBH Tekst"/>
                <a:cs typeface="KBH Tekst"/>
              </a:rPr>
              <a:t>sig</a:t>
            </a:r>
            <a:endParaRPr sz="850" dirty="0">
              <a:latin typeface="KBH Tekst"/>
              <a:cs typeface="KBH Tekst"/>
            </a:endParaRPr>
          </a:p>
          <a:p>
            <a:pPr marL="83820" indent="-71120">
              <a:lnSpc>
                <a:spcPct val="100000"/>
              </a:lnSpc>
              <a:spcBef>
                <a:spcPts val="130"/>
              </a:spcBef>
              <a:buChar char="-"/>
              <a:tabLst>
                <a:tab pos="83820" algn="l"/>
              </a:tabLst>
            </a:pP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Koordinere</a:t>
            </a:r>
            <a:r>
              <a:rPr sz="850" spc="-1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sin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spc="-20" dirty="0">
                <a:solidFill>
                  <a:srgbClr val="00645C"/>
                </a:solidFill>
                <a:latin typeface="KBH Tekst"/>
                <a:cs typeface="KBH Tekst"/>
              </a:rPr>
              <a:t>krop</a:t>
            </a:r>
            <a:endParaRPr sz="850" dirty="0">
              <a:latin typeface="KBH Tekst"/>
              <a:cs typeface="KBH Tekst"/>
            </a:endParaRPr>
          </a:p>
          <a:p>
            <a:pPr marL="83820" indent="-71120">
              <a:lnSpc>
                <a:spcPct val="100000"/>
              </a:lnSpc>
              <a:spcBef>
                <a:spcPts val="130"/>
              </a:spcBef>
              <a:buChar char="-"/>
              <a:tabLst>
                <a:tab pos="83820" algn="l"/>
              </a:tabLst>
            </a:pP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Udtrykke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sig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sprogligt</a:t>
            </a:r>
            <a:endParaRPr sz="850" dirty="0">
              <a:latin typeface="KBH Tekst"/>
              <a:cs typeface="KBH Tekst"/>
            </a:endParaRPr>
          </a:p>
          <a:p>
            <a:pPr marL="83820" indent="-71120">
              <a:lnSpc>
                <a:spcPct val="100000"/>
              </a:lnSpc>
              <a:spcBef>
                <a:spcPts val="130"/>
              </a:spcBef>
              <a:buChar char="-"/>
              <a:tabLst>
                <a:tab pos="83820" algn="l"/>
              </a:tabLst>
            </a:pP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Arbejde 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selvstændigt</a:t>
            </a:r>
            <a:endParaRPr sz="850" dirty="0">
              <a:latin typeface="KBH Tekst"/>
              <a:cs typeface="KBH Tekst"/>
            </a:endParaRPr>
          </a:p>
          <a:p>
            <a:pPr marL="83820" indent="-71120">
              <a:lnSpc>
                <a:spcPct val="100000"/>
              </a:lnSpc>
              <a:spcBef>
                <a:spcPts val="130"/>
              </a:spcBef>
              <a:buChar char="-"/>
              <a:tabLst>
                <a:tab pos="83820" algn="l"/>
              </a:tabLst>
            </a:pP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Fungere i grupper og i hele </a:t>
            </a:r>
            <a:r>
              <a:rPr sz="850" spc="-10" dirty="0" err="1">
                <a:solidFill>
                  <a:srgbClr val="00645C"/>
                </a:solidFill>
                <a:latin typeface="KBH Tekst"/>
                <a:cs typeface="KBH Tekst"/>
              </a:rPr>
              <a:t>klassen</a:t>
            </a:r>
            <a:endParaRPr lang="da-DK" sz="850" spc="-10" dirty="0">
              <a:solidFill>
                <a:srgbClr val="00645C"/>
              </a:solidFill>
              <a:latin typeface="KBH Tekst"/>
              <a:cs typeface="KBH Tekst"/>
            </a:endParaRPr>
          </a:p>
          <a:p>
            <a:pPr marL="83820" indent="-71120">
              <a:lnSpc>
                <a:spcPct val="100000"/>
              </a:lnSpc>
              <a:spcBef>
                <a:spcPts val="130"/>
              </a:spcBef>
              <a:buChar char="-"/>
              <a:tabLst>
                <a:tab pos="83820" algn="l"/>
              </a:tabLst>
            </a:pPr>
            <a:endParaRPr lang="da-DK" sz="850" spc="-10" dirty="0">
              <a:solidFill>
                <a:srgbClr val="00645C"/>
              </a:solidFill>
              <a:latin typeface="KBH Tekst"/>
              <a:cs typeface="KBH Tekst"/>
            </a:endParaRPr>
          </a:p>
          <a:p>
            <a:pPr marL="12700">
              <a:spcBef>
                <a:spcPts val="130"/>
              </a:spcBef>
              <a:tabLst>
                <a:tab pos="83820" algn="l"/>
              </a:tabLst>
            </a:pP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Vi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har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i år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tre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børnehaveklasser, </a:t>
            </a:r>
            <a:r>
              <a:rPr lang="da-DK" sz="850" spc="-25" dirty="0">
                <a:solidFill>
                  <a:srgbClr val="00645C"/>
                </a:solidFill>
                <a:latin typeface="KBH Tekst"/>
                <a:cs typeface="KBH Tekst"/>
              </a:rPr>
              <a:t>som</a:t>
            </a:r>
            <a:r>
              <a:rPr lang="da-DK"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både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arbejder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sammen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og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hver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for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20" dirty="0">
                <a:solidFill>
                  <a:srgbClr val="00645C"/>
                </a:solidFill>
                <a:latin typeface="KBH Tekst"/>
                <a:cs typeface="KBH Tekst"/>
              </a:rPr>
              <a:t>sig.</a:t>
            </a:r>
            <a:r>
              <a:rPr lang="da-DK"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Vi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har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fælles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 projekter,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med 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faglige,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sociale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og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fysiske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mål,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hvor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vi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lægger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vægt</a:t>
            </a:r>
            <a:r>
              <a:rPr lang="da-DK" sz="850" spc="-1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på</a:t>
            </a:r>
            <a:r>
              <a:rPr lang="da-DK" sz="850" spc="-1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at</a:t>
            </a:r>
            <a:r>
              <a:rPr lang="da-DK" sz="850" spc="-1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udfordre</a:t>
            </a:r>
            <a:r>
              <a:rPr lang="da-DK" sz="850" spc="-1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det</a:t>
            </a:r>
            <a:r>
              <a:rPr lang="da-DK" sz="850" spc="-1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enkelte</a:t>
            </a:r>
            <a:r>
              <a:rPr lang="da-DK" sz="850" spc="-1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barn,</a:t>
            </a:r>
            <a:r>
              <a:rPr lang="da-DK" sz="850" spc="-1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25" dirty="0">
                <a:solidFill>
                  <a:srgbClr val="00645C"/>
                </a:solidFill>
                <a:latin typeface="KBH Tekst"/>
                <a:cs typeface="KBH Tekst"/>
              </a:rPr>
              <a:t>alt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afhængigt</a:t>
            </a:r>
            <a:r>
              <a:rPr lang="da-DK" sz="850" spc="-1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af</a:t>
            </a:r>
            <a:r>
              <a:rPr lang="da-DK" sz="850" spc="-1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barnets</a:t>
            </a:r>
            <a:r>
              <a:rPr lang="da-DK" sz="850" spc="-1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forudsætninger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og 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styrker.</a:t>
            </a:r>
            <a:endParaRPr lang="da-DK" sz="850" dirty="0">
              <a:latin typeface="KBH Tekst"/>
              <a:cs typeface="KBH Tekst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83820" algn="l"/>
              </a:tabLst>
            </a:pPr>
            <a:endParaRPr sz="850" dirty="0">
              <a:latin typeface="KBH Tekst"/>
              <a:cs typeface="KBH Tekst"/>
            </a:endParaRPr>
          </a:p>
        </p:txBody>
      </p:sp>
      <p:sp>
        <p:nvSpPr>
          <p:cNvPr id="4" name="object 6">
            <a:extLst>
              <a:ext uri="{FF2B5EF4-FFF2-40B4-BE49-F238E27FC236}">
                <a16:creationId xmlns:a16="http://schemas.microsoft.com/office/drawing/2014/main" id="{4AEAD980-BE80-493D-2932-74A1A85BFF4A}"/>
              </a:ext>
            </a:extLst>
          </p:cNvPr>
          <p:cNvSpPr txBox="1"/>
          <p:nvPr/>
        </p:nvSpPr>
        <p:spPr>
          <a:xfrm>
            <a:off x="1092799" y="3961651"/>
            <a:ext cx="650240" cy="317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2700"/>
              </a:lnSpc>
              <a:spcBef>
                <a:spcPts val="100"/>
              </a:spcBef>
            </a:pPr>
            <a:r>
              <a:rPr sz="850" spc="-10" dirty="0" err="1">
                <a:solidFill>
                  <a:srgbClr val="00645C"/>
                </a:solidFill>
                <a:latin typeface="KBH Tekst"/>
                <a:cs typeface="KBH Tekst"/>
              </a:rPr>
              <a:t>Skoledagen</a:t>
            </a:r>
            <a:r>
              <a:rPr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spc="-10" dirty="0" err="1">
                <a:solidFill>
                  <a:srgbClr val="00645C"/>
                </a:solidFill>
                <a:latin typeface="KBH Tekst"/>
                <a:cs typeface="KBH Tekst"/>
              </a:rPr>
              <a:t>begynder</a:t>
            </a:r>
            <a:endParaRPr lang="da-DK" sz="850" dirty="0">
              <a:latin typeface="KBH Tekst"/>
              <a:cs typeface="KBH Tekst"/>
            </a:endParaRPr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5EC069AB-0417-F40A-46FB-DAB77BE8C325}"/>
              </a:ext>
            </a:extLst>
          </p:cNvPr>
          <p:cNvSpPr txBox="1"/>
          <p:nvPr/>
        </p:nvSpPr>
        <p:spPr>
          <a:xfrm>
            <a:off x="1092799" y="4879152"/>
            <a:ext cx="74803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Undervisning</a:t>
            </a:r>
            <a:endParaRPr sz="850" dirty="0">
              <a:latin typeface="KBH Tekst"/>
              <a:cs typeface="KBH Tekst"/>
            </a:endParaRPr>
          </a:p>
        </p:txBody>
      </p:sp>
      <p:sp>
        <p:nvSpPr>
          <p:cNvPr id="6" name="object 8">
            <a:extLst>
              <a:ext uri="{FF2B5EF4-FFF2-40B4-BE49-F238E27FC236}">
                <a16:creationId xmlns:a16="http://schemas.microsoft.com/office/drawing/2014/main" id="{31EB3332-E0B0-7E74-FB8A-1B08A77CBCBA}"/>
              </a:ext>
            </a:extLst>
          </p:cNvPr>
          <p:cNvSpPr txBox="1"/>
          <p:nvPr/>
        </p:nvSpPr>
        <p:spPr>
          <a:xfrm>
            <a:off x="1092799" y="5157207"/>
            <a:ext cx="762635" cy="31750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Frikvarter</a:t>
            </a:r>
            <a:endParaRPr sz="850" dirty="0">
              <a:latin typeface="KBH Tekst"/>
              <a:cs typeface="KBH Tekst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(10-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frikvarter)</a:t>
            </a:r>
            <a:endParaRPr sz="850" dirty="0">
              <a:latin typeface="KBH Tekst"/>
              <a:cs typeface="KBH Tekst"/>
            </a:endParaRPr>
          </a:p>
        </p:txBody>
      </p:sp>
      <p:sp>
        <p:nvSpPr>
          <p:cNvPr id="7" name="object 9">
            <a:extLst>
              <a:ext uri="{FF2B5EF4-FFF2-40B4-BE49-F238E27FC236}">
                <a16:creationId xmlns:a16="http://schemas.microsoft.com/office/drawing/2014/main" id="{AC072793-D194-7828-755E-47C7D704CE38}"/>
              </a:ext>
            </a:extLst>
          </p:cNvPr>
          <p:cNvSpPr txBox="1"/>
          <p:nvPr/>
        </p:nvSpPr>
        <p:spPr>
          <a:xfrm>
            <a:off x="1092799" y="6098308"/>
            <a:ext cx="637540" cy="1436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10" dirty="0" err="1">
                <a:solidFill>
                  <a:srgbClr val="00645C"/>
                </a:solidFill>
                <a:latin typeface="KBH Tekst"/>
                <a:cs typeface="KBH Tekst"/>
              </a:rPr>
              <a:t>Spisepause</a:t>
            </a:r>
            <a:endParaRPr sz="850" dirty="0">
              <a:latin typeface="KBH Tekst"/>
              <a:cs typeface="KBH Tekst"/>
            </a:endParaRPr>
          </a:p>
        </p:txBody>
      </p:sp>
      <p:sp>
        <p:nvSpPr>
          <p:cNvPr id="8" name="object 10">
            <a:extLst>
              <a:ext uri="{FF2B5EF4-FFF2-40B4-BE49-F238E27FC236}">
                <a16:creationId xmlns:a16="http://schemas.microsoft.com/office/drawing/2014/main" id="{571408B1-3D95-330B-A398-975142FA5A05}"/>
              </a:ext>
            </a:extLst>
          </p:cNvPr>
          <p:cNvSpPr txBox="1"/>
          <p:nvPr/>
        </p:nvSpPr>
        <p:spPr>
          <a:xfrm>
            <a:off x="1092799" y="6565637"/>
            <a:ext cx="64833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25" dirty="0">
                <a:solidFill>
                  <a:srgbClr val="00645C"/>
                </a:solidFill>
                <a:latin typeface="KBH Tekst"/>
                <a:cs typeface="KBH Tekst"/>
              </a:rPr>
              <a:t>Tak</a:t>
            </a:r>
            <a:r>
              <a:rPr sz="850" spc="-2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for</a:t>
            </a:r>
            <a:r>
              <a:rPr sz="850" spc="-1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sz="850" spc="-1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spc="-25" dirty="0">
                <a:solidFill>
                  <a:srgbClr val="00645C"/>
                </a:solidFill>
                <a:latin typeface="KBH Tekst"/>
                <a:cs typeface="KBH Tekst"/>
              </a:rPr>
              <a:t>dag</a:t>
            </a:r>
            <a:endParaRPr sz="850" dirty="0">
              <a:latin typeface="KBH Tekst"/>
              <a:cs typeface="KBH Tekst"/>
            </a:endParaRPr>
          </a:p>
        </p:txBody>
      </p:sp>
      <p:sp>
        <p:nvSpPr>
          <p:cNvPr id="9" name="object 11">
            <a:extLst>
              <a:ext uri="{FF2B5EF4-FFF2-40B4-BE49-F238E27FC236}">
                <a16:creationId xmlns:a16="http://schemas.microsoft.com/office/drawing/2014/main" id="{083E3501-0887-80D0-E85C-E0652A4E275F}"/>
              </a:ext>
            </a:extLst>
          </p:cNvPr>
          <p:cNvSpPr txBox="1"/>
          <p:nvPr/>
        </p:nvSpPr>
        <p:spPr>
          <a:xfrm>
            <a:off x="446799" y="387355"/>
            <a:ext cx="1783714" cy="441959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>
              <a:lnSpc>
                <a:spcPts val="1600"/>
              </a:lnSpc>
              <a:spcBef>
                <a:spcPts val="220"/>
              </a:spcBef>
            </a:pPr>
            <a:r>
              <a:rPr sz="1400" b="1" dirty="0">
                <a:solidFill>
                  <a:srgbClr val="00645C"/>
                </a:solidFill>
                <a:latin typeface="KBH Black" panose="00000A00000000000000" pitchFamily="2" charset="0"/>
                <a:cs typeface="KBH-Black"/>
              </a:rPr>
              <a:t>I </a:t>
            </a:r>
            <a:r>
              <a:rPr sz="1400" b="1" spc="-10" dirty="0">
                <a:solidFill>
                  <a:srgbClr val="00645C"/>
                </a:solidFill>
                <a:latin typeface="KBH Black" panose="00000A00000000000000" pitchFamily="2" charset="0"/>
                <a:cs typeface="KBH-Black"/>
              </a:rPr>
              <a:t>børnehaveklassen </a:t>
            </a:r>
            <a:r>
              <a:rPr sz="1400" b="1" dirty="0">
                <a:solidFill>
                  <a:srgbClr val="00645C"/>
                </a:solidFill>
                <a:latin typeface="KBH Black" panose="00000A00000000000000" pitchFamily="2" charset="0"/>
                <a:cs typeface="KBH-Black"/>
              </a:rPr>
              <a:t>lærer</a:t>
            </a:r>
            <a:r>
              <a:rPr sz="1400" b="1" spc="-15" dirty="0">
                <a:solidFill>
                  <a:srgbClr val="00645C"/>
                </a:solidFill>
                <a:latin typeface="KBH Black" panose="00000A00000000000000" pitchFamily="2" charset="0"/>
                <a:cs typeface="KBH-Black"/>
              </a:rPr>
              <a:t> </a:t>
            </a:r>
            <a:r>
              <a:rPr sz="1400" b="1" dirty="0">
                <a:solidFill>
                  <a:srgbClr val="00645C"/>
                </a:solidFill>
                <a:latin typeface="KBH Black" panose="00000A00000000000000" pitchFamily="2" charset="0"/>
                <a:cs typeface="KBH-Black"/>
              </a:rPr>
              <a:t>man</a:t>
            </a:r>
            <a:r>
              <a:rPr sz="1400" b="1" spc="-15" dirty="0">
                <a:solidFill>
                  <a:srgbClr val="00645C"/>
                </a:solidFill>
                <a:latin typeface="KBH Black" panose="00000A00000000000000" pitchFamily="2" charset="0"/>
                <a:cs typeface="KBH-Black"/>
              </a:rPr>
              <a:t> </a:t>
            </a:r>
            <a:r>
              <a:rPr sz="1400" b="1" dirty="0">
                <a:solidFill>
                  <a:srgbClr val="00645C"/>
                </a:solidFill>
                <a:latin typeface="KBH Black" panose="00000A00000000000000" pitchFamily="2" charset="0"/>
                <a:cs typeface="KBH-Black"/>
              </a:rPr>
              <a:t>at</a:t>
            </a:r>
            <a:r>
              <a:rPr sz="1400" b="1" spc="-10" dirty="0">
                <a:solidFill>
                  <a:srgbClr val="00645C"/>
                </a:solidFill>
                <a:latin typeface="KBH Black" panose="00000A00000000000000" pitchFamily="2" charset="0"/>
                <a:cs typeface="KBH-Black"/>
              </a:rPr>
              <a:t> </a:t>
            </a:r>
            <a:r>
              <a:rPr sz="1400" b="1" spc="-20" dirty="0">
                <a:solidFill>
                  <a:srgbClr val="00645C"/>
                </a:solidFill>
                <a:latin typeface="KBH Black" panose="00000A00000000000000" pitchFamily="2" charset="0"/>
                <a:cs typeface="KBH-Black"/>
              </a:rPr>
              <a:t>lære</a:t>
            </a:r>
            <a:endParaRPr sz="1400" dirty="0">
              <a:latin typeface="KBH Black" panose="00000A00000000000000" pitchFamily="2" charset="0"/>
              <a:cs typeface="KBH-Black"/>
            </a:endParaRPr>
          </a:p>
        </p:txBody>
      </p:sp>
      <p:sp>
        <p:nvSpPr>
          <p:cNvPr id="10" name="object 12">
            <a:extLst>
              <a:ext uri="{FF2B5EF4-FFF2-40B4-BE49-F238E27FC236}">
                <a16:creationId xmlns:a16="http://schemas.microsoft.com/office/drawing/2014/main" id="{9485B0BE-3A80-D4F5-DC92-7247FA9996EE}"/>
              </a:ext>
            </a:extLst>
          </p:cNvPr>
          <p:cNvSpPr txBox="1"/>
          <p:nvPr/>
        </p:nvSpPr>
        <p:spPr>
          <a:xfrm>
            <a:off x="446799" y="3712317"/>
            <a:ext cx="205232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b="1" dirty="0">
                <a:solidFill>
                  <a:srgbClr val="00645C"/>
                </a:solidFill>
                <a:latin typeface="KBH Tekst"/>
                <a:cs typeface="KBH Tekst"/>
              </a:rPr>
              <a:t>En almindelig dag i </a:t>
            </a:r>
            <a:r>
              <a:rPr sz="850" b="1" spc="-10" dirty="0">
                <a:solidFill>
                  <a:srgbClr val="00645C"/>
                </a:solidFill>
                <a:latin typeface="KBH Tekst"/>
                <a:cs typeface="KBH Tekst"/>
              </a:rPr>
              <a:t>børnehaveklassen</a:t>
            </a:r>
            <a:endParaRPr sz="850" dirty="0">
              <a:latin typeface="KBH Tekst"/>
              <a:cs typeface="KBH Tekst"/>
            </a:endParaRPr>
          </a:p>
        </p:txBody>
      </p:sp>
      <p:sp>
        <p:nvSpPr>
          <p:cNvPr id="11" name="object 23">
            <a:extLst>
              <a:ext uri="{FF2B5EF4-FFF2-40B4-BE49-F238E27FC236}">
                <a16:creationId xmlns:a16="http://schemas.microsoft.com/office/drawing/2014/main" id="{203D0166-A5CD-2E61-84F5-E0A2A553BB65}"/>
              </a:ext>
            </a:extLst>
          </p:cNvPr>
          <p:cNvSpPr txBox="1"/>
          <p:nvPr/>
        </p:nvSpPr>
        <p:spPr>
          <a:xfrm>
            <a:off x="5772500" y="1060807"/>
            <a:ext cx="2142490" cy="6384054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850" b="1" dirty="0">
                <a:solidFill>
                  <a:srgbClr val="00645C"/>
                </a:solidFill>
                <a:latin typeface="KBH Tekst"/>
                <a:cs typeface="KBH Tekst"/>
              </a:rPr>
              <a:t>Aula og </a:t>
            </a:r>
            <a:r>
              <a:rPr sz="850" b="1" spc="-10" dirty="0">
                <a:solidFill>
                  <a:srgbClr val="00645C"/>
                </a:solidFill>
                <a:latin typeface="KBH Tekst"/>
                <a:cs typeface="KBH Tekst"/>
              </a:rPr>
              <a:t>ugeplanen</a:t>
            </a:r>
            <a:endParaRPr sz="850" dirty="0">
              <a:latin typeface="KBH Tekst"/>
              <a:cs typeface="KBH Tekst"/>
            </a:endParaRPr>
          </a:p>
          <a:p>
            <a:pPr marL="12700" marR="63500">
              <a:lnSpc>
                <a:spcPct val="112700"/>
              </a:lnSpc>
            </a:pP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Aula er en 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kommunikationsplatform,</a:t>
            </a:r>
            <a:r>
              <a:rPr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som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vi bruger dagligt til vigtig 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infor-</a:t>
            </a:r>
            <a:r>
              <a:rPr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mation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mellem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skole og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hjem.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En </a:t>
            </a:r>
            <a:r>
              <a:rPr sz="850" spc="-20" dirty="0">
                <a:solidFill>
                  <a:srgbClr val="00645C"/>
                </a:solidFill>
                <a:latin typeface="KBH Tekst"/>
                <a:cs typeface="KBH Tekst"/>
              </a:rPr>
              <a:t>gang</a:t>
            </a:r>
            <a:r>
              <a:rPr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om</a:t>
            </a:r>
            <a:r>
              <a:rPr sz="850" spc="-2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ugen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lægger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vi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bl.a.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et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overblik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spc="-25" dirty="0">
                <a:solidFill>
                  <a:srgbClr val="00645C"/>
                </a:solidFill>
                <a:latin typeface="KBH Tekst"/>
                <a:cs typeface="KBH Tekst"/>
              </a:rPr>
              <a:t>ud</a:t>
            </a:r>
            <a:r>
              <a:rPr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over</a:t>
            </a:r>
            <a:r>
              <a:rPr sz="850" spc="-2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aktiviteterne</a:t>
            </a:r>
            <a:r>
              <a:rPr sz="850" spc="-2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sz="850" spc="-2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den</a:t>
            </a:r>
            <a:r>
              <a:rPr sz="850" spc="-2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kommende</a:t>
            </a:r>
            <a:r>
              <a:rPr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uge i ’Ugeplanen’. Her kan I læse, </a:t>
            </a:r>
            <a:r>
              <a:rPr sz="850" spc="-20" dirty="0">
                <a:solidFill>
                  <a:srgbClr val="00645C"/>
                </a:solidFill>
                <a:latin typeface="KBH Tekst"/>
                <a:cs typeface="KBH Tekst"/>
              </a:rPr>
              <a:t>hvad</a:t>
            </a:r>
            <a:endParaRPr sz="850" dirty="0">
              <a:latin typeface="KBH Tekst"/>
              <a:cs typeface="KBH Tekst"/>
            </a:endParaRPr>
          </a:p>
          <a:p>
            <a:pPr marL="12700" marR="5080">
              <a:lnSpc>
                <a:spcPct val="112700"/>
              </a:lnSpc>
            </a:pP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børnene</a:t>
            </a:r>
            <a:r>
              <a:rPr sz="850" spc="-2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øver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sig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på</a:t>
            </a:r>
            <a:r>
              <a:rPr sz="850" spc="-1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skolen,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og</a:t>
            </a:r>
            <a:r>
              <a:rPr sz="850" spc="-1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se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om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spc="-25" dirty="0">
                <a:solidFill>
                  <a:srgbClr val="00645C"/>
                </a:solidFill>
                <a:latin typeface="KBH Tekst"/>
                <a:cs typeface="KBH Tekst"/>
              </a:rPr>
              <a:t>vi</a:t>
            </a:r>
            <a:r>
              <a:rPr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fx skal på tur. Find Aula via aula.dk 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eller</a:t>
            </a:r>
            <a:r>
              <a:rPr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ved</a:t>
            </a:r>
            <a:r>
              <a:rPr sz="850" spc="-2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at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hente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appen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app-store.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Skolens</a:t>
            </a:r>
            <a:r>
              <a:rPr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kontor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kan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hjælpe,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hvis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har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problemer</a:t>
            </a:r>
            <a:r>
              <a:rPr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med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at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komme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spc="-25" dirty="0" err="1">
                <a:solidFill>
                  <a:srgbClr val="00645C"/>
                </a:solidFill>
                <a:latin typeface="KBH Tekst"/>
                <a:cs typeface="KBH Tekst"/>
              </a:rPr>
              <a:t>på</a:t>
            </a:r>
            <a:r>
              <a:rPr sz="850" spc="-25" dirty="0">
                <a:solidFill>
                  <a:srgbClr val="00645C"/>
                </a:solidFill>
                <a:latin typeface="KBH Tekst"/>
                <a:cs typeface="KBH Tekst"/>
              </a:rPr>
              <a:t>.</a:t>
            </a:r>
            <a:endParaRPr lang="da-DK" sz="850" spc="-25" dirty="0">
              <a:solidFill>
                <a:srgbClr val="00645C"/>
              </a:solidFill>
              <a:latin typeface="KBH Tekst"/>
              <a:cs typeface="KBH Tekst"/>
            </a:endParaRPr>
          </a:p>
          <a:p>
            <a:pPr marL="12700" marR="5080">
              <a:lnSpc>
                <a:spcPct val="112700"/>
              </a:lnSpc>
            </a:pPr>
            <a:endParaRPr lang="da-DK" sz="850" spc="-25" dirty="0">
              <a:solidFill>
                <a:srgbClr val="00645C"/>
              </a:solidFill>
              <a:latin typeface="KBH Tekst"/>
              <a:cs typeface="KBH Tekst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lang="da-DK" sz="850" b="1" dirty="0">
                <a:solidFill>
                  <a:srgbClr val="00645C"/>
                </a:solidFill>
                <a:latin typeface="KBH Tekst"/>
                <a:cs typeface="KBH Tekst"/>
              </a:rPr>
              <a:t>Sygdom</a:t>
            </a:r>
            <a:r>
              <a:rPr lang="da-DK" sz="850" b="1" spc="-2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b="1" dirty="0">
                <a:solidFill>
                  <a:srgbClr val="00645C"/>
                </a:solidFill>
                <a:latin typeface="KBH Tekst"/>
                <a:cs typeface="KBH Tekst"/>
              </a:rPr>
              <a:t>og</a:t>
            </a:r>
            <a:r>
              <a:rPr lang="da-DK" sz="850" b="1" spc="-2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b="1" spc="-10" dirty="0">
                <a:solidFill>
                  <a:srgbClr val="00645C"/>
                </a:solidFill>
                <a:latin typeface="KBH Tekst"/>
                <a:cs typeface="KBH Tekst"/>
              </a:rPr>
              <a:t>fravær</a:t>
            </a:r>
            <a:endParaRPr lang="da-DK" sz="850" dirty="0">
              <a:latin typeface="KBH Tekst"/>
              <a:cs typeface="KBH Tekst"/>
            </a:endParaRPr>
          </a:p>
          <a:p>
            <a:pPr marL="12700" marR="5080">
              <a:lnSpc>
                <a:spcPct val="112700"/>
              </a:lnSpc>
            </a:pP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Hvis</a:t>
            </a:r>
            <a:r>
              <a:rPr lang="da-DK" sz="850" spc="-2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jeres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barn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bliver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syg,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giver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klas-</a:t>
            </a:r>
            <a:r>
              <a:rPr lang="da-DK"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 err="1">
                <a:solidFill>
                  <a:srgbClr val="00645C"/>
                </a:solidFill>
                <a:latin typeface="KBH Tekst"/>
                <a:cs typeface="KBH Tekst"/>
              </a:rPr>
              <a:t>selæreren</a:t>
            </a:r>
            <a:r>
              <a:rPr lang="da-DK" sz="850" spc="-2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besked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Aula.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Ved længere-</a:t>
            </a:r>
            <a:r>
              <a:rPr lang="da-DK"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varende</a:t>
            </a:r>
            <a:r>
              <a:rPr lang="da-DK" sz="850" spc="-2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sygdom</a:t>
            </a:r>
            <a:r>
              <a:rPr lang="da-DK" sz="850" spc="-2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skal</a:t>
            </a:r>
            <a:r>
              <a:rPr lang="da-DK" sz="850" spc="-2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lang="da-DK" sz="850" spc="-2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ringe/skrive</a:t>
            </a:r>
            <a:r>
              <a:rPr lang="da-DK" sz="850" spc="-1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25" dirty="0">
                <a:solidFill>
                  <a:srgbClr val="00645C"/>
                </a:solidFill>
                <a:latin typeface="KBH Tekst"/>
                <a:cs typeface="KBH Tekst"/>
              </a:rPr>
              <a:t>til</a:t>
            </a:r>
            <a:r>
              <a:rPr lang="da-DK"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skolens</a:t>
            </a:r>
            <a:r>
              <a:rPr lang="da-DK" sz="850" spc="-1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kontor.</a:t>
            </a:r>
            <a:r>
              <a:rPr lang="da-DK" sz="850" spc="-1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Hvis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barnet</a:t>
            </a:r>
            <a:r>
              <a:rPr lang="da-DK" sz="850" spc="-1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skal</a:t>
            </a:r>
            <a:r>
              <a:rPr lang="da-DK" sz="850" spc="-1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have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25" dirty="0">
                <a:solidFill>
                  <a:srgbClr val="00645C"/>
                </a:solidFill>
                <a:latin typeface="KBH Tekst"/>
                <a:cs typeface="KBH Tekst"/>
              </a:rPr>
              <a:t>fri</a:t>
            </a:r>
            <a:r>
              <a:rPr lang="da-DK"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fra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skole, 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aftaler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 I det med </a:t>
            </a:r>
            <a:r>
              <a:rPr lang="da-DK" sz="850" spc="-10" dirty="0" err="1">
                <a:solidFill>
                  <a:srgbClr val="00645C"/>
                </a:solidFill>
                <a:latin typeface="KBH Tekst"/>
                <a:cs typeface="KBH Tekst"/>
              </a:rPr>
              <a:t>klasselære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-</a:t>
            </a:r>
            <a:r>
              <a:rPr lang="da-DK"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ren,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og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skriver det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i Aula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under 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’Fravær’.</a:t>
            </a:r>
            <a:r>
              <a:rPr lang="da-DK"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Hvis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det er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mere end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3 dage,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skriver </a:t>
            </a:r>
            <a:r>
              <a:rPr lang="da-DK" sz="850" spc="-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lang="da-DK"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også til 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ledelsen.</a:t>
            </a:r>
          </a:p>
          <a:p>
            <a:pPr marL="12700" marR="5080">
              <a:lnSpc>
                <a:spcPct val="112700"/>
              </a:lnSpc>
            </a:pPr>
            <a:endParaRPr lang="da-DK" sz="850" spc="-10" dirty="0">
              <a:solidFill>
                <a:srgbClr val="00645C"/>
              </a:solidFill>
              <a:latin typeface="KBH Tekst"/>
              <a:cs typeface="KBH Tekst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lang="da-DK" sz="850" b="1" spc="-10" dirty="0">
                <a:solidFill>
                  <a:srgbClr val="00645C"/>
                </a:solidFill>
                <a:latin typeface="KBH Tekst"/>
                <a:cs typeface="KBH Tekst"/>
              </a:rPr>
              <a:t>Skoletaske</a:t>
            </a:r>
            <a:r>
              <a:rPr lang="da-DK" sz="850" b="1" spc="2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b="1" dirty="0">
                <a:solidFill>
                  <a:srgbClr val="00645C"/>
                </a:solidFill>
                <a:latin typeface="KBH Tekst"/>
                <a:cs typeface="KBH Tekst"/>
              </a:rPr>
              <a:t>og</a:t>
            </a:r>
            <a:r>
              <a:rPr lang="da-DK" sz="850" b="1" spc="2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b="1" spc="-10" dirty="0">
                <a:solidFill>
                  <a:srgbClr val="00645C"/>
                </a:solidFill>
                <a:latin typeface="KBH Tekst"/>
                <a:cs typeface="KBH Tekst"/>
              </a:rPr>
              <a:t>penalhus</a:t>
            </a:r>
            <a:endParaRPr lang="da-DK" sz="850" dirty="0">
              <a:latin typeface="KBH Tekst"/>
              <a:cs typeface="KBH Tekst"/>
            </a:endParaRPr>
          </a:p>
          <a:p>
            <a:pPr marL="12700" marR="5080">
              <a:lnSpc>
                <a:spcPct val="112700"/>
              </a:lnSpc>
            </a:pP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Alle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børn medbringer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et penalhus </a:t>
            </a:r>
            <a:r>
              <a:rPr lang="da-DK" sz="850" spc="-25" dirty="0">
                <a:solidFill>
                  <a:srgbClr val="00645C"/>
                </a:solidFill>
                <a:latin typeface="KBH Tekst"/>
                <a:cs typeface="KBH Tekst"/>
              </a:rPr>
              <a:t>med</a:t>
            </a:r>
            <a:r>
              <a:rPr lang="da-DK"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3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spidse 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blyanter,</a:t>
            </a:r>
            <a:r>
              <a:rPr lang="da-DK" sz="850" spc="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viskelæder samt</a:t>
            </a:r>
            <a:r>
              <a:rPr lang="da-DK" sz="850" spc="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20" dirty="0">
                <a:solidFill>
                  <a:srgbClr val="00645C"/>
                </a:solidFill>
                <a:latin typeface="KBH Tekst"/>
                <a:cs typeface="KBH Tekst"/>
              </a:rPr>
              <a:t>tykke</a:t>
            </a:r>
            <a:r>
              <a:rPr lang="da-DK"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farveblyanter.</a:t>
            </a:r>
            <a:r>
              <a:rPr lang="da-DK" sz="850" spc="-2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Skoletasken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skal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kunne</a:t>
            </a:r>
            <a:r>
              <a:rPr lang="da-DK"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indeholde en A4-mappe. Børnene </a:t>
            </a:r>
            <a:r>
              <a:rPr lang="da-DK" sz="850" spc="-25" dirty="0">
                <a:solidFill>
                  <a:srgbClr val="00645C"/>
                </a:solidFill>
                <a:latin typeface="KBH Tekst"/>
                <a:cs typeface="KBH Tekst"/>
              </a:rPr>
              <a:t>må</a:t>
            </a:r>
            <a:r>
              <a:rPr lang="da-DK"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meget</a:t>
            </a:r>
            <a:r>
              <a:rPr lang="da-DK" sz="850" spc="-2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gerne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øve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sig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selv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at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pakke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taske</a:t>
            </a:r>
            <a:r>
              <a:rPr lang="da-DK"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og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tjekke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indholdet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penalhuset. </a:t>
            </a:r>
            <a:r>
              <a:rPr lang="da-DK" sz="850" spc="-25" dirty="0">
                <a:solidFill>
                  <a:srgbClr val="00645C"/>
                </a:solidFill>
                <a:latin typeface="KBH Tekst"/>
                <a:cs typeface="KBH Tekst"/>
              </a:rPr>
              <a:t>Vi</a:t>
            </a:r>
            <a:r>
              <a:rPr lang="da-DK"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bruger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det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hver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20" dirty="0">
                <a:solidFill>
                  <a:srgbClr val="00645C"/>
                </a:solidFill>
                <a:latin typeface="KBH Tekst"/>
                <a:cs typeface="KBH Tekst"/>
              </a:rPr>
              <a:t>dag.</a:t>
            </a:r>
          </a:p>
          <a:p>
            <a:pPr marL="12700" marR="5080">
              <a:lnSpc>
                <a:spcPct val="112700"/>
              </a:lnSpc>
            </a:pPr>
            <a:endParaRPr lang="da-DK" sz="850" spc="-20" dirty="0">
              <a:solidFill>
                <a:srgbClr val="00645C"/>
              </a:solidFill>
              <a:latin typeface="KBH Tekst"/>
              <a:cs typeface="KBH Tekst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lang="da-DK" sz="850" b="1" spc="-10" dirty="0">
                <a:solidFill>
                  <a:srgbClr val="00645C"/>
                </a:solidFill>
                <a:latin typeface="KBH Tekst"/>
                <a:cs typeface="KBH Tekst"/>
              </a:rPr>
              <a:t>Postmappe</a:t>
            </a:r>
            <a:endParaRPr lang="da-DK" sz="850" dirty="0">
              <a:latin typeface="KBH Tekst"/>
              <a:cs typeface="KBH Tekst"/>
            </a:endParaRPr>
          </a:p>
          <a:p>
            <a:pPr marL="12700" marR="5080">
              <a:lnSpc>
                <a:spcPct val="112700"/>
              </a:lnSpc>
            </a:pP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Jeres</a:t>
            </a:r>
            <a:r>
              <a:rPr lang="da-DK" sz="850" spc="-1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børn</a:t>
            </a:r>
            <a:r>
              <a:rPr lang="da-DK" sz="850" spc="-1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får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udleveret</a:t>
            </a:r>
            <a:r>
              <a:rPr lang="da-DK" sz="850" spc="-1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en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elastik-</a:t>
            </a:r>
            <a:r>
              <a:rPr lang="da-DK"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mappe,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som vi bruger til 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papirmed-</a:t>
            </a:r>
            <a:r>
              <a:rPr lang="da-DK"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 err="1">
                <a:solidFill>
                  <a:srgbClr val="00645C"/>
                </a:solidFill>
                <a:latin typeface="KBH Tekst"/>
                <a:cs typeface="KBH Tekst"/>
              </a:rPr>
              <a:t>delelser</a:t>
            </a:r>
            <a:r>
              <a:rPr lang="da-DK" sz="850" spc="-2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fra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skolen,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10" dirty="0" err="1">
                <a:solidFill>
                  <a:srgbClr val="00645C"/>
                </a:solidFill>
                <a:latin typeface="KBH Tekst"/>
                <a:cs typeface="KBH Tekst"/>
              </a:rPr>
              <a:t>fødselsdagsinvita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-</a:t>
            </a:r>
            <a:r>
              <a:rPr lang="da-DK"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 err="1">
                <a:solidFill>
                  <a:srgbClr val="00645C"/>
                </a:solidFill>
                <a:latin typeface="KBH Tekst"/>
                <a:cs typeface="KBH Tekst"/>
              </a:rPr>
              <a:t>tioner</a:t>
            </a:r>
            <a:r>
              <a:rPr lang="da-DK" sz="850" spc="-2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mm.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Postmappen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er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fast inventar</a:t>
            </a:r>
            <a:r>
              <a:rPr lang="da-DK"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lang="da-DK" sz="850" spc="-1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skoletasken,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og</a:t>
            </a:r>
            <a:r>
              <a:rPr lang="da-DK" sz="850" spc="-1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tjekker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indholdet,</a:t>
            </a:r>
            <a:endParaRPr lang="da-DK" sz="850" dirty="0">
              <a:latin typeface="KBH Tekst"/>
              <a:cs typeface="KBH Tekst"/>
            </a:endParaRPr>
          </a:p>
          <a:p>
            <a:pPr marL="12700" marR="153670">
              <a:lnSpc>
                <a:spcPct val="112700"/>
              </a:lnSpc>
            </a:pP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når I hjælper jeres barn med at </a:t>
            </a:r>
            <a:r>
              <a:rPr lang="da-DK" sz="850" spc="-20" dirty="0">
                <a:solidFill>
                  <a:srgbClr val="00645C"/>
                </a:solidFill>
                <a:latin typeface="KBH Tekst"/>
                <a:cs typeface="KBH Tekst"/>
              </a:rPr>
              <a:t>pakke</a:t>
            </a:r>
            <a:r>
              <a:rPr lang="da-DK"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skoletasken.</a:t>
            </a:r>
            <a:endParaRPr lang="da-DK" sz="850" dirty="0">
              <a:latin typeface="KBH Tekst"/>
              <a:cs typeface="KBH Tekst"/>
            </a:endParaRPr>
          </a:p>
          <a:p>
            <a:pPr marL="12700" marR="5080">
              <a:lnSpc>
                <a:spcPct val="112700"/>
              </a:lnSpc>
            </a:pPr>
            <a:endParaRPr lang="da-DK" sz="850" dirty="0">
              <a:latin typeface="KBH Tekst"/>
              <a:cs typeface="KBH Tekst"/>
            </a:endParaRPr>
          </a:p>
          <a:p>
            <a:pPr marL="12700" marR="5080">
              <a:lnSpc>
                <a:spcPct val="112700"/>
              </a:lnSpc>
            </a:pPr>
            <a:endParaRPr lang="da-DK" sz="850" dirty="0">
              <a:latin typeface="KBH Tekst"/>
              <a:cs typeface="KBH Tekst"/>
            </a:endParaRPr>
          </a:p>
          <a:p>
            <a:pPr marL="12700" marR="5080">
              <a:lnSpc>
                <a:spcPct val="112700"/>
              </a:lnSpc>
            </a:pPr>
            <a:endParaRPr sz="850" dirty="0">
              <a:latin typeface="KBH Tekst"/>
              <a:cs typeface="KBH Tekst"/>
            </a:endParaRPr>
          </a:p>
        </p:txBody>
      </p:sp>
      <p:sp>
        <p:nvSpPr>
          <p:cNvPr id="12" name="object 27">
            <a:extLst>
              <a:ext uri="{FF2B5EF4-FFF2-40B4-BE49-F238E27FC236}">
                <a16:creationId xmlns:a16="http://schemas.microsoft.com/office/drawing/2014/main" id="{0DC9A800-0EF6-4329-02E6-53BFDDEABD3B}"/>
              </a:ext>
            </a:extLst>
          </p:cNvPr>
          <p:cNvSpPr txBox="1"/>
          <p:nvPr/>
        </p:nvSpPr>
        <p:spPr>
          <a:xfrm>
            <a:off x="8069299" y="1060807"/>
            <a:ext cx="2081530" cy="3862851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850" b="1" spc="-10" dirty="0">
                <a:solidFill>
                  <a:srgbClr val="00645C"/>
                </a:solidFill>
                <a:latin typeface="KBH Tekst"/>
                <a:cs typeface="KBH Tekst"/>
              </a:rPr>
              <a:t>Skiftetøj</a:t>
            </a:r>
            <a:endParaRPr sz="850" dirty="0">
              <a:latin typeface="KBH Tekst"/>
              <a:cs typeface="KBH Tekst"/>
            </a:endParaRPr>
          </a:p>
          <a:p>
            <a:pPr marL="12700" marR="50800">
              <a:lnSpc>
                <a:spcPct val="112700"/>
              </a:lnSpc>
            </a:pP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Børnene er altid ude i 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frikvartererne,</a:t>
            </a:r>
            <a:r>
              <a:rPr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og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de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tager selv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tøjet på,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som 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passer</a:t>
            </a:r>
            <a:r>
              <a:rPr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til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vejret.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sørger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for,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at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der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er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et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spc="-25" dirty="0">
                <a:solidFill>
                  <a:srgbClr val="00645C"/>
                </a:solidFill>
                <a:latin typeface="KBH Tekst"/>
                <a:cs typeface="KBH Tekst"/>
              </a:rPr>
              <a:t>sæt</a:t>
            </a:r>
            <a:r>
              <a:rPr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skiftetøj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i garderoben med navn i. Og </a:t>
            </a:r>
            <a:r>
              <a:rPr sz="850" spc="-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endParaRPr sz="850" dirty="0">
              <a:latin typeface="KBH Tekst"/>
              <a:cs typeface="KBH Tekst"/>
            </a:endParaRPr>
          </a:p>
          <a:p>
            <a:pPr marL="12700" marR="5080" algn="just">
              <a:lnSpc>
                <a:spcPct val="112700"/>
              </a:lnSpc>
            </a:pP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viser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børnene,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hvad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der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er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skiftetøjspo-</a:t>
            </a:r>
            <a:r>
              <a:rPr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sen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posen, så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de fx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selv kan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finde et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spc="-25" dirty="0">
                <a:solidFill>
                  <a:srgbClr val="00645C"/>
                </a:solidFill>
                <a:latin typeface="KBH Tekst"/>
                <a:cs typeface="KBH Tekst"/>
              </a:rPr>
              <a:t>par</a:t>
            </a:r>
            <a:r>
              <a:rPr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tørre</a:t>
            </a:r>
            <a:r>
              <a:rPr sz="850" spc="-2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strømper,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hvis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de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er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blevet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spc="-10" dirty="0" err="1">
                <a:solidFill>
                  <a:srgbClr val="00645C"/>
                </a:solidFill>
                <a:latin typeface="KBH Tekst"/>
                <a:cs typeface="KBH Tekst"/>
              </a:rPr>
              <a:t>våde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.</a:t>
            </a:r>
            <a:endParaRPr lang="da-DK" sz="850" spc="-10" dirty="0">
              <a:solidFill>
                <a:srgbClr val="00645C"/>
              </a:solidFill>
              <a:latin typeface="KBH Tekst"/>
              <a:cs typeface="KBH Tekst"/>
            </a:endParaRPr>
          </a:p>
          <a:p>
            <a:pPr marL="12700" marR="5080" algn="just">
              <a:lnSpc>
                <a:spcPct val="112700"/>
              </a:lnSpc>
            </a:pPr>
            <a:endParaRPr lang="da-DK" sz="850" spc="-10" dirty="0">
              <a:solidFill>
                <a:srgbClr val="00645C"/>
              </a:solidFill>
              <a:latin typeface="KBH Tekst"/>
              <a:cs typeface="KBH Tekst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lang="da-DK" sz="850" b="1" dirty="0">
                <a:solidFill>
                  <a:srgbClr val="00645C"/>
                </a:solidFill>
                <a:latin typeface="KBH Tekst"/>
                <a:cs typeface="KBH Tekst"/>
              </a:rPr>
              <a:t>Mad og </a:t>
            </a:r>
            <a:r>
              <a:rPr lang="da-DK" sz="850" b="1" spc="-10" dirty="0">
                <a:solidFill>
                  <a:srgbClr val="00645C"/>
                </a:solidFill>
                <a:latin typeface="KBH Tekst"/>
                <a:cs typeface="KBH Tekst"/>
              </a:rPr>
              <a:t>drikke</a:t>
            </a:r>
            <a:endParaRPr lang="da-DK" sz="850" dirty="0">
              <a:latin typeface="KBH Tekst"/>
              <a:cs typeface="KBH Tekst"/>
            </a:endParaRPr>
          </a:p>
          <a:p>
            <a:pPr marL="12700" marR="5080">
              <a:lnSpc>
                <a:spcPct val="112700"/>
              </a:lnSpc>
            </a:pP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Børnene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har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enten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selv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madpakke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20" dirty="0">
                <a:solidFill>
                  <a:srgbClr val="00645C"/>
                </a:solidFill>
                <a:latin typeface="KBH Tekst"/>
                <a:cs typeface="KBH Tekst"/>
              </a:rPr>
              <a:t>med,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eller</a:t>
            </a:r>
            <a:r>
              <a:rPr lang="da-DK" sz="850" spc="-1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får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mad,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som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bestiller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fra </a:t>
            </a:r>
            <a:r>
              <a:rPr lang="da-DK" sz="850" spc="-20" dirty="0">
                <a:solidFill>
                  <a:srgbClr val="00645C"/>
                </a:solidFill>
                <a:latin typeface="KBH Tekst"/>
                <a:cs typeface="KBH Tekst"/>
              </a:rPr>
              <a:t>EAT.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Mad</a:t>
            </a:r>
            <a:r>
              <a:rPr lang="da-DK" sz="850" spc="-1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fra</a:t>
            </a:r>
            <a:r>
              <a:rPr lang="da-DK" sz="850" spc="-1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25" dirty="0">
                <a:solidFill>
                  <a:srgbClr val="00645C"/>
                </a:solidFill>
                <a:latin typeface="KBH Tekst"/>
                <a:cs typeface="KBH Tekst"/>
              </a:rPr>
              <a:t>EAT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bliver</a:t>
            </a:r>
            <a:r>
              <a:rPr lang="da-DK" sz="850" spc="-1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leveret</a:t>
            </a:r>
            <a:r>
              <a:rPr lang="da-DK" sz="850" spc="-1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klasserne.</a:t>
            </a:r>
            <a:r>
              <a:rPr lang="da-DK" sz="850" spc="-10" dirty="0"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giver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jeres børn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en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fyldt </a:t>
            </a:r>
            <a:r>
              <a:rPr lang="da-DK" sz="850" spc="-20" dirty="0">
                <a:solidFill>
                  <a:srgbClr val="00645C"/>
                </a:solidFill>
                <a:latin typeface="KBH Tekst"/>
                <a:cs typeface="KBH Tekst"/>
              </a:rPr>
              <a:t>vandflaske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med i 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skole.</a:t>
            </a:r>
          </a:p>
          <a:p>
            <a:pPr marL="12700" marR="5080">
              <a:lnSpc>
                <a:spcPct val="112700"/>
              </a:lnSpc>
            </a:pPr>
            <a:endParaRPr lang="da-DK" sz="850" spc="-10" dirty="0">
              <a:solidFill>
                <a:srgbClr val="00645C"/>
              </a:solidFill>
              <a:latin typeface="KBH Tekst"/>
              <a:cs typeface="KBH Tekst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lang="da-DK" sz="850" b="1" spc="-10" dirty="0">
                <a:solidFill>
                  <a:srgbClr val="00645C"/>
                </a:solidFill>
                <a:latin typeface="KBH Tekst"/>
                <a:cs typeface="KBH Tekst"/>
              </a:rPr>
              <a:t>Idræt</a:t>
            </a:r>
            <a:endParaRPr lang="da-DK" sz="850" dirty="0">
              <a:latin typeface="KBH Tekst"/>
              <a:cs typeface="KBH Tekst"/>
            </a:endParaRPr>
          </a:p>
          <a:p>
            <a:pPr marL="12700" marR="5080">
              <a:lnSpc>
                <a:spcPct val="112700"/>
              </a:lnSpc>
            </a:pP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Vi har idræt én gang om ugen. I 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idræt</a:t>
            </a:r>
            <a:r>
              <a:rPr lang="da-DK"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spiller</a:t>
            </a:r>
            <a:r>
              <a:rPr lang="da-DK" sz="850" spc="-1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vi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forskellige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boldspil,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20" dirty="0">
                <a:solidFill>
                  <a:srgbClr val="00645C"/>
                </a:solidFill>
                <a:latin typeface="KBH Tekst"/>
                <a:cs typeface="KBH Tekst"/>
              </a:rPr>
              <a:t>laver</a:t>
            </a:r>
            <a:r>
              <a:rPr lang="da-DK"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redskabsbaner og leger 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gymnastik-</a:t>
            </a:r>
            <a:b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</a:b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lege.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lang="da-DK" sz="850" spc="-1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starten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af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året er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der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ingen 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omklæd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ning.</a:t>
            </a:r>
            <a:r>
              <a:rPr lang="da-DK" sz="850" spc="-2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Klasselæreren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giver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besked,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25" dirty="0">
                <a:solidFill>
                  <a:srgbClr val="00645C"/>
                </a:solidFill>
                <a:latin typeface="KBH Tekst"/>
                <a:cs typeface="KBH Tekst"/>
              </a:rPr>
              <a:t>når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børnene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skal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have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idrætstøj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og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hånd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klæde </a:t>
            </a:r>
            <a:r>
              <a:rPr lang="da-DK" sz="850" spc="-20" dirty="0">
                <a:solidFill>
                  <a:srgbClr val="00645C"/>
                </a:solidFill>
                <a:latin typeface="KBH Tekst"/>
                <a:cs typeface="KBH Tekst"/>
              </a:rPr>
              <a:t>med.</a:t>
            </a:r>
            <a:endParaRPr lang="da-DK" sz="850" dirty="0">
              <a:latin typeface="KBH Tekst"/>
              <a:cs typeface="KBH Tekst"/>
            </a:endParaRPr>
          </a:p>
          <a:p>
            <a:pPr marL="12700" marR="5080">
              <a:lnSpc>
                <a:spcPct val="112700"/>
              </a:lnSpc>
            </a:pPr>
            <a:endParaRPr lang="da-DK" sz="850" dirty="0">
              <a:latin typeface="KBH Tekst"/>
              <a:cs typeface="KBH Tekst"/>
            </a:endParaRPr>
          </a:p>
          <a:p>
            <a:pPr marL="12700" marR="5080" algn="just">
              <a:lnSpc>
                <a:spcPct val="112700"/>
              </a:lnSpc>
            </a:pPr>
            <a:endParaRPr sz="850" dirty="0">
              <a:latin typeface="KBH Tekst"/>
              <a:cs typeface="KBH Tekst"/>
            </a:endParaRPr>
          </a:p>
        </p:txBody>
      </p:sp>
      <p:sp>
        <p:nvSpPr>
          <p:cNvPr id="13" name="object 30">
            <a:extLst>
              <a:ext uri="{FF2B5EF4-FFF2-40B4-BE49-F238E27FC236}">
                <a16:creationId xmlns:a16="http://schemas.microsoft.com/office/drawing/2014/main" id="{7B579021-079E-CDBB-EF64-3EAB789BD737}"/>
              </a:ext>
            </a:extLst>
          </p:cNvPr>
          <p:cNvSpPr txBox="1"/>
          <p:nvPr/>
        </p:nvSpPr>
        <p:spPr>
          <a:xfrm>
            <a:off x="5772499" y="390655"/>
            <a:ext cx="1429385" cy="441959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>
              <a:lnSpc>
                <a:spcPts val="1600"/>
              </a:lnSpc>
              <a:spcBef>
                <a:spcPts val="220"/>
              </a:spcBef>
            </a:pPr>
            <a:r>
              <a:rPr sz="1400" b="1" dirty="0">
                <a:solidFill>
                  <a:srgbClr val="00645C"/>
                </a:solidFill>
                <a:latin typeface="KBH Black" panose="00000A00000000000000" pitchFamily="2" charset="0"/>
                <a:cs typeface="KBH-Black"/>
              </a:rPr>
              <a:t>Praktik</a:t>
            </a:r>
            <a:r>
              <a:rPr sz="1400" b="1" spc="-65" dirty="0">
                <a:solidFill>
                  <a:srgbClr val="00645C"/>
                </a:solidFill>
                <a:latin typeface="KBH Black" panose="00000A00000000000000" pitchFamily="2" charset="0"/>
                <a:cs typeface="KBH-Black"/>
              </a:rPr>
              <a:t> </a:t>
            </a:r>
            <a:r>
              <a:rPr sz="1400" b="1" spc="-25" dirty="0">
                <a:solidFill>
                  <a:srgbClr val="00645C"/>
                </a:solidFill>
                <a:latin typeface="KBH Black" panose="00000A00000000000000" pitchFamily="2" charset="0"/>
                <a:cs typeface="KBH-Black"/>
              </a:rPr>
              <a:t>og </a:t>
            </a:r>
            <a:r>
              <a:rPr sz="1400" b="1" spc="-10" dirty="0">
                <a:solidFill>
                  <a:srgbClr val="00645C"/>
                </a:solidFill>
                <a:latin typeface="KBH Black" panose="00000A00000000000000" pitchFamily="2" charset="0"/>
                <a:cs typeface="KBH-Black"/>
              </a:rPr>
              <a:t>kommunikation</a:t>
            </a:r>
            <a:endParaRPr sz="1400" dirty="0">
              <a:latin typeface="KBH Black" panose="00000A00000000000000" pitchFamily="2" charset="0"/>
              <a:cs typeface="KBH-Black"/>
            </a:endParaRPr>
          </a:p>
        </p:txBody>
      </p:sp>
      <p:sp>
        <p:nvSpPr>
          <p:cNvPr id="14" name="object 18">
            <a:extLst>
              <a:ext uri="{FF2B5EF4-FFF2-40B4-BE49-F238E27FC236}">
                <a16:creationId xmlns:a16="http://schemas.microsoft.com/office/drawing/2014/main" id="{DB3E48F6-5033-7CBD-95CF-EC067DD9C8BD}"/>
              </a:ext>
            </a:extLst>
          </p:cNvPr>
          <p:cNvSpPr txBox="1"/>
          <p:nvPr/>
        </p:nvSpPr>
        <p:spPr>
          <a:xfrm>
            <a:off x="2096499" y="3963407"/>
            <a:ext cx="2767965" cy="3704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2700"/>
              </a:lnSpc>
              <a:spcBef>
                <a:spcPts val="100"/>
              </a:spcBef>
            </a:pPr>
            <a:r>
              <a:rPr sz="850" dirty="0" err="1">
                <a:solidFill>
                  <a:srgbClr val="00645C"/>
                </a:solidFill>
                <a:latin typeface="KBH Tekst"/>
                <a:cs typeface="KBH Tekst"/>
              </a:rPr>
              <a:t>Klasselæreren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tager imod børnene i skolegården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,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 err="1">
                <a:solidFill>
                  <a:srgbClr val="00645C"/>
                </a:solidFill>
                <a:latin typeface="KBH Tekst"/>
                <a:cs typeface="KBH Tekst"/>
              </a:rPr>
              <a:t>hvor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siger 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farvel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til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jeres barn.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Her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 err="1">
                <a:solidFill>
                  <a:srgbClr val="00645C"/>
                </a:solidFill>
                <a:latin typeface="KBH Tekst"/>
                <a:cs typeface="KBH Tekst"/>
              </a:rPr>
              <a:t>kan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spc="-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lang="da-DK"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give</a:t>
            </a:r>
            <a:r>
              <a:rPr sz="850" spc="-2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klasselæreren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en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kort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besked.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Har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brug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for</a:t>
            </a:r>
            <a:r>
              <a:rPr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spc="-25" dirty="0">
                <a:solidFill>
                  <a:srgbClr val="00645C"/>
                </a:solidFill>
                <a:latin typeface="KBH Tekst"/>
                <a:cs typeface="KBH Tekst"/>
              </a:rPr>
              <a:t>at</a:t>
            </a:r>
            <a:r>
              <a:rPr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aflevere</a:t>
            </a:r>
            <a:r>
              <a:rPr sz="850" spc="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jeres</a:t>
            </a:r>
            <a:r>
              <a:rPr sz="850" spc="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barn</a:t>
            </a:r>
            <a:r>
              <a:rPr sz="850" spc="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tidligere,</a:t>
            </a:r>
            <a:r>
              <a:rPr sz="850" spc="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kan</a:t>
            </a:r>
            <a:r>
              <a:rPr sz="850" spc="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sz="850" spc="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aflevere</a:t>
            </a:r>
            <a:r>
              <a:rPr sz="850" spc="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sz="850" spc="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KKFO´en,</a:t>
            </a:r>
            <a:r>
              <a:rPr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der har morgenåbning fra kl. 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7.00.</a:t>
            </a:r>
            <a:endParaRPr lang="da-DK" sz="850" spc="-10" dirty="0">
              <a:solidFill>
                <a:srgbClr val="00645C"/>
              </a:solidFill>
              <a:latin typeface="KBH Tekst"/>
              <a:cs typeface="KBH Tekst"/>
            </a:endParaRPr>
          </a:p>
          <a:p>
            <a:pPr marL="12700" marR="5080">
              <a:lnSpc>
                <a:spcPct val="112700"/>
              </a:lnSpc>
              <a:spcBef>
                <a:spcPts val="100"/>
              </a:spcBef>
            </a:pPr>
            <a:endParaRPr lang="da-DK" sz="850" spc="-10" dirty="0">
              <a:solidFill>
                <a:srgbClr val="00645C"/>
              </a:solidFill>
              <a:latin typeface="KBH Tekst"/>
              <a:cs typeface="KBH Tekst"/>
            </a:endParaRPr>
          </a:p>
          <a:p>
            <a:pPr marL="12700" marR="5080">
              <a:lnSpc>
                <a:spcPct val="112700"/>
              </a:lnSpc>
              <a:spcBef>
                <a:spcPts val="100"/>
              </a:spcBef>
            </a:pP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Vi går i gang med 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undervisningen.</a:t>
            </a:r>
          </a:p>
          <a:p>
            <a:pPr marL="12700" marR="5080">
              <a:lnSpc>
                <a:spcPct val="112700"/>
              </a:lnSpc>
              <a:spcBef>
                <a:spcPts val="100"/>
              </a:spcBef>
            </a:pPr>
            <a:endParaRPr lang="da-DK" sz="850" spc="-10" dirty="0">
              <a:solidFill>
                <a:srgbClr val="00645C"/>
              </a:solidFill>
              <a:latin typeface="KBH Tekst"/>
              <a:cs typeface="KBH Tekst"/>
            </a:endParaRPr>
          </a:p>
          <a:p>
            <a:pPr marL="12700" marR="5080">
              <a:lnSpc>
                <a:spcPct val="112700"/>
              </a:lnSpc>
              <a:spcBef>
                <a:spcPts val="100"/>
              </a:spcBef>
            </a:pP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Børnene</a:t>
            </a:r>
            <a:r>
              <a:rPr lang="da-DK" sz="850" spc="1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tager</a:t>
            </a:r>
            <a:r>
              <a:rPr lang="da-DK" sz="850" spc="2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deres</a:t>
            </a:r>
            <a:r>
              <a:rPr lang="da-DK" sz="850" spc="1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frugt/grønt/hapser</a:t>
            </a:r>
            <a:r>
              <a:rPr lang="da-DK" sz="850" spc="2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med</a:t>
            </a:r>
            <a:r>
              <a:rPr lang="da-DK" sz="850" spc="2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25" dirty="0">
                <a:solidFill>
                  <a:srgbClr val="00645C"/>
                </a:solidFill>
                <a:latin typeface="KBH Tekst"/>
                <a:cs typeface="KBH Tekst"/>
              </a:rPr>
              <a:t>ud.</a:t>
            </a:r>
            <a:r>
              <a:rPr lang="da-DK"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Maden har de i en separat pose/boks med 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tydeligt</a:t>
            </a:r>
            <a:r>
              <a:rPr lang="da-DK"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navn</a:t>
            </a:r>
            <a:r>
              <a:rPr lang="da-DK" sz="850" spc="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på.</a:t>
            </a:r>
            <a:r>
              <a:rPr lang="da-DK" sz="850" spc="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Der</a:t>
            </a:r>
            <a:r>
              <a:rPr lang="da-DK" sz="850" spc="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er</a:t>
            </a:r>
            <a:r>
              <a:rPr lang="da-DK" sz="850" spc="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altid</a:t>
            </a:r>
            <a:r>
              <a:rPr lang="da-DK" sz="850" spc="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gårdvagt</a:t>
            </a:r>
            <a:r>
              <a:rPr lang="da-DK" sz="850" spc="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lang="da-DK" sz="850" spc="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frikvartererne,</a:t>
            </a:r>
            <a:r>
              <a:rPr lang="da-DK" sz="850" spc="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25" dirty="0">
                <a:solidFill>
                  <a:srgbClr val="00645C"/>
                </a:solidFill>
                <a:latin typeface="KBH Tekst"/>
                <a:cs typeface="KBH Tekst"/>
              </a:rPr>
              <a:t>som</a:t>
            </a:r>
            <a:r>
              <a:rPr lang="da-DK"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hjælper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børnene, hvis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de fx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skulle blive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uenige </a:t>
            </a:r>
            <a:r>
              <a:rPr lang="da-DK" sz="850" spc="-25" dirty="0">
                <a:solidFill>
                  <a:srgbClr val="00645C"/>
                </a:solidFill>
                <a:latin typeface="KBH Tekst"/>
                <a:cs typeface="KBH Tekst"/>
              </a:rPr>
              <a:t>om</a:t>
            </a:r>
            <a:r>
              <a:rPr lang="da-DK"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noget.</a:t>
            </a:r>
          </a:p>
          <a:p>
            <a:pPr marL="12700" marR="5080">
              <a:lnSpc>
                <a:spcPct val="112700"/>
              </a:lnSpc>
              <a:spcBef>
                <a:spcPts val="100"/>
              </a:spcBef>
            </a:pPr>
            <a:endParaRPr lang="da-DK" sz="850" spc="-10" dirty="0">
              <a:solidFill>
                <a:srgbClr val="00645C"/>
              </a:solidFill>
              <a:latin typeface="KBH Tekst"/>
              <a:cs typeface="KBH Tekst"/>
            </a:endParaRPr>
          </a:p>
          <a:p>
            <a:pPr marL="12700" marR="5080">
              <a:lnSpc>
                <a:spcPct val="112700"/>
              </a:lnSpc>
              <a:spcBef>
                <a:spcPts val="100"/>
              </a:spcBef>
            </a:pP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Spisepausen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varer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ca. en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halv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time. 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Herefter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25" dirty="0">
                <a:solidFill>
                  <a:srgbClr val="00645C"/>
                </a:solidFill>
                <a:latin typeface="KBH Tekst"/>
                <a:cs typeface="KBH Tekst"/>
              </a:rPr>
              <a:t>har</a:t>
            </a:r>
            <a:r>
              <a:rPr lang="da-DK"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børnene</a:t>
            </a:r>
            <a:r>
              <a:rPr lang="da-DK" sz="850" spc="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frikvarter</a:t>
            </a:r>
            <a:r>
              <a:rPr lang="da-DK" sz="850" spc="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lang="da-DK" sz="850" spc="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20</a:t>
            </a:r>
            <a:r>
              <a:rPr lang="da-DK" sz="850" spc="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minutter.</a:t>
            </a:r>
          </a:p>
          <a:p>
            <a:pPr marL="12700" marR="5080">
              <a:lnSpc>
                <a:spcPct val="112700"/>
              </a:lnSpc>
              <a:spcBef>
                <a:spcPts val="100"/>
              </a:spcBef>
            </a:pPr>
            <a:endParaRPr lang="da-DK" sz="850" spc="-10" dirty="0">
              <a:solidFill>
                <a:srgbClr val="00645C"/>
              </a:solidFill>
              <a:latin typeface="KBH Tekst"/>
              <a:cs typeface="KBH Tekst"/>
            </a:endParaRPr>
          </a:p>
          <a:p>
            <a:pPr marL="12700" marR="5080">
              <a:lnSpc>
                <a:spcPct val="112700"/>
              </a:lnSpc>
              <a:spcBef>
                <a:spcPts val="100"/>
              </a:spcBef>
            </a:pP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Skoledagen</a:t>
            </a:r>
            <a:r>
              <a:rPr lang="da-DK" sz="850" spc="-2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er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slut,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og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børnene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bliver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hentet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af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25" dirty="0">
                <a:solidFill>
                  <a:srgbClr val="00645C"/>
                </a:solidFill>
                <a:latin typeface="KBH Tekst"/>
                <a:cs typeface="KBH Tekst"/>
              </a:rPr>
              <a:t>en</a:t>
            </a:r>
            <a:r>
              <a:rPr lang="da-DK"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voksen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fra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 err="1">
                <a:solidFill>
                  <a:srgbClr val="00645C"/>
                </a:solidFill>
                <a:latin typeface="KBH Tekst"/>
                <a:cs typeface="KBH Tekst"/>
              </a:rPr>
              <a:t>KKFO´en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.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Hvis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henter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jeres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barn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direkte</a:t>
            </a:r>
            <a:r>
              <a:rPr lang="da-DK" sz="850" spc="50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fra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skole,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skal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give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besked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i</a:t>
            </a:r>
            <a:r>
              <a:rPr lang="da-DK"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Aula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dirty="0">
                <a:solidFill>
                  <a:srgbClr val="00645C"/>
                </a:solidFill>
                <a:latin typeface="KBH Tekst"/>
                <a:cs typeface="KBH Tekst"/>
              </a:rPr>
              <a:t>til</a:t>
            </a:r>
            <a:r>
              <a:rPr lang="da-DK" sz="850" spc="-5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lang="da-DK" sz="850" spc="-10" dirty="0" err="1">
                <a:solidFill>
                  <a:srgbClr val="00645C"/>
                </a:solidFill>
                <a:latin typeface="KBH Tekst"/>
                <a:cs typeface="KBH Tekst"/>
              </a:rPr>
              <a:t>KKFO´en</a:t>
            </a:r>
            <a:endParaRPr lang="da-DK" sz="850" dirty="0">
              <a:latin typeface="KBH Tekst"/>
              <a:cs typeface="KBH Tekst"/>
            </a:endParaRPr>
          </a:p>
          <a:p>
            <a:pPr marL="12700" marR="5080">
              <a:lnSpc>
                <a:spcPct val="112700"/>
              </a:lnSpc>
              <a:spcBef>
                <a:spcPts val="100"/>
              </a:spcBef>
            </a:pPr>
            <a:endParaRPr lang="da-DK" sz="850" dirty="0">
              <a:latin typeface="KBH Tekst"/>
              <a:cs typeface="KBH Tekst"/>
            </a:endParaRPr>
          </a:p>
          <a:p>
            <a:pPr marL="12700" marR="5080">
              <a:lnSpc>
                <a:spcPct val="112700"/>
              </a:lnSpc>
              <a:spcBef>
                <a:spcPts val="100"/>
              </a:spcBef>
            </a:pPr>
            <a:endParaRPr lang="da-DK" sz="850" dirty="0">
              <a:latin typeface="KBH Tekst"/>
              <a:cs typeface="KBH Tekst"/>
            </a:endParaRPr>
          </a:p>
          <a:p>
            <a:pPr marL="12700" marR="5080">
              <a:lnSpc>
                <a:spcPct val="112700"/>
              </a:lnSpc>
              <a:spcBef>
                <a:spcPts val="100"/>
              </a:spcBef>
            </a:pPr>
            <a:endParaRPr lang="da-DK" sz="850" dirty="0">
              <a:latin typeface="KBH Tekst"/>
              <a:cs typeface="KBH Tekst"/>
            </a:endParaRPr>
          </a:p>
          <a:p>
            <a:pPr marL="12700" marR="5080">
              <a:lnSpc>
                <a:spcPct val="112700"/>
              </a:lnSpc>
              <a:spcBef>
                <a:spcPts val="100"/>
              </a:spcBef>
            </a:pPr>
            <a:endParaRPr sz="850" dirty="0">
              <a:latin typeface="KBH Tekst"/>
              <a:cs typeface="KBH Tekst"/>
            </a:endParaRPr>
          </a:p>
        </p:txBody>
      </p:sp>
      <p:sp>
        <p:nvSpPr>
          <p:cNvPr id="15" name="object 13">
            <a:extLst>
              <a:ext uri="{FF2B5EF4-FFF2-40B4-BE49-F238E27FC236}">
                <a16:creationId xmlns:a16="http://schemas.microsoft.com/office/drawing/2014/main" id="{D1711F4B-838F-EFCB-4816-784C56FE3703}"/>
              </a:ext>
            </a:extLst>
          </p:cNvPr>
          <p:cNvSpPr txBox="1"/>
          <p:nvPr/>
        </p:nvSpPr>
        <p:spPr>
          <a:xfrm>
            <a:off x="444500" y="3965613"/>
            <a:ext cx="40259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Kl.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 </a:t>
            </a:r>
            <a:r>
              <a:rPr sz="850" spc="-35" dirty="0">
                <a:solidFill>
                  <a:srgbClr val="00645C"/>
                </a:solidFill>
                <a:latin typeface="KBH Tekst"/>
                <a:cs typeface="KBH Tekst"/>
              </a:rPr>
              <a:t>7.55</a:t>
            </a:r>
            <a:endParaRPr sz="850" dirty="0">
              <a:latin typeface="KBH Tekst"/>
              <a:cs typeface="KBH Tekst"/>
            </a:endParaRPr>
          </a:p>
        </p:txBody>
      </p:sp>
      <p:sp>
        <p:nvSpPr>
          <p:cNvPr id="16" name="object 14">
            <a:extLst>
              <a:ext uri="{FF2B5EF4-FFF2-40B4-BE49-F238E27FC236}">
                <a16:creationId xmlns:a16="http://schemas.microsoft.com/office/drawing/2014/main" id="{0E0F385A-00C9-2C9B-6C15-3C7C8E945685}"/>
              </a:ext>
            </a:extLst>
          </p:cNvPr>
          <p:cNvSpPr txBox="1"/>
          <p:nvPr/>
        </p:nvSpPr>
        <p:spPr>
          <a:xfrm>
            <a:off x="444500" y="4877172"/>
            <a:ext cx="39179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Kl </a:t>
            </a:r>
            <a:r>
              <a:rPr sz="850" spc="-20" dirty="0">
                <a:solidFill>
                  <a:srgbClr val="00645C"/>
                </a:solidFill>
                <a:latin typeface="KBH Tekst"/>
                <a:cs typeface="KBH Tekst"/>
              </a:rPr>
              <a:t>8.00</a:t>
            </a:r>
            <a:endParaRPr sz="850">
              <a:latin typeface="KBH Tekst"/>
              <a:cs typeface="KBH Tekst"/>
            </a:endParaRPr>
          </a:p>
        </p:txBody>
      </p:sp>
      <p:sp>
        <p:nvSpPr>
          <p:cNvPr id="17" name="object 15">
            <a:extLst>
              <a:ext uri="{FF2B5EF4-FFF2-40B4-BE49-F238E27FC236}">
                <a16:creationId xmlns:a16="http://schemas.microsoft.com/office/drawing/2014/main" id="{BF5837C4-731C-9BD7-9B18-76D35710DFD0}"/>
              </a:ext>
            </a:extLst>
          </p:cNvPr>
          <p:cNvSpPr txBox="1"/>
          <p:nvPr/>
        </p:nvSpPr>
        <p:spPr>
          <a:xfrm>
            <a:off x="444500" y="5173717"/>
            <a:ext cx="42037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Kl. </a:t>
            </a:r>
            <a:r>
              <a:rPr sz="850" spc="-20" dirty="0">
                <a:solidFill>
                  <a:srgbClr val="00645C"/>
                </a:solidFill>
                <a:latin typeface="KBH Tekst"/>
                <a:cs typeface="KBH Tekst"/>
              </a:rPr>
              <a:t>9.30</a:t>
            </a:r>
            <a:endParaRPr sz="850" dirty="0">
              <a:latin typeface="KBH Tekst"/>
              <a:cs typeface="KBH Tekst"/>
            </a:endParaRPr>
          </a:p>
        </p:txBody>
      </p:sp>
      <p:sp>
        <p:nvSpPr>
          <p:cNvPr id="18" name="object 16">
            <a:extLst>
              <a:ext uri="{FF2B5EF4-FFF2-40B4-BE49-F238E27FC236}">
                <a16:creationId xmlns:a16="http://schemas.microsoft.com/office/drawing/2014/main" id="{BAF503AD-4EE9-FC87-B360-F1064359D2FE}"/>
              </a:ext>
            </a:extLst>
          </p:cNvPr>
          <p:cNvSpPr txBox="1"/>
          <p:nvPr/>
        </p:nvSpPr>
        <p:spPr>
          <a:xfrm>
            <a:off x="444500" y="6098308"/>
            <a:ext cx="44323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Kl. 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11.00</a:t>
            </a:r>
            <a:endParaRPr sz="850" dirty="0">
              <a:latin typeface="KBH Tekst"/>
              <a:cs typeface="KBH Tekst"/>
            </a:endParaRPr>
          </a:p>
        </p:txBody>
      </p:sp>
      <p:sp>
        <p:nvSpPr>
          <p:cNvPr id="19" name="object 17">
            <a:extLst>
              <a:ext uri="{FF2B5EF4-FFF2-40B4-BE49-F238E27FC236}">
                <a16:creationId xmlns:a16="http://schemas.microsoft.com/office/drawing/2014/main" id="{4B0F6961-68EC-F4FA-F33B-38387F740F28}"/>
              </a:ext>
            </a:extLst>
          </p:cNvPr>
          <p:cNvSpPr txBox="1"/>
          <p:nvPr/>
        </p:nvSpPr>
        <p:spPr>
          <a:xfrm>
            <a:off x="444500" y="6567121"/>
            <a:ext cx="469265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dirty="0">
                <a:solidFill>
                  <a:srgbClr val="00645C"/>
                </a:solidFill>
                <a:latin typeface="KBH Tekst"/>
                <a:cs typeface="KBH Tekst"/>
              </a:rPr>
              <a:t>Kl. </a:t>
            </a:r>
            <a:r>
              <a:rPr sz="850" spc="-10" dirty="0">
                <a:solidFill>
                  <a:srgbClr val="00645C"/>
                </a:solidFill>
                <a:latin typeface="KBH Tekst"/>
                <a:cs typeface="KBH Tekst"/>
              </a:rPr>
              <a:t>13.35</a:t>
            </a:r>
            <a:endParaRPr sz="850" dirty="0">
              <a:latin typeface="KBH Tekst"/>
              <a:cs typeface="KBH Tekst"/>
            </a:endParaRPr>
          </a:p>
        </p:txBody>
      </p:sp>
    </p:spTree>
    <p:extLst>
      <p:ext uri="{BB962C8B-B14F-4D97-AF65-F5344CB8AC3E}">
        <p14:creationId xmlns:p14="http://schemas.microsoft.com/office/powerpoint/2010/main" val="2775400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12ff44a-886a-435a-bb2b-424ff929e5bc" xsi:nil="true"/>
    <eDoc xmlns="80e33578-af1b-4397-805a-2e987ae02e61" xsi:nil="true"/>
    <lcf76f155ced4ddcb4097134ff3c332f xmlns="80e33578-af1b-4397-805a-2e987ae02e61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9158D7F2A4224AB8F9B8EDB594147E" ma:contentTypeVersion="18" ma:contentTypeDescription="Create a new document." ma:contentTypeScope="" ma:versionID="b4b120ecf51bc35dff39275f2a771552">
  <xsd:schema xmlns:xsd="http://www.w3.org/2001/XMLSchema" xmlns:xs="http://www.w3.org/2001/XMLSchema" xmlns:p="http://schemas.microsoft.com/office/2006/metadata/properties" xmlns:ns2="80e33578-af1b-4397-805a-2e987ae02e61" xmlns:ns3="612ff44a-886a-435a-bb2b-424ff929e5bc" targetNamespace="http://schemas.microsoft.com/office/2006/metadata/properties" ma:root="true" ma:fieldsID="dbacddeea74fdbad31d58dbfbbe315f0" ns2:_="" ns3:_="">
    <xsd:import namespace="80e33578-af1b-4397-805a-2e987ae02e61"/>
    <xsd:import namespace="612ff44a-886a-435a-bb2b-424ff929e5b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eDoc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e33578-af1b-4397-805a-2e987ae02e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e6a412d2-aea5-45d9-add9-4615ec1865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eDoc" ma:index="23" nillable="true" ma:displayName="eDoc" ma:internalName="eDoc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2ff44a-886a-435a-bb2b-424ff929e5b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9b5bbe0-7422-49db-9cf7-81db883dac38}" ma:internalName="TaxCatchAll" ma:showField="CatchAllData" ma:web="612ff44a-886a-435a-bb2b-424ff929e5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925FCBC-5BAE-4439-97A8-F1FE2DB5693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12ff44a-886a-435a-bb2b-424ff929e5bc"/>
    <ds:schemaRef ds:uri="80e33578-af1b-4397-805a-2e987ae02e61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8BBFA74-7DAB-4BD4-A30C-D9FAC28D27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C6092B-F230-44CE-9458-6A8F0FBAE27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1198</Words>
  <Application>Microsoft Office PowerPoint</Application>
  <PresentationFormat>Brugerdefineret</PresentationFormat>
  <Paragraphs>82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9" baseType="lpstr">
      <vt:lpstr>Arial</vt:lpstr>
      <vt:lpstr>Calibri</vt:lpstr>
      <vt:lpstr>KBH</vt:lpstr>
      <vt:lpstr>KBH Black</vt:lpstr>
      <vt:lpstr>KBH Tekst</vt:lpstr>
      <vt:lpstr>KBH-Black</vt:lpstr>
      <vt:lpstr>Office Theme</vt:lpstr>
      <vt:lpstr>Velkommen på  [xxx] Skole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på Damhusengens Skole</dc:title>
  <cp:lastModifiedBy>Gunilla Lindevall Grann</cp:lastModifiedBy>
  <cp:revision>4</cp:revision>
  <dcterms:created xsi:type="dcterms:W3CDTF">2023-11-23T12:15:22Z</dcterms:created>
  <dcterms:modified xsi:type="dcterms:W3CDTF">2024-03-01T13:48:51Z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2023-11-23T00:00:00Z</vt:filetime>
  </property>
  <property fmtid="{D5CDD505-2E9C-101B-9397-08002B2CF9AE}" pid="3" name="Creator">
    <vt:lpwstr>Adobe InDesign 18.2 (Macintosh)</vt:lpwstr>
  </property>
  <property fmtid="{D5CDD505-2E9C-101B-9397-08002B2CF9AE}" pid="4" name="LastSaved">
    <vt:filetime>2023-11-23T00:00:00Z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0x010100669158D7F2A4224AB8F9B8EDB594147E</vt:lpwstr>
  </property>
  <property fmtid="{D5CDD505-2E9C-101B-9397-08002B2CF9AE}" pid="7" name="MediaServiceImageTags">
    <vt:lpwstr/>
  </property>
</Properties>
</file>