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13"/>
  </p:notesMasterIdLst>
  <p:handoutMasterIdLst>
    <p:handoutMasterId r:id="rId14"/>
  </p:handoutMasterIdLst>
  <p:sldIdLst>
    <p:sldId id="276" r:id="rId6"/>
    <p:sldId id="280" r:id="rId7"/>
    <p:sldId id="283" r:id="rId8"/>
    <p:sldId id="284" r:id="rId9"/>
    <p:sldId id="285" r:id="rId10"/>
    <p:sldId id="286" r:id="rId11"/>
    <p:sldId id="287" r:id="rId12"/>
  </p:sldIdLst>
  <p:sldSz cx="12192000" cy="6858000"/>
  <p:notesSz cx="6858000" cy="9144000"/>
  <p:embeddedFontLst>
    <p:embeddedFont>
      <p:font typeface="KBH" panose="00000500000000000000" pitchFamily="2" charset="0"/>
      <p:regular r:id="rId15"/>
      <p:bold r:id="rId16"/>
      <p:italic r:id="rId17"/>
      <p:boldItalic r:id="rId18"/>
    </p:embeddedFont>
    <p:embeddedFont>
      <p:font typeface="KBH Black" panose="00000A00000000000000" pitchFamily="2" charset="0"/>
      <p:bold r:id="rId19"/>
      <p:boldItalic r:id="rId20"/>
    </p:embeddedFont>
    <p:embeddedFont>
      <p:font typeface="KBH Medium" panose="00000600000000000000" pitchFamily="2" charset="0"/>
      <p:regular r:id="rId21"/>
      <p:italic r:id="rId22"/>
    </p:embeddedFont>
    <p:embeddedFont>
      <p:font typeface="KBH Tekst" panose="00000500000000000000" pitchFamily="2" charset="0"/>
      <p:regular r:id="rId23"/>
      <p:bold r:id="rId24"/>
      <p:italic r:id="rId25"/>
      <p:bold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35E"/>
    <a:srgbClr val="82C283"/>
    <a:srgbClr val="0089A8"/>
    <a:srgbClr val="F08480"/>
    <a:srgbClr val="93CEBD"/>
    <a:srgbClr val="859283"/>
    <a:srgbClr val="FDF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523" autoAdjust="0"/>
  </p:normalViewPr>
  <p:slideViewPr>
    <p:cSldViewPr snapToGrid="0" showGuides="1">
      <p:cViewPr varScale="1">
        <p:scale>
          <a:sx n="111" d="100"/>
          <a:sy n="111" d="100"/>
        </p:scale>
        <p:origin x="53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07/10/2024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07/10/2024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dirty="0"/>
          </a:p>
        </p:txBody>
      </p:sp>
    </p:spTree>
    <p:extLst>
      <p:ext uri="{BB962C8B-B14F-4D97-AF65-F5344CB8AC3E}">
        <p14:creationId xmlns:p14="http://schemas.microsoft.com/office/powerpoint/2010/main" val="157743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a:t>
            </a:fld>
            <a:endParaRPr lang="da-DK" dirty="0"/>
          </a:p>
        </p:txBody>
      </p:sp>
    </p:spTree>
    <p:extLst>
      <p:ext uri="{BB962C8B-B14F-4D97-AF65-F5344CB8AC3E}">
        <p14:creationId xmlns:p14="http://schemas.microsoft.com/office/powerpoint/2010/main" val="22495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3</a:t>
            </a:fld>
            <a:endParaRPr lang="da-DK" dirty="0"/>
          </a:p>
        </p:txBody>
      </p:sp>
    </p:spTree>
    <p:extLst>
      <p:ext uri="{BB962C8B-B14F-4D97-AF65-F5344CB8AC3E}">
        <p14:creationId xmlns:p14="http://schemas.microsoft.com/office/powerpoint/2010/main" val="125862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4.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7.xml"/><Relationship Id="rId47"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tags" Target="../tags/tag5.xml"/><Relationship Id="rId45"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8.xml"/><Relationship Id="rId48" Type="http://schemas.openxmlformats.org/officeDocument/2006/relationships/tags" Target="../tags/tag1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46" Type="http://schemas.openxmlformats.org/officeDocument/2006/relationships/tags" Target="../tags/tag11.xml"/><Relationship Id="rId20" Type="http://schemas.openxmlformats.org/officeDocument/2006/relationships/slideLayout" Target="../slideLayouts/slideLayout20.xml"/><Relationship Id="rId41"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7.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20.xml"/><Relationship Id="rId47" Type="http://schemas.openxmlformats.org/officeDocument/2006/relationships/tags" Target="../tags/tag25.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tags" Target="../tags/tag2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49" Type="http://schemas.openxmlformats.org/officeDocument/2006/relationships/tags" Target="../tags/tag27.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2.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1.xml"/><Relationship Id="rId48" Type="http://schemas.openxmlformats.org/officeDocument/2006/relationships/tags" Target="../tags/tag26.xml"/><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6.xml"/><Relationship Id="rId46" Type="http://schemas.openxmlformats.org/officeDocument/2006/relationships/tags" Target="../tags/tag24.xml"/><Relationship Id="rId20" Type="http://schemas.openxmlformats.org/officeDocument/2006/relationships/slideLayout" Target="../slideLayouts/slideLayout55.xml"/><Relationship Id="rId41" Type="http://schemas.openxmlformats.org/officeDocument/2006/relationships/tags" Target="../tags/tag19.xml"/><Relationship Id="rId1" Type="http://schemas.openxmlformats.org/officeDocument/2006/relationships/slideLayout" Target="../slideLayouts/slideLayout36.xml"/><Relationship Id="rId6"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a:xfrm>
            <a:off x="730629" y="765319"/>
            <a:ext cx="9498667" cy="893928"/>
          </a:xfrm>
        </p:spPr>
        <p:txBody>
          <a:bodyPr/>
          <a:lstStyle/>
          <a:p>
            <a:r>
              <a:rPr lang="da-DK" sz="4500" dirty="0"/>
              <a:t>De seks strukturer i co-teaching</a:t>
            </a:r>
          </a:p>
        </p:txBody>
      </p:sp>
      <p:sp>
        <p:nvSpPr>
          <p:cNvPr id="3" name="Text Placeholder 2">
            <a:extLst>
              <a:ext uri="{FF2B5EF4-FFF2-40B4-BE49-F238E27FC236}">
                <a16:creationId xmlns:a16="http://schemas.microsoft.com/office/drawing/2014/main" id="{D61E7333-0EAC-4172-A471-ACDF432CA9B2}"/>
              </a:ext>
            </a:extLst>
          </p:cNvPr>
          <p:cNvSpPr>
            <a:spLocks noGrp="1"/>
          </p:cNvSpPr>
          <p:nvPr>
            <p:ph type="body" sz="quarter" idx="13"/>
          </p:nvPr>
        </p:nvSpPr>
        <p:spPr>
          <a:xfrm>
            <a:off x="384266" y="2135622"/>
            <a:ext cx="4212971" cy="4338145"/>
          </a:xfrm>
        </p:spPr>
        <p:txBody>
          <a:bodyPr vert="horz" lIns="0" tIns="0" rIns="0" bIns="0" rtlCol="0" anchor="t">
            <a:noAutofit/>
          </a:bodyPr>
          <a:lstStyle/>
          <a:p>
            <a:pPr marL="0" indent="0">
              <a:buNone/>
            </a:pPr>
            <a:r>
              <a:rPr lang="da-DK" sz="1600" dirty="0">
                <a:latin typeface="KBH Tekst" panose="00000500000000000000" pitchFamily="2" charset="0"/>
              </a:rPr>
              <a:t>I co-teaching samarbejder to professionelle ligeværdigt om at planlægge, gennemføre og evaluere undervisning af en bredt sammensat elevgruppe.</a:t>
            </a:r>
          </a:p>
          <a:p>
            <a:pPr marL="0" indent="0">
              <a:buNone/>
            </a:pPr>
            <a:r>
              <a:rPr lang="da-DK" sz="1600" dirty="0">
                <a:latin typeface="KBH Tekst" panose="00000500000000000000" pitchFamily="2" charset="0"/>
              </a:rPr>
              <a:t>Undervisningen organiseres med brug af seks forskellige strukturer, som skaber variation til gavn for alle elevers faglige og sociale deltagelsesmuligheder.</a:t>
            </a:r>
          </a:p>
          <a:p>
            <a:pPr marL="0" indent="0">
              <a:buNone/>
            </a:pPr>
            <a:r>
              <a:rPr lang="da-DK" sz="1600" dirty="0">
                <a:latin typeface="KBH Tekst" panose="00000500000000000000" pitchFamily="2" charset="0"/>
              </a:rPr>
              <a:t>De seks strukturer kan både bruges hver for sig og kombineres</a:t>
            </a:r>
            <a:r>
              <a:rPr lang="da-DK" sz="1600" dirty="0">
                <a:solidFill>
                  <a:schemeClr val="tx1"/>
                </a:solidFill>
                <a:latin typeface="KBH Tekst" panose="00000500000000000000" pitchFamily="2" charset="0"/>
              </a:rPr>
              <a:t>. </a:t>
            </a:r>
            <a:r>
              <a:rPr lang="da-DK" sz="1600" dirty="0">
                <a:solidFill>
                  <a:schemeClr val="tx1"/>
                </a:solidFill>
                <a:latin typeface="KBH Tekst"/>
              </a:rPr>
              <a:t>For alle strukturerne gælder, at det er vigtigt, at de to co-</a:t>
            </a:r>
            <a:r>
              <a:rPr lang="da-DK" sz="1600" dirty="0" err="1">
                <a:solidFill>
                  <a:schemeClr val="tx1"/>
                </a:solidFill>
                <a:latin typeface="KBH Tekst"/>
              </a:rPr>
              <a:t>teachere</a:t>
            </a:r>
            <a:r>
              <a:rPr lang="da-DK" sz="1600" dirty="0">
                <a:solidFill>
                  <a:schemeClr val="tx1"/>
                </a:solidFill>
                <a:latin typeface="KBH Tekst"/>
              </a:rPr>
              <a:t> løbende bytter roller. </a:t>
            </a:r>
          </a:p>
          <a:p>
            <a:pPr marL="0" indent="0">
              <a:buNone/>
            </a:pPr>
            <a:r>
              <a:rPr lang="da-DK" sz="1600" dirty="0">
                <a:latin typeface="KBH Tekst" panose="00000500000000000000" pitchFamily="2" charset="0"/>
              </a:rPr>
              <a:t>Strukturerne beskrives nærmere i det følgende.</a:t>
            </a:r>
          </a:p>
          <a:p>
            <a:pPr marL="0" indent="0">
              <a:buNone/>
            </a:pPr>
            <a:endParaRPr lang="da-DK" sz="1600" dirty="0">
              <a:solidFill>
                <a:schemeClr val="tx1"/>
              </a:solidFill>
              <a:latin typeface="KBH Tekst" panose="00000500000000000000" pitchFamily="2" charset="0"/>
            </a:endParaRPr>
          </a:p>
        </p:txBody>
      </p:sp>
      <p:pic>
        <p:nvPicPr>
          <p:cNvPr id="11" name="Billede 10">
            <a:extLst>
              <a:ext uri="{FF2B5EF4-FFF2-40B4-BE49-F238E27FC236}">
                <a16:creationId xmlns:a16="http://schemas.microsoft.com/office/drawing/2014/main" id="{7F120FDD-D436-F4EB-7FBC-20F8DA9BD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385" y="1912627"/>
            <a:ext cx="2106000" cy="2106000"/>
          </a:xfrm>
          <a:prstGeom prst="rect">
            <a:avLst/>
          </a:prstGeom>
        </p:spPr>
      </p:pic>
      <p:pic>
        <p:nvPicPr>
          <p:cNvPr id="13" name="Billede 12">
            <a:extLst>
              <a:ext uri="{FF2B5EF4-FFF2-40B4-BE49-F238E27FC236}">
                <a16:creationId xmlns:a16="http://schemas.microsoft.com/office/drawing/2014/main" id="{3FC826E6-C0CC-2EFE-EE35-806B74879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435" y="1912627"/>
            <a:ext cx="2106000" cy="2106000"/>
          </a:xfrm>
          <a:prstGeom prst="rect">
            <a:avLst/>
          </a:prstGeom>
        </p:spPr>
      </p:pic>
      <p:pic>
        <p:nvPicPr>
          <p:cNvPr id="15" name="Billede 14">
            <a:extLst>
              <a:ext uri="{FF2B5EF4-FFF2-40B4-BE49-F238E27FC236}">
                <a16:creationId xmlns:a16="http://schemas.microsoft.com/office/drawing/2014/main" id="{87D8C3CC-DC04-2FD0-5DED-6965251D3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972" y="1912627"/>
            <a:ext cx="2106000" cy="2106000"/>
          </a:xfrm>
          <a:prstGeom prst="rect">
            <a:avLst/>
          </a:prstGeom>
        </p:spPr>
      </p:pic>
      <p:pic>
        <p:nvPicPr>
          <p:cNvPr id="17" name="Billede 16">
            <a:extLst>
              <a:ext uri="{FF2B5EF4-FFF2-40B4-BE49-F238E27FC236}">
                <a16:creationId xmlns:a16="http://schemas.microsoft.com/office/drawing/2014/main" id="{7AF447A4-35EC-9CF7-5EBF-1C34C9595D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5385" y="4143058"/>
            <a:ext cx="2106000" cy="2106000"/>
          </a:xfrm>
          <a:prstGeom prst="rect">
            <a:avLst/>
          </a:prstGeom>
        </p:spPr>
      </p:pic>
      <p:pic>
        <p:nvPicPr>
          <p:cNvPr id="19" name="Billede 18">
            <a:extLst>
              <a:ext uri="{FF2B5EF4-FFF2-40B4-BE49-F238E27FC236}">
                <a16:creationId xmlns:a16="http://schemas.microsoft.com/office/drawing/2014/main" id="{C8198529-CCFA-4E88-F714-F2663B4468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0435" y="4143058"/>
            <a:ext cx="2106000" cy="2106000"/>
          </a:xfrm>
          <a:prstGeom prst="rect">
            <a:avLst/>
          </a:prstGeom>
        </p:spPr>
      </p:pic>
      <p:pic>
        <p:nvPicPr>
          <p:cNvPr id="21" name="Billede 20">
            <a:extLst>
              <a:ext uri="{FF2B5EF4-FFF2-40B4-BE49-F238E27FC236}">
                <a16:creationId xmlns:a16="http://schemas.microsoft.com/office/drawing/2014/main" id="{38582200-2CAA-6EEC-57B5-3A809F51A3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5485" y="4144033"/>
            <a:ext cx="2105025" cy="2105025"/>
          </a:xfrm>
          <a:prstGeom prst="rect">
            <a:avLst/>
          </a:prstGeom>
        </p:spPr>
      </p:pic>
    </p:spTree>
    <p:extLst>
      <p:ext uri="{BB962C8B-B14F-4D97-AF65-F5344CB8AC3E}">
        <p14:creationId xmlns:p14="http://schemas.microsoft.com/office/powerpoint/2010/main" val="7350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CF9"/>
        </a:solidFill>
        <a:effectLst/>
      </p:bgPr>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54A0965D-F07B-4771-BD60-A8A411FF295E}"/>
              </a:ext>
            </a:extLst>
          </p:cNvPr>
          <p:cNvSpPr>
            <a:spLocks noGrp="1"/>
          </p:cNvSpPr>
          <p:nvPr>
            <p:ph idx="1"/>
          </p:nvPr>
        </p:nvSpPr>
        <p:spPr>
          <a:xfrm>
            <a:off x="6096000" y="1773588"/>
            <a:ext cx="5384173" cy="4393295"/>
          </a:xfrm>
          <a:ln w="19050">
            <a:noFill/>
          </a:ln>
        </p:spPr>
        <p:txBody>
          <a:bodyPr lIns="180000" tIns="108000" rIns="108000" bIns="108000" anchor="t" anchorCtr="0"/>
          <a:lstStyle/>
          <a:p>
            <a:pPr marL="0" indent="0">
              <a:buNone/>
            </a:pPr>
            <a:r>
              <a:rPr lang="da-DK" sz="1600" dirty="0">
                <a:latin typeface="KBH Tekst"/>
              </a:rPr>
              <a:t>I den alternative undervisning er eleverne opdelt i to grupper. En stor og en lille gruppe. Den lille gruppe får en anden undervisning end den store gruppe. </a:t>
            </a:r>
            <a:r>
              <a:rPr lang="da-DK" sz="1600" dirty="0">
                <a:solidFill>
                  <a:schemeClr val="tx1"/>
                </a:solidFill>
                <a:latin typeface="KBH Tekst"/>
              </a:rPr>
              <a:t>De to co-</a:t>
            </a:r>
            <a:r>
              <a:rPr lang="da-DK" sz="1600" dirty="0" err="1">
                <a:solidFill>
                  <a:schemeClr val="tx1"/>
                </a:solidFill>
                <a:latin typeface="KBH Tekst"/>
              </a:rPr>
              <a:t>teachere</a:t>
            </a:r>
            <a:r>
              <a:rPr lang="da-DK" sz="1600" dirty="0">
                <a:solidFill>
                  <a:schemeClr val="tx1"/>
                </a:solidFill>
                <a:latin typeface="KBH Tekst"/>
              </a:rPr>
              <a:t> har </a:t>
            </a:r>
            <a:r>
              <a:rPr lang="da-DK" sz="1600" dirty="0">
                <a:latin typeface="KBH Tekst"/>
              </a:rPr>
              <a:t>ansvar for undervisningen i hver sin gruppe.</a:t>
            </a:r>
          </a:p>
          <a:p>
            <a:pPr marL="0" indent="0">
              <a:buNone/>
            </a:pPr>
            <a:r>
              <a:rPr lang="da-DK" sz="1600" dirty="0">
                <a:latin typeface="KBH Tekst" panose="00000500000000000000" pitchFamily="2" charset="0"/>
              </a:rPr>
              <a:t>Eleverne kan inddeles i grupperne ud fra forskellige kriterier og med udgangspunkt i formålet og målet med den pågældende undervisning. </a:t>
            </a:r>
          </a:p>
          <a:p>
            <a:pPr marL="0" indent="0">
              <a:buNone/>
            </a:pPr>
            <a:r>
              <a:rPr lang="da-DK" sz="1600" dirty="0">
                <a:latin typeface="KBH Tekst" panose="00000500000000000000" pitchFamily="2" charset="0"/>
              </a:rPr>
              <a:t>Den lille gruppe kan bestå af elever som fx har behov for at øve færdigheder og gentage et fagligt indhold eller elever som har behov for et højere fagligt niveau eller hurtigere tempo. Eleverne kan også inddeles efter fx interesser.</a:t>
            </a:r>
          </a:p>
          <a:p>
            <a:pPr marL="0" indent="0">
              <a:buNone/>
            </a:pPr>
            <a:r>
              <a:rPr lang="da-DK" sz="1600" dirty="0">
                <a:latin typeface="KBH Tekst" panose="00000500000000000000" pitchFamily="2" charset="0"/>
              </a:rPr>
              <a:t>Det er vigtigt, at det ikke altid er de samme elever, der udvælges til den lille gruppe.</a:t>
            </a:r>
          </a:p>
        </p:txBody>
      </p:sp>
      <p:pic>
        <p:nvPicPr>
          <p:cNvPr id="13" name="Pladsholder til indhold 12">
            <a:extLst>
              <a:ext uri="{FF2B5EF4-FFF2-40B4-BE49-F238E27FC236}">
                <a16:creationId xmlns:a16="http://schemas.microsoft.com/office/drawing/2014/main" id="{C7DD3D45-1B17-7784-75D4-06C70DE9D44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p:blipFill>
        <p:spPr>
          <a:xfrm>
            <a:off x="903212" y="912351"/>
            <a:ext cx="4368667" cy="5460833"/>
          </a:xfrm>
          <a:noFill/>
        </p:spPr>
      </p:pic>
      <p:sp>
        <p:nvSpPr>
          <p:cNvPr id="4" name="Slide Number Placeholder 3" hidden="1">
            <a:extLst>
              <a:ext uri="{FF2B5EF4-FFF2-40B4-BE49-F238E27FC236}">
                <a16:creationId xmlns:a16="http://schemas.microsoft.com/office/drawing/2014/main" id="{F8A4C14C-7E08-4D96-A85A-1CC48CDAE69B}"/>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859873C9-BF5D-4A9A-BB31-45BBB7BABAF7}" type="slidenum">
              <a:rPr lang="da-DK" smtClean="0"/>
              <a:pPr>
                <a:spcAft>
                  <a:spcPts val="600"/>
                </a:spcAft>
              </a:pPr>
              <a:t>2</a:t>
            </a:fld>
            <a:endParaRPr lang="da-DK"/>
          </a:p>
        </p:txBody>
      </p:sp>
      <p:cxnSp>
        <p:nvCxnSpPr>
          <p:cNvPr id="23" name="Lige forbindelse 22">
            <a:extLst>
              <a:ext uri="{FF2B5EF4-FFF2-40B4-BE49-F238E27FC236}">
                <a16:creationId xmlns:a16="http://schemas.microsoft.com/office/drawing/2014/main" id="{7133BA19-E1FB-6074-AC66-7A0A5DF701DA}"/>
              </a:ext>
            </a:extLst>
          </p:cNvPr>
          <p:cNvCxnSpPr>
            <a:cxnSpLocks/>
          </p:cNvCxnSpPr>
          <p:nvPr/>
        </p:nvCxnSpPr>
        <p:spPr>
          <a:xfrm>
            <a:off x="5688418" y="1329069"/>
            <a:ext cx="0" cy="4837814"/>
          </a:xfrm>
          <a:prstGeom prst="line">
            <a:avLst/>
          </a:prstGeom>
          <a:ln w="28575">
            <a:solidFill>
              <a:srgbClr val="8592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51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CF9"/>
        </a:solidFill>
        <a:effectLst/>
      </p:bgPr>
    </p:bg>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7E98B618-6C48-3027-FEDD-B5D30130F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00" y="910800"/>
            <a:ext cx="4370400" cy="5463000"/>
          </a:xfrm>
          <a:prstGeom prst="rect">
            <a:avLst/>
          </a:prstGeom>
          <a:noFill/>
        </p:spPr>
      </p:pic>
      <p:sp>
        <p:nvSpPr>
          <p:cNvPr id="4" name="Slide Number Placeholder 3" hidden="1">
            <a:extLst>
              <a:ext uri="{FF2B5EF4-FFF2-40B4-BE49-F238E27FC236}">
                <a16:creationId xmlns:a16="http://schemas.microsoft.com/office/drawing/2014/main" id="{F8A4C14C-7E08-4D96-A85A-1CC48CDAE69B}"/>
              </a:ext>
            </a:extLst>
          </p:cNvPr>
          <p:cNvSpPr>
            <a:spLocks noGrp="1"/>
          </p:cNvSpPr>
          <p:nvPr>
            <p:ph type="sldNum" sz="quarter" idx="12"/>
          </p:nvPr>
        </p:nvSpPr>
        <p:spPr>
          <a:xfrm>
            <a:off x="11077081" y="310327"/>
            <a:ext cx="394920" cy="180000"/>
          </a:xfrm>
        </p:spPr>
        <p:txBody>
          <a:bodyPr anchor="b">
            <a:normAutofit/>
          </a:bodyPr>
          <a:lstStyle/>
          <a:p>
            <a:pPr>
              <a:spcAft>
                <a:spcPts val="600"/>
              </a:spcAft>
            </a:pPr>
            <a:fld id="{859873C9-BF5D-4A9A-BB31-45BBB7BABAF7}" type="slidenum">
              <a:rPr lang="da-DK" smtClean="0"/>
              <a:pPr>
                <a:spcAft>
                  <a:spcPts val="600"/>
                </a:spcAft>
              </a:pPr>
              <a:t>3</a:t>
            </a:fld>
            <a:endParaRPr lang="da-DK"/>
          </a:p>
        </p:txBody>
      </p:sp>
      <p:sp>
        <p:nvSpPr>
          <p:cNvPr id="5" name="Content Placeholder 2">
            <a:extLst>
              <a:ext uri="{FF2B5EF4-FFF2-40B4-BE49-F238E27FC236}">
                <a16:creationId xmlns:a16="http://schemas.microsoft.com/office/drawing/2014/main" id="{603F5452-4546-0A78-3EA1-753027085399}"/>
              </a:ext>
            </a:extLst>
          </p:cNvPr>
          <p:cNvSpPr>
            <a:spLocks noGrp="1"/>
          </p:cNvSpPr>
          <p:nvPr>
            <p:ph idx="1"/>
          </p:nvPr>
        </p:nvSpPr>
        <p:spPr>
          <a:xfrm>
            <a:off x="703439" y="1989858"/>
            <a:ext cx="4902164" cy="3945862"/>
          </a:xfrm>
          <a:ln w="19050">
            <a:noFill/>
          </a:ln>
        </p:spPr>
        <p:txBody>
          <a:bodyPr lIns="180000" tIns="108000" rIns="108000" bIns="108000" anchor="t" anchorCtr="0"/>
          <a:lstStyle/>
          <a:p>
            <a:pPr marL="0" indent="0">
              <a:buNone/>
            </a:pPr>
            <a:r>
              <a:rPr lang="da-DK" sz="1600" dirty="0">
                <a:latin typeface="KBH Tekst" panose="00000500000000000000" pitchFamily="2" charset="0"/>
              </a:rPr>
              <a:t>Når der parallelundervises opdeles eleverne i to lige store grupper. Grupperne undervises parallelt i det samme faglige indhold. Det faglige indhold kan formidles på samme måde eller på forskellige måder ud fra undervisernes kompetencer og elevernes præferencer.</a:t>
            </a:r>
          </a:p>
          <a:p>
            <a:pPr marL="0" indent="0">
              <a:buNone/>
            </a:pPr>
            <a:r>
              <a:rPr lang="da-DK" sz="1600" dirty="0">
                <a:solidFill>
                  <a:schemeClr val="tx1"/>
                </a:solidFill>
                <a:latin typeface="KBH Tekst"/>
              </a:rPr>
              <a:t>De to co-</a:t>
            </a:r>
            <a:r>
              <a:rPr lang="da-DK" sz="1600" dirty="0" err="1">
                <a:solidFill>
                  <a:schemeClr val="tx1"/>
                </a:solidFill>
                <a:latin typeface="KBH Tekst"/>
              </a:rPr>
              <a:t>teachere</a:t>
            </a:r>
            <a:r>
              <a:rPr lang="da-DK" sz="1600" dirty="0">
                <a:solidFill>
                  <a:schemeClr val="tx1"/>
                </a:solidFill>
                <a:latin typeface="KBH Tekst"/>
              </a:rPr>
              <a:t> får </a:t>
            </a:r>
            <a:r>
              <a:rPr lang="da-DK" sz="1600" dirty="0">
                <a:latin typeface="KBH Tekst"/>
              </a:rPr>
              <a:t>hver især ansvar for en mindre gruppe. Eleverne får dermed mere tid og opmærksomhed fra </a:t>
            </a:r>
            <a:r>
              <a:rPr lang="da-DK" sz="1600">
                <a:latin typeface="KBH Tekst"/>
              </a:rPr>
              <a:t>den voksne. </a:t>
            </a:r>
            <a:r>
              <a:rPr lang="da-DK" sz="1600" dirty="0">
                <a:latin typeface="KBH Tekst"/>
              </a:rPr>
              <a:t>Det kan skabe mere tryghed for elever, som har svært ved at deltage, når hele klassen er samlet.</a:t>
            </a:r>
          </a:p>
          <a:p>
            <a:pPr marL="0" indent="0">
              <a:buNone/>
            </a:pPr>
            <a:r>
              <a:rPr lang="da-DK" sz="1600" dirty="0">
                <a:latin typeface="KBH Tekst" panose="00000500000000000000" pitchFamily="2" charset="0"/>
              </a:rPr>
              <a:t>Det er vigtigt, at holdene varieres.</a:t>
            </a:r>
          </a:p>
        </p:txBody>
      </p:sp>
      <p:cxnSp>
        <p:nvCxnSpPr>
          <p:cNvPr id="7" name="Lige forbindelse 6">
            <a:extLst>
              <a:ext uri="{FF2B5EF4-FFF2-40B4-BE49-F238E27FC236}">
                <a16:creationId xmlns:a16="http://schemas.microsoft.com/office/drawing/2014/main" id="{A15E59FE-3996-635D-7F05-00A2BAC5A27C}"/>
              </a:ext>
            </a:extLst>
          </p:cNvPr>
          <p:cNvCxnSpPr>
            <a:cxnSpLocks/>
          </p:cNvCxnSpPr>
          <p:nvPr/>
        </p:nvCxnSpPr>
        <p:spPr>
          <a:xfrm>
            <a:off x="6096000" y="1316020"/>
            <a:ext cx="0" cy="4837814"/>
          </a:xfrm>
          <a:prstGeom prst="line">
            <a:avLst/>
          </a:prstGeom>
          <a:ln w="28575">
            <a:solidFill>
              <a:srgbClr val="93CE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09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CF9"/>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0F74D8D-8434-8C68-CB41-96187DC85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00" y="910800"/>
            <a:ext cx="4368960" cy="5461200"/>
          </a:xfrm>
          <a:prstGeom prst="rect">
            <a:avLst/>
          </a:prstGeom>
          <a:noFill/>
        </p:spPr>
      </p:pic>
      <p:sp>
        <p:nvSpPr>
          <p:cNvPr id="4" name="Pladsholder til slidenummer 3" hidden="1">
            <a:extLst>
              <a:ext uri="{FF2B5EF4-FFF2-40B4-BE49-F238E27FC236}">
                <a16:creationId xmlns:a16="http://schemas.microsoft.com/office/drawing/2014/main" id="{F6763C2C-C8C9-601A-1AA1-F8C4030E9A22}"/>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4</a:t>
            </a:fld>
            <a:endParaRPr lang="da-DK"/>
          </a:p>
        </p:txBody>
      </p:sp>
      <p:sp>
        <p:nvSpPr>
          <p:cNvPr id="8" name="Content Placeholder 2">
            <a:extLst>
              <a:ext uri="{FF2B5EF4-FFF2-40B4-BE49-F238E27FC236}">
                <a16:creationId xmlns:a16="http://schemas.microsoft.com/office/drawing/2014/main" id="{078561B0-A58B-EF59-00F2-79D08937DE10}"/>
              </a:ext>
            </a:extLst>
          </p:cNvPr>
          <p:cNvSpPr>
            <a:spLocks noGrp="1"/>
          </p:cNvSpPr>
          <p:nvPr>
            <p:ph idx="1"/>
          </p:nvPr>
        </p:nvSpPr>
        <p:spPr>
          <a:xfrm>
            <a:off x="5955632" y="1649669"/>
            <a:ext cx="5524541" cy="4837814"/>
          </a:xfrm>
          <a:ln w="19050">
            <a:noFill/>
          </a:ln>
        </p:spPr>
        <p:txBody>
          <a:bodyPr lIns="180000" tIns="108000" rIns="108000" bIns="108000" anchor="t" anchorCtr="0"/>
          <a:lstStyle/>
          <a:p>
            <a:pPr marL="0" indent="0">
              <a:buNone/>
            </a:pPr>
            <a:r>
              <a:rPr lang="da-DK" sz="1600" dirty="0">
                <a:solidFill>
                  <a:schemeClr val="tx1"/>
                </a:solidFill>
                <a:latin typeface="KBH Tekst"/>
              </a:rPr>
              <a:t>I stationsundervisning cirkulerer eleverne imellem flere stationer. Typisk anvendes tre stationer, men der kan dog være flere.</a:t>
            </a:r>
            <a:r>
              <a:rPr lang="da-DK" sz="1600" dirty="0">
                <a:solidFill>
                  <a:schemeClr val="tx2"/>
                </a:solidFill>
                <a:latin typeface="KBH Tekst"/>
              </a:rPr>
              <a:t> </a:t>
            </a:r>
            <a:r>
              <a:rPr lang="da-DK" sz="1600" dirty="0">
                <a:latin typeface="KBH Tekst"/>
              </a:rPr>
              <a:t>To af stationerne er bemandede </a:t>
            </a:r>
            <a:r>
              <a:rPr lang="da-DK" sz="1600" dirty="0">
                <a:solidFill>
                  <a:schemeClr val="tx1"/>
                </a:solidFill>
                <a:latin typeface="KBH Tekst"/>
              </a:rPr>
              <a:t>af co-</a:t>
            </a:r>
            <a:r>
              <a:rPr lang="da-DK" sz="1600" dirty="0" err="1">
                <a:solidFill>
                  <a:schemeClr val="tx1"/>
                </a:solidFill>
                <a:latin typeface="KBH Tekst"/>
              </a:rPr>
              <a:t>teacherne</a:t>
            </a:r>
            <a:r>
              <a:rPr lang="da-DK" sz="1600" dirty="0">
                <a:solidFill>
                  <a:schemeClr val="tx1"/>
                </a:solidFill>
                <a:latin typeface="KBH Tekst"/>
              </a:rPr>
              <a:t>. Ved </a:t>
            </a:r>
            <a:r>
              <a:rPr lang="da-DK" sz="1600" dirty="0">
                <a:latin typeface="KBH Tekst"/>
              </a:rPr>
              <a:t>den sidste station skal eleverne arbejde selvstændigt. </a:t>
            </a:r>
          </a:p>
          <a:p>
            <a:pPr marL="0" indent="0">
              <a:buNone/>
            </a:pPr>
            <a:r>
              <a:rPr lang="da-DK" sz="1600" dirty="0">
                <a:latin typeface="KBH Tekst"/>
              </a:rPr>
              <a:t>Ved stationerne arbejder eleverne med forskellige opgaver og aktiviteter, som tilpasses efter, om de arbejder med eller uden støtte fra co-</a:t>
            </a:r>
            <a:r>
              <a:rPr lang="da-DK" sz="1600" dirty="0" err="1">
                <a:latin typeface="KBH Tekst"/>
              </a:rPr>
              <a:t>teacherne</a:t>
            </a:r>
            <a:r>
              <a:rPr lang="da-DK" sz="1600" dirty="0">
                <a:latin typeface="KBH Tekst"/>
              </a:rPr>
              <a:t>.  </a:t>
            </a:r>
            <a:r>
              <a:rPr lang="da-DK" sz="1600" dirty="0">
                <a:solidFill>
                  <a:schemeClr val="tx1"/>
                </a:solidFill>
                <a:latin typeface="KBH Tekst"/>
              </a:rPr>
              <a:t>Det er dermed vigtigt, at opgaverne ved de selvstændige stationer er velkendte for eleverne. </a:t>
            </a:r>
            <a:endParaRPr lang="da-DK" sz="1600" dirty="0">
              <a:solidFill>
                <a:schemeClr val="tx1"/>
              </a:solidFill>
              <a:latin typeface="KBH Tekst" panose="00000500000000000000" pitchFamily="2" charset="0"/>
            </a:endParaRPr>
          </a:p>
          <a:p>
            <a:pPr marL="0" indent="0">
              <a:buNone/>
            </a:pPr>
            <a:r>
              <a:rPr lang="da-DK" sz="1600" dirty="0">
                <a:latin typeface="KBH Tekst" panose="00000500000000000000" pitchFamily="2" charset="0"/>
              </a:rPr>
              <a:t>Tiden ved stationerne tilpasses de konkrete aktiviteter. Det kan fx være 20 min. ved hver station. Skiftet mellem stationer kan angives med en time-timer eller lignende for at skabe overblik. </a:t>
            </a:r>
          </a:p>
        </p:txBody>
      </p:sp>
      <p:cxnSp>
        <p:nvCxnSpPr>
          <p:cNvPr id="10" name="Lige forbindelse 9">
            <a:extLst>
              <a:ext uri="{FF2B5EF4-FFF2-40B4-BE49-F238E27FC236}">
                <a16:creationId xmlns:a16="http://schemas.microsoft.com/office/drawing/2014/main" id="{AF8EDEE6-1CAF-F29E-1C9B-857D35FB2B9D}"/>
              </a:ext>
            </a:extLst>
          </p:cNvPr>
          <p:cNvCxnSpPr>
            <a:cxnSpLocks/>
          </p:cNvCxnSpPr>
          <p:nvPr/>
        </p:nvCxnSpPr>
        <p:spPr>
          <a:xfrm>
            <a:off x="5688418" y="1329069"/>
            <a:ext cx="0" cy="4837814"/>
          </a:xfrm>
          <a:prstGeom prst="line">
            <a:avLst/>
          </a:prstGeom>
          <a:ln w="28575">
            <a:solidFill>
              <a:srgbClr val="F084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68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CF9"/>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DB1ECCE-606C-DDAF-FE59-73AF53997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0" y="910800"/>
            <a:ext cx="4368960" cy="5461200"/>
          </a:xfrm>
          <a:prstGeom prst="rect">
            <a:avLst/>
          </a:prstGeom>
          <a:noFill/>
        </p:spPr>
      </p:pic>
      <p:sp>
        <p:nvSpPr>
          <p:cNvPr id="4" name="Pladsholder til slidenummer 3" hidden="1">
            <a:extLst>
              <a:ext uri="{FF2B5EF4-FFF2-40B4-BE49-F238E27FC236}">
                <a16:creationId xmlns:a16="http://schemas.microsoft.com/office/drawing/2014/main" id="{9E7B68CF-92D9-F070-B8F1-D06E10C595E3}"/>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5</a:t>
            </a:fld>
            <a:endParaRPr lang="da-DK"/>
          </a:p>
        </p:txBody>
      </p:sp>
      <p:sp>
        <p:nvSpPr>
          <p:cNvPr id="8" name="Content Placeholder 2">
            <a:extLst>
              <a:ext uri="{FF2B5EF4-FFF2-40B4-BE49-F238E27FC236}">
                <a16:creationId xmlns:a16="http://schemas.microsoft.com/office/drawing/2014/main" id="{79ED08FA-5EEA-3A92-51EE-8FC30040C397}"/>
              </a:ext>
            </a:extLst>
          </p:cNvPr>
          <p:cNvSpPr>
            <a:spLocks noGrp="1"/>
          </p:cNvSpPr>
          <p:nvPr>
            <p:ph idx="1"/>
          </p:nvPr>
        </p:nvSpPr>
        <p:spPr>
          <a:xfrm>
            <a:off x="521326" y="1737504"/>
            <a:ext cx="5071395" cy="4246651"/>
          </a:xfrm>
          <a:noFill/>
          <a:ln w="19050">
            <a:noFill/>
          </a:ln>
        </p:spPr>
        <p:txBody>
          <a:bodyPr lIns="180000" tIns="108000" rIns="108000" bIns="108000" anchor="t" anchorCtr="0"/>
          <a:lstStyle/>
          <a:p>
            <a:pPr marL="0" indent="0">
              <a:buNone/>
            </a:pPr>
            <a:r>
              <a:rPr lang="da-DK" sz="1600" dirty="0">
                <a:solidFill>
                  <a:schemeClr val="tx1"/>
                </a:solidFill>
                <a:latin typeface="KBH Tekst"/>
              </a:rPr>
              <a:t>Når co-</a:t>
            </a:r>
            <a:r>
              <a:rPr lang="da-DK" sz="1600" dirty="0" err="1">
                <a:solidFill>
                  <a:schemeClr val="tx1"/>
                </a:solidFill>
                <a:latin typeface="KBH Tekst"/>
              </a:rPr>
              <a:t>teacherne</a:t>
            </a:r>
            <a:r>
              <a:rPr lang="da-DK" sz="1600" dirty="0">
                <a:solidFill>
                  <a:schemeClr val="tx1"/>
                </a:solidFill>
                <a:latin typeface="KBH Tekst"/>
              </a:rPr>
              <a:t> anvender én underviser, én observerer har de på forhånd aftalt et fokuspunkt, der observeres på. </a:t>
            </a:r>
          </a:p>
          <a:p>
            <a:pPr marL="0" indent="0">
              <a:buNone/>
            </a:pPr>
            <a:r>
              <a:rPr lang="da-DK" sz="1600" dirty="0">
                <a:solidFill>
                  <a:schemeClr val="tx1"/>
                </a:solidFill>
                <a:latin typeface="KBH Tekst" panose="00000500000000000000" pitchFamily="2" charset="0"/>
              </a:rPr>
              <a:t>Formålet er at udvikle undervisningen og få viden om, hvad der sker i praksis og hvorvidt mål for undervisningen indfries.</a:t>
            </a:r>
          </a:p>
          <a:p>
            <a:pPr marL="0" indent="0">
              <a:buNone/>
            </a:pPr>
            <a:r>
              <a:rPr lang="da-DK" sz="1600" dirty="0">
                <a:latin typeface="KBH Tekst"/>
              </a:rPr>
              <a:t>Observationerne kan både bruges til at indsamle informationer om børnenes faglige og sociale deltagelse i undervisningen og de kan bruges til fx at observere den anden undervisers opstart af undervisningen, organisering af elevernes opgaver, relationer til eleverne eller noget helt fjerde.</a:t>
            </a:r>
          </a:p>
        </p:txBody>
      </p:sp>
      <p:cxnSp>
        <p:nvCxnSpPr>
          <p:cNvPr id="10" name="Lige forbindelse 9">
            <a:extLst>
              <a:ext uri="{FF2B5EF4-FFF2-40B4-BE49-F238E27FC236}">
                <a16:creationId xmlns:a16="http://schemas.microsoft.com/office/drawing/2014/main" id="{A25B76BC-3FE3-B7EA-5884-05063F5ECBFA}"/>
              </a:ext>
            </a:extLst>
          </p:cNvPr>
          <p:cNvCxnSpPr>
            <a:cxnSpLocks/>
          </p:cNvCxnSpPr>
          <p:nvPr/>
        </p:nvCxnSpPr>
        <p:spPr>
          <a:xfrm>
            <a:off x="6096000" y="1316020"/>
            <a:ext cx="0" cy="4837814"/>
          </a:xfrm>
          <a:prstGeom prst="line">
            <a:avLst/>
          </a:prstGeom>
          <a:ln w="28575">
            <a:solidFill>
              <a:srgbClr val="0089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91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CF9"/>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DC0F8DAC-7FE4-7C2C-A2A6-B28F79930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00" y="910800"/>
            <a:ext cx="4368960" cy="5461200"/>
          </a:xfrm>
          <a:prstGeom prst="rect">
            <a:avLst/>
          </a:prstGeom>
          <a:noFill/>
        </p:spPr>
      </p:pic>
      <p:sp>
        <p:nvSpPr>
          <p:cNvPr id="4" name="Pladsholder til slidenummer 3" hidden="1">
            <a:extLst>
              <a:ext uri="{FF2B5EF4-FFF2-40B4-BE49-F238E27FC236}">
                <a16:creationId xmlns:a16="http://schemas.microsoft.com/office/drawing/2014/main" id="{F21348DB-2289-EF9F-B3EE-68C9EA872467}"/>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6</a:t>
            </a:fld>
            <a:endParaRPr lang="da-DK"/>
          </a:p>
        </p:txBody>
      </p:sp>
      <p:sp>
        <p:nvSpPr>
          <p:cNvPr id="8" name="Content Placeholder 2">
            <a:extLst>
              <a:ext uri="{FF2B5EF4-FFF2-40B4-BE49-F238E27FC236}">
                <a16:creationId xmlns:a16="http://schemas.microsoft.com/office/drawing/2014/main" id="{F8B07A32-CEAC-D2BF-399B-9B15204AD417}"/>
              </a:ext>
            </a:extLst>
          </p:cNvPr>
          <p:cNvSpPr>
            <a:spLocks noGrp="1"/>
          </p:cNvSpPr>
          <p:nvPr>
            <p:ph idx="1"/>
          </p:nvPr>
        </p:nvSpPr>
        <p:spPr>
          <a:xfrm>
            <a:off x="5962383" y="957631"/>
            <a:ext cx="5534568" cy="5580689"/>
          </a:xfrm>
          <a:ln w="19050">
            <a:noFill/>
          </a:ln>
        </p:spPr>
        <p:txBody>
          <a:bodyPr lIns="180000" tIns="108000" rIns="108000" bIns="108000" anchor="t" anchorCtr="0"/>
          <a:lstStyle/>
          <a:p>
            <a:pPr marL="0" indent="0">
              <a:buNone/>
            </a:pPr>
            <a:r>
              <a:rPr lang="da-DK" sz="1600" dirty="0">
                <a:latin typeface="KBH Tekst" panose="00000500000000000000" pitchFamily="2" charset="0"/>
              </a:rPr>
              <a:t>Én underviser og én assisterer kan bruges til at understøtte praktiske aktiviteter og adfærdsmæssige problematikker.</a:t>
            </a:r>
          </a:p>
          <a:p>
            <a:pPr marL="0" indent="0">
              <a:buNone/>
            </a:pPr>
            <a:r>
              <a:rPr lang="da-DK" sz="1600" dirty="0">
                <a:latin typeface="KBH Tekst"/>
              </a:rPr>
              <a:t>Mens den ene underviser, kan den anden co-teacher hjælpe elever enkeltvis, uddele materialer, have et ekstra blik på om eleverne er med og stille opklarende spørgsmål på vegne af eleverne til underviseren.</a:t>
            </a:r>
          </a:p>
          <a:p>
            <a:pPr marL="0" indent="0">
              <a:buNone/>
            </a:pPr>
            <a:r>
              <a:rPr lang="da-DK" sz="1600" dirty="0">
                <a:latin typeface="KBH Tekst"/>
              </a:rPr>
              <a:t>Den assisterende co-teacher hjælper, hvor behovet opstår, men for at få det fylde udbytte af co-teaching, er det vigtigt, at strukturen bruges med omtanke og i begrænset omfang.</a:t>
            </a:r>
          </a:p>
          <a:p>
            <a:pPr marL="0" indent="0">
              <a:buNone/>
            </a:pPr>
            <a:r>
              <a:rPr lang="da-DK" sz="1600" dirty="0">
                <a:solidFill>
                  <a:schemeClr val="tx1"/>
                </a:solidFill>
                <a:latin typeface="KBH Tekst"/>
              </a:rPr>
              <a:t>Det er vigtigt at italesætte overfor eleverne hvilken rolle assistenten har, da det kan opleves utrygt for eleverne, at der går en ekstra voksen rundt blandt dem. </a:t>
            </a:r>
          </a:p>
          <a:p>
            <a:pPr marL="0" indent="0">
              <a:buNone/>
            </a:pPr>
            <a:r>
              <a:rPr lang="da-DK" sz="1600" dirty="0">
                <a:latin typeface="KBH Tekst"/>
              </a:rPr>
              <a:t>I denne struktur er det særligt vigtigt at være opmærksomme på at variere, hvem der underviser og hvem der assisterer for at sikre et ligeværdigt samarbejde. </a:t>
            </a:r>
          </a:p>
        </p:txBody>
      </p:sp>
      <p:cxnSp>
        <p:nvCxnSpPr>
          <p:cNvPr id="9" name="Lige forbindelse 8">
            <a:extLst>
              <a:ext uri="{FF2B5EF4-FFF2-40B4-BE49-F238E27FC236}">
                <a16:creationId xmlns:a16="http://schemas.microsoft.com/office/drawing/2014/main" id="{6E969FFF-25D3-978B-223C-BA1A6993D877}"/>
              </a:ext>
            </a:extLst>
          </p:cNvPr>
          <p:cNvCxnSpPr>
            <a:cxnSpLocks/>
          </p:cNvCxnSpPr>
          <p:nvPr/>
        </p:nvCxnSpPr>
        <p:spPr>
          <a:xfrm>
            <a:off x="5688418" y="1329069"/>
            <a:ext cx="0" cy="4837814"/>
          </a:xfrm>
          <a:prstGeom prst="line">
            <a:avLst/>
          </a:prstGeom>
          <a:ln w="28575">
            <a:solidFill>
              <a:srgbClr val="82C2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2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CF9"/>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CC299090-8377-F30A-1A7E-08B59D51F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0" y="910800"/>
            <a:ext cx="4368960" cy="5461200"/>
          </a:xfrm>
          <a:prstGeom prst="rect">
            <a:avLst/>
          </a:prstGeom>
          <a:noFill/>
        </p:spPr>
      </p:pic>
      <p:sp>
        <p:nvSpPr>
          <p:cNvPr id="4" name="Pladsholder til slidenummer 3" hidden="1">
            <a:extLst>
              <a:ext uri="{FF2B5EF4-FFF2-40B4-BE49-F238E27FC236}">
                <a16:creationId xmlns:a16="http://schemas.microsoft.com/office/drawing/2014/main" id="{44E94553-DB73-A99C-5666-2BD43B3B6188}"/>
              </a:ext>
            </a:extLst>
          </p:cNvPr>
          <p:cNvSpPr>
            <a:spLocks noGrp="1"/>
          </p:cNvSpPr>
          <p:nvPr>
            <p:ph type="sldNum" sz="quarter" idx="12"/>
          </p:nvPr>
        </p:nvSpPr>
        <p:spPr/>
        <p:txBody>
          <a:bodyPr/>
          <a:lstStyle/>
          <a:p>
            <a:pPr>
              <a:spcAft>
                <a:spcPts val="600"/>
              </a:spcAft>
            </a:pPr>
            <a:fld id="{24C8C45C-947F-4981-8B3F-4F32E973C901}" type="slidenum">
              <a:rPr lang="da-DK" smtClean="0"/>
              <a:pPr>
                <a:spcAft>
                  <a:spcPts val="600"/>
                </a:spcAft>
              </a:pPr>
              <a:t>7</a:t>
            </a:fld>
            <a:endParaRPr lang="da-DK"/>
          </a:p>
        </p:txBody>
      </p:sp>
      <p:sp>
        <p:nvSpPr>
          <p:cNvPr id="8" name="Content Placeholder 2">
            <a:extLst>
              <a:ext uri="{FF2B5EF4-FFF2-40B4-BE49-F238E27FC236}">
                <a16:creationId xmlns:a16="http://schemas.microsoft.com/office/drawing/2014/main" id="{63915E7A-DDAC-9A0C-D024-EE834AE382EB}"/>
              </a:ext>
            </a:extLst>
          </p:cNvPr>
          <p:cNvSpPr>
            <a:spLocks noGrp="1"/>
          </p:cNvSpPr>
          <p:nvPr>
            <p:ph idx="1"/>
          </p:nvPr>
        </p:nvSpPr>
        <p:spPr>
          <a:xfrm>
            <a:off x="694247" y="2082190"/>
            <a:ext cx="5029754" cy="3945862"/>
          </a:xfrm>
          <a:ln w="19050">
            <a:noFill/>
          </a:ln>
        </p:spPr>
        <p:txBody>
          <a:bodyPr lIns="180000" tIns="108000" rIns="108000" bIns="108000" anchor="t" anchorCtr="0"/>
          <a:lstStyle/>
          <a:p>
            <a:pPr marL="0" indent="0">
              <a:buNone/>
            </a:pPr>
            <a:r>
              <a:rPr lang="da-DK" sz="1600" dirty="0">
                <a:latin typeface="KBH Tekst" panose="00000500000000000000" pitchFamily="2" charset="0"/>
              </a:rPr>
              <a:t>I parundervisningen underviser begge sammen med forskellige roller og opgaver. Det kan fx være, at den ene fortæller, mens den anden tegner og skriver på tavlen. Begge underviser aktivt og supplerer hinanden på en måde som er aftalt på forhånd. </a:t>
            </a:r>
          </a:p>
          <a:p>
            <a:pPr marL="0" indent="0">
              <a:buNone/>
            </a:pPr>
            <a:r>
              <a:rPr lang="da-DK" sz="1600" dirty="0">
                <a:latin typeface="KBH Tekst" panose="00000500000000000000" pitchFamily="2" charset="0"/>
              </a:rPr>
              <a:t>Ved behov for ændringer kan underviserne stoppe op og aftale beslutninger om form og indhold, imens eleverne lytter eller inddrages i beslutninger. Herigennem får eleverne indblik i at udfordringer kan løses ved hjælp af dialog og samarbejde.</a:t>
            </a:r>
          </a:p>
          <a:p>
            <a:pPr marL="0" indent="0">
              <a:buNone/>
            </a:pPr>
            <a:r>
              <a:rPr lang="da-DK" sz="1600" dirty="0">
                <a:solidFill>
                  <a:schemeClr val="tx1"/>
                </a:solidFill>
                <a:latin typeface="KBH Tekst"/>
              </a:rPr>
              <a:t>Denne struktur egner sig særligt til opstart og afrunding på lektioner. </a:t>
            </a:r>
            <a:endParaRPr lang="da-DK" sz="1600" dirty="0">
              <a:solidFill>
                <a:schemeClr val="tx1"/>
              </a:solidFill>
              <a:latin typeface="KBH Tekst" panose="00000500000000000000" pitchFamily="2" charset="0"/>
            </a:endParaRPr>
          </a:p>
          <a:p>
            <a:pPr marL="0" indent="0">
              <a:buNone/>
            </a:pPr>
            <a:endParaRPr lang="da-DK" sz="1600" dirty="0">
              <a:latin typeface="KBH Tekst" panose="00000500000000000000" pitchFamily="2" charset="0"/>
            </a:endParaRPr>
          </a:p>
          <a:p>
            <a:pPr marL="0" indent="0">
              <a:buNone/>
            </a:pPr>
            <a:endParaRPr lang="da-DK" sz="1600" dirty="0">
              <a:latin typeface="KBH Tekst" panose="00000500000000000000" pitchFamily="2" charset="0"/>
            </a:endParaRPr>
          </a:p>
        </p:txBody>
      </p:sp>
      <p:cxnSp>
        <p:nvCxnSpPr>
          <p:cNvPr id="9" name="Lige forbindelse 8">
            <a:extLst>
              <a:ext uri="{FF2B5EF4-FFF2-40B4-BE49-F238E27FC236}">
                <a16:creationId xmlns:a16="http://schemas.microsoft.com/office/drawing/2014/main" id="{7B534C12-1C32-0C0B-FD91-BCF068421C2D}"/>
              </a:ext>
            </a:extLst>
          </p:cNvPr>
          <p:cNvCxnSpPr>
            <a:cxnSpLocks/>
          </p:cNvCxnSpPr>
          <p:nvPr/>
        </p:nvCxnSpPr>
        <p:spPr>
          <a:xfrm>
            <a:off x="6096000" y="1316020"/>
            <a:ext cx="0" cy="4837814"/>
          </a:xfrm>
          <a:prstGeom prst="line">
            <a:avLst/>
          </a:prstGeom>
          <a:ln w="28575">
            <a:solidFill>
              <a:srgbClr val="F9B3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479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0fa49575-d29b-478a-bbf9-e79105aec0eb"/>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Doc xmlns="db5a3a35-699b-4459-b968-b739b06c0cd5" xsi:nil="true"/>
    <TaxCatchAll xmlns="a7f834f4-c953-44c6-b4b3-ef737fd48c3a" xsi:nil="true"/>
    <lcf76f155ced4ddcb4097134ff3c332f xmlns="db5a3a35-699b-4459-b968-b739b06c0c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B79F4FFF45D064B9FA3F3AE4AC07A97" ma:contentTypeVersion="14" ma:contentTypeDescription="Opret et nyt dokument." ma:contentTypeScope="" ma:versionID="4174dd2f4a917263e02a78d966e5e551">
  <xsd:schema xmlns:xsd="http://www.w3.org/2001/XMLSchema" xmlns:xs="http://www.w3.org/2001/XMLSchema" xmlns:p="http://schemas.microsoft.com/office/2006/metadata/properties" xmlns:ns2="db5a3a35-699b-4459-b968-b739b06c0cd5" xmlns:ns3="a7f834f4-c953-44c6-b4b3-ef737fd48c3a" targetNamespace="http://schemas.microsoft.com/office/2006/metadata/properties" ma:root="true" ma:fieldsID="2cab213b2b87a868c19a92d19acd67c5" ns2:_="" ns3:_="">
    <xsd:import namespace="db5a3a35-699b-4459-b968-b739b06c0cd5"/>
    <xsd:import namespace="a7f834f4-c953-44c6-b4b3-ef737fd48c3a"/>
    <xsd:element name="properties">
      <xsd:complexType>
        <xsd:sequence>
          <xsd:element name="documentManagement">
            <xsd:complexType>
              <xsd:all>
                <xsd:element ref="ns2:MediaServiceMetadata" minOccurs="0"/>
                <xsd:element ref="ns2:MediaServiceFastMetadata" minOccurs="0"/>
                <xsd:element ref="ns2:eDoc"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a3a35-699b-4459-b968-b739b06c0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eDoc" ma:index="10" nillable="true" ma:displayName="eDoc" ma:internalName="eDoc">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f834f4-c953-44c6-b4b3-ef737fd48c3a"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7" nillable="true" ma:displayName="Taxonomy Catch All Column" ma:hidden="true" ma:list="{29cbe5b5-05ce-4be2-9d0f-b35921d3626e}" ma:internalName="TaxCatchAll" ma:showField="CatchAllData" ma:web="a7f834f4-c953-44c6-b4b3-ef737fd48c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AAE049-2F16-4D62-B5F8-29DE3BB078E0}">
  <ds:schemaRefs>
    <ds:schemaRef ds:uri="http://purl.org/dc/elements/1.1/"/>
    <ds:schemaRef ds:uri="http://schemas.microsoft.com/office/2006/metadata/properties"/>
    <ds:schemaRef ds:uri="adc6f7d2-2fd4-4c58-add3-50ea831b733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e0e463f-46c1-4b5a-aeae-2e65b5901510"/>
    <ds:schemaRef ds:uri="http://www.w3.org/XML/1998/namespace"/>
    <ds:schemaRef ds:uri="http://purl.org/dc/dcmitype/"/>
    <ds:schemaRef ds:uri="db5a3a35-699b-4459-b968-b739b06c0cd5"/>
    <ds:schemaRef ds:uri="a7f834f4-c953-44c6-b4b3-ef737fd48c3a"/>
  </ds:schemaRefs>
</ds:datastoreItem>
</file>

<file path=customXml/itemProps2.xml><?xml version="1.0" encoding="utf-8"?>
<ds:datastoreItem xmlns:ds="http://schemas.openxmlformats.org/officeDocument/2006/customXml" ds:itemID="{FF59E4CC-7038-4F50-B7F5-545400012D06}">
  <ds:schemaRefs>
    <ds:schemaRef ds:uri="http://schemas.microsoft.com/sharepoint/v3/contenttype/forms"/>
  </ds:schemaRefs>
</ds:datastoreItem>
</file>

<file path=customXml/itemProps3.xml><?xml version="1.0" encoding="utf-8"?>
<ds:datastoreItem xmlns:ds="http://schemas.openxmlformats.org/officeDocument/2006/customXml" ds:itemID="{23E34718-5F7A-461C-A7C5-CCB3AD777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a3a35-699b-4459-b968-b739b06c0cd5"/>
    <ds:schemaRef ds:uri="a7f834f4-c953-44c6-b4b3-ef737fd48c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310</TotalTime>
  <Words>747</Words>
  <Application>Microsoft Office PowerPoint</Application>
  <PresentationFormat>Widescreen</PresentationFormat>
  <Paragraphs>35</Paragraphs>
  <Slides>7</Slides>
  <Notes>3</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7</vt:i4>
      </vt:variant>
    </vt:vector>
  </HeadingPairs>
  <TitlesOfParts>
    <vt:vector size="14" baseType="lpstr">
      <vt:lpstr>KBH Tekst</vt:lpstr>
      <vt:lpstr>KBH</vt:lpstr>
      <vt:lpstr>Arial</vt:lpstr>
      <vt:lpstr>KBH Medium</vt:lpstr>
      <vt:lpstr>KBH Black</vt:lpstr>
      <vt:lpstr>Blank</vt:lpstr>
      <vt:lpstr>UK Blank</vt:lpstr>
      <vt:lpstr>De seks strukturer i co-teaching</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Karolina Blomqvist</dc:creator>
  <cp:lastModifiedBy>Michala Holm Faber</cp:lastModifiedBy>
  <cp:revision>107</cp:revision>
  <dcterms:created xsi:type="dcterms:W3CDTF">2024-08-28T08:56:49Z</dcterms:created>
  <dcterms:modified xsi:type="dcterms:W3CDTF">2024-10-07T11:20:12Z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0x0101007B79F4FFF45D064B9FA3F3AE4AC07A97</vt:lpwstr>
  </property>
  <property fmtid="{D5CDD505-2E9C-101B-9397-08002B2CF9AE}" pid="4" name="CloudStatistics_StoryID">
    <vt:lpwstr>88c9ef98-cadd-4f16-808d-e6e40f3f01b2</vt:lpwstr>
  </property>
</Properties>
</file>