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505" r:id="rId5"/>
    <p:sldId id="504" r:id="rId6"/>
    <p:sldId id="506" r:id="rId7"/>
  </p:sldIdLst>
  <p:sldSz cx="12192000" cy="6858000"/>
  <p:notesSz cx="6858000" cy="9144000"/>
  <p:custDataLst>
    <p:tags r:id="rId9"/>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1C5CA3-09AB-EFD7-2B30-73564F9681FC}" name="Michala Holm Faber" initials="MF" userId="S::ka8i@kk.dk::78324c28-ba33-4ff1-9256-a379bbcaf6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D50AB4-AC37-4F61-9FC0-3AC23BD8444F}" type="datetimeFigureOut">
              <a:rPr lang="da-DK" smtClean="0"/>
              <a:t>11-12-2024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2279D-416A-4F77-AD7E-7BD4330D7D18}" type="slidenum">
              <a:rPr lang="da-DK" smtClean="0"/>
              <a:t>‹nr.›</a:t>
            </a:fld>
            <a:endParaRPr lang="da-DK"/>
          </a:p>
        </p:txBody>
      </p:sp>
    </p:spTree>
    <p:extLst>
      <p:ext uri="{BB962C8B-B14F-4D97-AF65-F5344CB8AC3E}">
        <p14:creationId xmlns:p14="http://schemas.microsoft.com/office/powerpoint/2010/main" val="1717361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D8C4BC-06E7-6311-D28C-7AC9A8586528}"/>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9AA0CEF6-455E-674B-235A-E9FB58B8A6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B5D63444-4A73-03EA-7A86-F9B29C7355C3}"/>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5" name="Pladsholder til sidefod 4">
            <a:extLst>
              <a:ext uri="{FF2B5EF4-FFF2-40B4-BE49-F238E27FC236}">
                <a16:creationId xmlns:a16="http://schemas.microsoft.com/office/drawing/2014/main" id="{94CB42A0-069A-5818-B505-22BD01FA4F5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71247A4-1864-BEDB-BC95-9AA651AC5139}"/>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01320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6BD3E3-0A57-587F-E746-27DB0FFA9C8C}"/>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EFDE911D-A737-9753-F6E0-3252D34952EA}"/>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2006C10-0CD7-AE3B-9CE8-269EA899AB3C}"/>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5" name="Pladsholder til sidefod 4">
            <a:extLst>
              <a:ext uri="{FF2B5EF4-FFF2-40B4-BE49-F238E27FC236}">
                <a16:creationId xmlns:a16="http://schemas.microsoft.com/office/drawing/2014/main" id="{0B2F6528-021A-870A-D8AD-784A6565DFA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47D9FE6-78C4-5D7D-8AD2-00E585DE4C3D}"/>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92996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C6405B2A-C7C7-23EB-9C51-D029F06D1F64}"/>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6C14C8C6-3B2F-DEB0-C542-088BD3DDE159}"/>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C463412-F8AC-F4E8-E386-E04CF73F5E10}"/>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5" name="Pladsholder til sidefod 4">
            <a:extLst>
              <a:ext uri="{FF2B5EF4-FFF2-40B4-BE49-F238E27FC236}">
                <a16:creationId xmlns:a16="http://schemas.microsoft.com/office/drawing/2014/main" id="{3E930686-4BCD-AAF7-0070-D7A262D4C2E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3C78450-02C4-3AD1-08AD-53B1B8CFE04D}"/>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1795938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E914D6-A84F-716A-2A65-48E8EE71F984}"/>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EFD8C87A-4FD5-D615-C6A6-D107D0C7609E}"/>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38465B8-132F-F281-0D7D-226833862132}"/>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5" name="Pladsholder til sidefod 4">
            <a:extLst>
              <a:ext uri="{FF2B5EF4-FFF2-40B4-BE49-F238E27FC236}">
                <a16:creationId xmlns:a16="http://schemas.microsoft.com/office/drawing/2014/main" id="{B6EC10D5-4652-7C88-2AD8-B4D62ABBA5A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89BCB18-2047-A0A2-D458-DC5434E8B408}"/>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697483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59B8B-29A7-3B3A-503B-7870A36BB213}"/>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C2EB1086-E66B-6FF7-5644-72D9C2E17D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7D1E3802-77A3-1DAD-3555-D7D44D968ADC}"/>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5" name="Pladsholder til sidefod 4">
            <a:extLst>
              <a:ext uri="{FF2B5EF4-FFF2-40B4-BE49-F238E27FC236}">
                <a16:creationId xmlns:a16="http://schemas.microsoft.com/office/drawing/2014/main" id="{3FD5572A-BCD3-6BD0-2C03-B115BBFD851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311D476-D70A-88BA-A354-FB26C18AE6CE}"/>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927704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222DAC-C365-7EE6-78E3-52DDFADFAE6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5A0392ED-52E4-344A-487A-634BAB6CC167}"/>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602EEA23-C890-E4D2-9F74-A66782B64D61}"/>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50A3D211-079E-88A7-29E8-61A484ED28FE}"/>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6" name="Pladsholder til sidefod 5">
            <a:extLst>
              <a:ext uri="{FF2B5EF4-FFF2-40B4-BE49-F238E27FC236}">
                <a16:creationId xmlns:a16="http://schemas.microsoft.com/office/drawing/2014/main" id="{98BAE900-C732-0297-1A20-CA521CFFB3B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D2190B9-733B-262A-59DB-B7F3C2E4ABA7}"/>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76163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5136A-5467-1B7C-E44E-1E98BE5A51F5}"/>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5AECA738-AA1F-A53C-013B-D2C2599233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FCAC3585-463C-37C3-9EBB-E765FF08B8B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1017D31B-6E11-76F2-D53C-CD754C2F47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E8109208-A18C-7009-2405-3E7C388EDF55}"/>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BDE77774-EE0D-2123-6474-8BD61C1D4090}"/>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8" name="Pladsholder til sidefod 7">
            <a:extLst>
              <a:ext uri="{FF2B5EF4-FFF2-40B4-BE49-F238E27FC236}">
                <a16:creationId xmlns:a16="http://schemas.microsoft.com/office/drawing/2014/main" id="{79898474-D6BB-A7C2-0121-4749C6EDC76D}"/>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20228E7A-91A3-1F17-8E03-47FCAA5E6BF7}"/>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884460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A39014-1673-9903-99FD-99D17A11FB17}"/>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E0E81BC-6574-A4BE-C908-770C08B3AED6}"/>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4" name="Pladsholder til sidefod 3">
            <a:extLst>
              <a:ext uri="{FF2B5EF4-FFF2-40B4-BE49-F238E27FC236}">
                <a16:creationId xmlns:a16="http://schemas.microsoft.com/office/drawing/2014/main" id="{3861CC0B-FAE3-0FB7-594D-7B8F1AA18BF8}"/>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EBE2D5A0-D21A-8351-2BB2-1A6C6F700478}"/>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198617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69516EE8-42EC-454B-A5E3-9CC630D42BEA}"/>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3" name="Pladsholder til sidefod 2">
            <a:extLst>
              <a:ext uri="{FF2B5EF4-FFF2-40B4-BE49-F238E27FC236}">
                <a16:creationId xmlns:a16="http://schemas.microsoft.com/office/drawing/2014/main" id="{AF47D7F7-D80E-DEB2-B7D0-FAA4A3E1E8BE}"/>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6BF944C7-4B31-753E-E074-4E8285313C31}"/>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145890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C8C787-90EE-7CBE-1B23-281FA2A43DB0}"/>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AB7F07F2-F57C-C716-465B-171084B46A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0B6FE219-B225-E900-6E59-1291ED2CC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369FE50B-9D05-A46B-9528-7190A5CA9D37}"/>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6" name="Pladsholder til sidefod 5">
            <a:extLst>
              <a:ext uri="{FF2B5EF4-FFF2-40B4-BE49-F238E27FC236}">
                <a16:creationId xmlns:a16="http://schemas.microsoft.com/office/drawing/2014/main" id="{671D0872-730A-3BB1-9817-00CE06366F4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008D6A9-943F-4157-9E2E-A49CF3C7B6E3}"/>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18466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1F3244-2624-3AF9-56E0-B0A1C656853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EC167A7B-707C-4B32-B6BB-2F6B88E686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9A0BC356-4ABD-6744-537E-2124213DE1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E4F1A563-7404-4ED5-67AB-180FD5123D04}"/>
              </a:ext>
            </a:extLst>
          </p:cNvPr>
          <p:cNvSpPr>
            <a:spLocks noGrp="1"/>
          </p:cNvSpPr>
          <p:nvPr>
            <p:ph type="dt" sz="half" idx="10"/>
          </p:nvPr>
        </p:nvSpPr>
        <p:spPr/>
        <p:txBody>
          <a:bodyPr/>
          <a:lstStyle/>
          <a:p>
            <a:fld id="{BFE0BF23-6688-4CED-AE99-14C3BD79E41E}" type="datetimeFigureOut">
              <a:rPr lang="da-DK" smtClean="0"/>
              <a:t>11-12-2024</a:t>
            </a:fld>
            <a:endParaRPr lang="da-DK"/>
          </a:p>
        </p:txBody>
      </p:sp>
      <p:sp>
        <p:nvSpPr>
          <p:cNvPr id="6" name="Pladsholder til sidefod 5">
            <a:extLst>
              <a:ext uri="{FF2B5EF4-FFF2-40B4-BE49-F238E27FC236}">
                <a16:creationId xmlns:a16="http://schemas.microsoft.com/office/drawing/2014/main" id="{11EB8428-7605-9554-B104-9F3D3CBC2AF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1C73492-B976-0479-57FD-8B3383823CC2}"/>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269452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F85667C7-8A62-9D96-36E6-FDDE4DA52E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20E9FA0E-9112-5C7E-67DA-C5E840CC29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35181CA-DE83-B2D5-766D-A8CBE33338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0BF23-6688-4CED-AE99-14C3BD79E41E}" type="datetimeFigureOut">
              <a:rPr lang="da-DK" smtClean="0"/>
              <a:t>11-12-2024</a:t>
            </a:fld>
            <a:endParaRPr lang="da-DK"/>
          </a:p>
        </p:txBody>
      </p:sp>
      <p:sp>
        <p:nvSpPr>
          <p:cNvPr id="5" name="Pladsholder til sidefod 4">
            <a:extLst>
              <a:ext uri="{FF2B5EF4-FFF2-40B4-BE49-F238E27FC236}">
                <a16:creationId xmlns:a16="http://schemas.microsoft.com/office/drawing/2014/main" id="{0A6C2B81-E8BE-7A0B-DF69-05595F5112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769586AC-DF0D-C891-EAC6-5F80F7DE63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1045B-19BD-4518-A4C4-A62D5E4EB9EC}" type="slidenum">
              <a:rPr lang="da-DK" smtClean="0"/>
              <a:t>‹nr.›</a:t>
            </a:fld>
            <a:endParaRPr lang="da-DK"/>
          </a:p>
        </p:txBody>
      </p:sp>
    </p:spTree>
    <p:extLst>
      <p:ext uri="{BB962C8B-B14F-4D97-AF65-F5344CB8AC3E}">
        <p14:creationId xmlns:p14="http://schemas.microsoft.com/office/powerpoint/2010/main" val="2130205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C4FAD-9C50-8ABC-DEF4-1DC14C38DBCA}"/>
              </a:ext>
            </a:extLst>
          </p:cNvPr>
          <p:cNvSpPr>
            <a:spLocks noGrp="1"/>
          </p:cNvSpPr>
          <p:nvPr>
            <p:ph type="title"/>
          </p:nvPr>
        </p:nvSpPr>
        <p:spPr>
          <a:xfrm>
            <a:off x="839788" y="-106219"/>
            <a:ext cx="6253739" cy="1600200"/>
          </a:xfrm>
        </p:spPr>
        <p:txBody>
          <a:bodyPr/>
          <a:lstStyle/>
          <a:p>
            <a:r>
              <a:rPr lang="da-DK" b="1" dirty="0">
                <a:latin typeface="KBH" panose="00000500000000000000" pitchFamily="2" charset="0"/>
              </a:rPr>
              <a:t>Intro til kvadrantmodellen</a:t>
            </a:r>
          </a:p>
        </p:txBody>
      </p:sp>
      <p:sp>
        <p:nvSpPr>
          <p:cNvPr id="4" name="Pladsholder til tekst 3">
            <a:extLst>
              <a:ext uri="{FF2B5EF4-FFF2-40B4-BE49-F238E27FC236}">
                <a16:creationId xmlns:a16="http://schemas.microsoft.com/office/drawing/2014/main" id="{E176B0FC-3705-FF79-71E6-9904C0865E8F}"/>
              </a:ext>
            </a:extLst>
          </p:cNvPr>
          <p:cNvSpPr>
            <a:spLocks noGrp="1"/>
          </p:cNvSpPr>
          <p:nvPr>
            <p:ph type="body" sz="half" idx="2"/>
          </p:nvPr>
        </p:nvSpPr>
        <p:spPr>
          <a:xfrm>
            <a:off x="839788" y="1618310"/>
            <a:ext cx="6848457" cy="4413036"/>
          </a:xfrm>
        </p:spPr>
        <p:txBody>
          <a:bodyPr>
            <a:normAutofit lnSpcReduction="10000"/>
          </a:bodyPr>
          <a:lstStyle/>
          <a:p>
            <a:r>
              <a:rPr lang="da-DK" dirty="0">
                <a:latin typeface="KBH" panose="00000500000000000000" pitchFamily="2" charset="0"/>
              </a:rPr>
              <a:t>Kvadrantmodellen bygger på en antagelse om at alle fænomener – her deltagelse for alle elever – kan anskues fra fire grundlæggende perspektiver. </a:t>
            </a:r>
          </a:p>
          <a:p>
            <a:r>
              <a:rPr lang="da-DK" dirty="0">
                <a:latin typeface="KBH" panose="00000500000000000000" pitchFamily="2" charset="0"/>
              </a:rPr>
              <a:t>De fire perspektiver opdeles i fire grunddimensioner i kvadrantmodellen, hvor der skelnes mellem noget ydre (det, der kan observeres) og noget indre (det, der ikke kan observeres) og mellem ental (det individuelle) og flertal (det fælles). </a:t>
            </a:r>
          </a:p>
          <a:p>
            <a:r>
              <a:rPr lang="da-DK" dirty="0">
                <a:latin typeface="KBH" panose="00000500000000000000" pitchFamily="2" charset="0"/>
              </a:rPr>
              <a:t>Kvadrantmodellen kan bruges som en systematisk og analytisk ramme i planlægningen af undervisningen med co-teaching. Den giver overblik over forskellige perspektiver i læringsmiljøet, og mulighed for at gå i dialog som makkerpar i co-teaching om klassens inkluderende læringsmiljø. Når de forskellige perspektiver analyseres enkeltvist, kan det give et bedre billede af helheden. Derudover træner det evnen til at skifte perspektiv på en problemstilling.</a:t>
            </a:r>
          </a:p>
          <a:p>
            <a:r>
              <a:rPr lang="da-DK" dirty="0">
                <a:latin typeface="KBH" panose="00000500000000000000" pitchFamily="2" charset="0"/>
              </a:rPr>
              <a:t>I felterne ud fra kvadrantmodellen kan I notere, hvad der er på spil i de forskellige dimensioner, og hvad I på den baggrund planlægger af konkrete tiltag i undervisningen med brug af forskellige co-teaching-strukturer.</a:t>
            </a:r>
          </a:p>
        </p:txBody>
      </p:sp>
      <p:sp>
        <p:nvSpPr>
          <p:cNvPr id="5" name="Rektangel 4">
            <a:extLst>
              <a:ext uri="{FF2B5EF4-FFF2-40B4-BE49-F238E27FC236}">
                <a16:creationId xmlns:a16="http://schemas.microsoft.com/office/drawing/2014/main" id="{7D66AEC6-159D-C134-F302-5EC9DB2DF813}"/>
              </a:ext>
            </a:extLst>
          </p:cNvPr>
          <p:cNvSpPr/>
          <p:nvPr/>
        </p:nvSpPr>
        <p:spPr>
          <a:xfrm>
            <a:off x="8143874" y="0"/>
            <a:ext cx="4048125" cy="6858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992353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FE21B9C3-1C1E-46B2-85E3-2C35624218C1}"/>
              </a:ext>
            </a:extLst>
          </p:cNvPr>
          <p:cNvPicPr>
            <a:picLocks noChangeAspect="1"/>
          </p:cNvPicPr>
          <p:nvPr/>
        </p:nvPicPr>
        <p:blipFill>
          <a:blip r:embed="rId2"/>
          <a:stretch>
            <a:fillRect/>
          </a:stretch>
        </p:blipFill>
        <p:spPr>
          <a:xfrm>
            <a:off x="2961837" y="1390365"/>
            <a:ext cx="6268325" cy="4077269"/>
          </a:xfrm>
          <a:prstGeom prst="rect">
            <a:avLst/>
          </a:prstGeom>
        </p:spPr>
      </p:pic>
      <p:sp>
        <p:nvSpPr>
          <p:cNvPr id="2" name="Rektangel: afrundede hjørner 1">
            <a:extLst>
              <a:ext uri="{FF2B5EF4-FFF2-40B4-BE49-F238E27FC236}">
                <a16:creationId xmlns:a16="http://schemas.microsoft.com/office/drawing/2014/main" id="{582DD4AA-0F03-136D-00C6-1EAF83DB38F7}"/>
              </a:ext>
            </a:extLst>
          </p:cNvPr>
          <p:cNvSpPr/>
          <p:nvPr/>
        </p:nvSpPr>
        <p:spPr>
          <a:xfrm>
            <a:off x="225546" y="238377"/>
            <a:ext cx="2635200" cy="2632647"/>
          </a:xfrm>
          <a:prstGeom prst="roundRect">
            <a:avLst/>
          </a:prstGeom>
          <a:ln w="2857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a-DK" sz="900" i="1"/>
          </a:p>
        </p:txBody>
      </p:sp>
      <p:sp>
        <p:nvSpPr>
          <p:cNvPr id="8" name="Rektangel: afrundede hjørner 7">
            <a:extLst>
              <a:ext uri="{FF2B5EF4-FFF2-40B4-BE49-F238E27FC236}">
                <a16:creationId xmlns:a16="http://schemas.microsoft.com/office/drawing/2014/main" id="{4B96A3A5-8D47-E6DE-8CE7-5A83D7AF3658}"/>
              </a:ext>
            </a:extLst>
          </p:cNvPr>
          <p:cNvSpPr/>
          <p:nvPr/>
        </p:nvSpPr>
        <p:spPr>
          <a:xfrm>
            <a:off x="225546" y="4006026"/>
            <a:ext cx="2635200" cy="2632647"/>
          </a:xfrm>
          <a:prstGeom prst="roundRect">
            <a:avLst/>
          </a:prstGeom>
          <a:ln w="2857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a-DK" sz="900" i="1"/>
          </a:p>
        </p:txBody>
      </p:sp>
      <p:sp>
        <p:nvSpPr>
          <p:cNvPr id="9" name="Rektangel: afrundede hjørner 8">
            <a:extLst>
              <a:ext uri="{FF2B5EF4-FFF2-40B4-BE49-F238E27FC236}">
                <a16:creationId xmlns:a16="http://schemas.microsoft.com/office/drawing/2014/main" id="{68D711C9-4E62-D0A4-1951-799975D352C7}"/>
              </a:ext>
            </a:extLst>
          </p:cNvPr>
          <p:cNvSpPr/>
          <p:nvPr/>
        </p:nvSpPr>
        <p:spPr>
          <a:xfrm>
            <a:off x="9432346" y="238377"/>
            <a:ext cx="2635200" cy="2632647"/>
          </a:xfrm>
          <a:prstGeom prst="roundRect">
            <a:avLst/>
          </a:prstGeom>
          <a:ln w="2857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a-DK" sz="900" i="1"/>
          </a:p>
        </p:txBody>
      </p:sp>
      <p:sp>
        <p:nvSpPr>
          <p:cNvPr id="10" name="Rektangel: afrundede hjørner 9">
            <a:extLst>
              <a:ext uri="{FF2B5EF4-FFF2-40B4-BE49-F238E27FC236}">
                <a16:creationId xmlns:a16="http://schemas.microsoft.com/office/drawing/2014/main" id="{46E3E3DB-8E80-E9B0-DE34-797953F44418}"/>
              </a:ext>
            </a:extLst>
          </p:cNvPr>
          <p:cNvSpPr/>
          <p:nvPr/>
        </p:nvSpPr>
        <p:spPr>
          <a:xfrm>
            <a:off x="9432346" y="4006026"/>
            <a:ext cx="2635200" cy="2632647"/>
          </a:xfrm>
          <a:prstGeom prst="roundRect">
            <a:avLst/>
          </a:prstGeom>
          <a:ln w="2857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a-DK" sz="900" i="1"/>
          </a:p>
        </p:txBody>
      </p:sp>
    </p:spTree>
    <p:extLst>
      <p:ext uri="{BB962C8B-B14F-4D97-AF65-F5344CB8AC3E}">
        <p14:creationId xmlns:p14="http://schemas.microsoft.com/office/powerpoint/2010/main" val="2859177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D6E1CE-87B2-D271-BC21-6580A57D2520}"/>
              </a:ext>
            </a:extLst>
          </p:cNvPr>
          <p:cNvSpPr>
            <a:spLocks noGrp="1"/>
          </p:cNvSpPr>
          <p:nvPr>
            <p:ph type="title"/>
          </p:nvPr>
        </p:nvSpPr>
        <p:spPr>
          <a:xfrm>
            <a:off x="490014" y="190501"/>
            <a:ext cx="10645942" cy="834274"/>
          </a:xfrm>
        </p:spPr>
        <p:txBody>
          <a:bodyPr>
            <a:normAutofit/>
          </a:bodyPr>
          <a:lstStyle/>
          <a:p>
            <a:r>
              <a:rPr lang="da-DK" sz="3200" b="1" dirty="0">
                <a:latin typeface="KBH" panose="00000500000000000000" pitchFamily="2" charset="0"/>
                <a:ea typeface="Calibri Light"/>
                <a:cs typeface="Calibri Light"/>
              </a:rPr>
              <a:t>Sådan kan I arbejde med kvadrantmodellen</a:t>
            </a:r>
            <a:r>
              <a:rPr lang="da-DK" sz="3200" dirty="0">
                <a:latin typeface="KBH" panose="00000500000000000000" pitchFamily="2" charset="0"/>
                <a:ea typeface="Calibri Light"/>
                <a:cs typeface="Calibri Light"/>
              </a:rPr>
              <a:t> </a:t>
            </a:r>
            <a:endParaRPr lang="da-DK" sz="3200" dirty="0">
              <a:latin typeface="KBH" panose="00000500000000000000" pitchFamily="2" charset="0"/>
            </a:endParaRPr>
          </a:p>
        </p:txBody>
      </p:sp>
      <p:sp>
        <p:nvSpPr>
          <p:cNvPr id="3" name="Pladsholder til indhold 2">
            <a:extLst>
              <a:ext uri="{FF2B5EF4-FFF2-40B4-BE49-F238E27FC236}">
                <a16:creationId xmlns:a16="http://schemas.microsoft.com/office/drawing/2014/main" id="{8329F98A-AC26-CD7C-1B24-3557159F4580}"/>
              </a:ext>
            </a:extLst>
          </p:cNvPr>
          <p:cNvSpPr>
            <a:spLocks noGrp="1"/>
          </p:cNvSpPr>
          <p:nvPr>
            <p:ph idx="1"/>
          </p:nvPr>
        </p:nvSpPr>
        <p:spPr>
          <a:xfrm>
            <a:off x="490014" y="1043572"/>
            <a:ext cx="10863786" cy="5623927"/>
          </a:xfrm>
        </p:spPr>
        <p:txBody>
          <a:bodyPr vert="horz" lIns="91440" tIns="45720" rIns="91440" bIns="45720" rtlCol="0" anchor="t">
            <a:normAutofit/>
          </a:bodyPr>
          <a:lstStyle/>
          <a:p>
            <a:pPr marL="0" indent="0">
              <a:buNone/>
            </a:pPr>
            <a:r>
              <a:rPr lang="da-DK" sz="1600" b="1" dirty="0">
                <a:latin typeface="KBH" panose="00000500000000000000" pitchFamily="2" charset="0"/>
                <a:ea typeface="Calibri"/>
                <a:cs typeface="Calibri"/>
              </a:rPr>
              <a:t>System-kvadrant</a:t>
            </a:r>
          </a:p>
          <a:p>
            <a:pPr marL="0" indent="0">
              <a:buNone/>
            </a:pPr>
            <a:r>
              <a:rPr lang="da-DK" sz="1600" dirty="0">
                <a:latin typeface="KBH" panose="00000500000000000000" pitchFamily="2" charset="0"/>
                <a:ea typeface="Calibri"/>
                <a:cs typeface="Calibri"/>
              </a:rPr>
              <a:t>1. Start med system-kvadranten. Drøft: hvordan arbejder vi med at være visuelle vores jeres undervisning. Hvordan visualiserer vi dagsorden for vores time? Hvordan har vi planlagt, hvordan eleverne tilgår de materialer de skal bruge? Har vi lagt dem frem på bordene, henter de dem selv? Har vi planlagt de skift der er i undervisningen – og hvordan visualiserer vi det for børnene?  </a:t>
            </a:r>
          </a:p>
          <a:p>
            <a:pPr marL="342900" indent="-342900">
              <a:buFont typeface="+mj-lt"/>
              <a:buAutoNum type="arabicPeriod"/>
            </a:pPr>
            <a:endParaRPr lang="da-DK" sz="1600" dirty="0">
              <a:latin typeface="KBH" panose="00000500000000000000" pitchFamily="2" charset="0"/>
              <a:ea typeface="Calibri"/>
              <a:cs typeface="Calibri"/>
            </a:endParaRPr>
          </a:p>
          <a:p>
            <a:pPr marL="0" indent="0">
              <a:buNone/>
            </a:pPr>
            <a:r>
              <a:rPr lang="da-DK" sz="1600" b="1" dirty="0">
                <a:latin typeface="KBH" panose="00000500000000000000" pitchFamily="2" charset="0"/>
                <a:ea typeface="Calibri"/>
                <a:cs typeface="Calibri"/>
              </a:rPr>
              <a:t>Kultur-kvadrant</a:t>
            </a:r>
          </a:p>
          <a:p>
            <a:pPr marL="0" indent="0">
              <a:buNone/>
            </a:pPr>
            <a:r>
              <a:rPr lang="da-DK" sz="1600" dirty="0">
                <a:latin typeface="KBH" panose="00000500000000000000" pitchFamily="2" charset="0"/>
                <a:ea typeface="Calibri"/>
                <a:cs typeface="Calibri"/>
              </a:rPr>
              <a:t>2. Drøft kultur-kvadranten. Hvordan er vi opmærksomme på de dynamikker der er blandt eleverne? Hvordan vi inddeler dem fx i grupper, beslutter hvor de sidder, osv. </a:t>
            </a:r>
          </a:p>
          <a:p>
            <a:pPr marL="342900" indent="-342900">
              <a:buFont typeface="+mj-lt"/>
              <a:buAutoNum type="arabicPeriod"/>
            </a:pPr>
            <a:endParaRPr lang="da-DK" sz="1600" dirty="0">
              <a:latin typeface="KBH" panose="00000500000000000000" pitchFamily="2" charset="0"/>
              <a:ea typeface="Calibri"/>
              <a:cs typeface="Calibri"/>
            </a:endParaRPr>
          </a:p>
          <a:p>
            <a:pPr marL="0" indent="0">
              <a:buNone/>
            </a:pPr>
            <a:r>
              <a:rPr lang="da-DK" sz="1600" b="1" dirty="0">
                <a:latin typeface="KBH" panose="00000500000000000000" pitchFamily="2" charset="0"/>
                <a:ea typeface="Calibri"/>
                <a:cs typeface="Calibri"/>
              </a:rPr>
              <a:t>Aktør-kvadrant</a:t>
            </a:r>
          </a:p>
          <a:p>
            <a:pPr marL="0" indent="0">
              <a:buNone/>
            </a:pPr>
            <a:r>
              <a:rPr lang="da-DK" sz="1600" dirty="0">
                <a:latin typeface="KBH" panose="00000500000000000000" pitchFamily="2" charset="0"/>
                <a:ea typeface="Calibri"/>
                <a:cs typeface="Calibri"/>
              </a:rPr>
              <a:t>3. Drøft aktør-kvadranten. Har vi evalueret undervisning, skift, pause etc. med eleverne? Har vi spurgt dem, hvordan de trives fagligt og socialt? På baggrund af </a:t>
            </a:r>
            <a:r>
              <a:rPr lang="da-DK" sz="1600">
                <a:latin typeface="KBH" panose="00000500000000000000" pitchFamily="2" charset="0"/>
                <a:ea typeface="Calibri"/>
                <a:cs typeface="Calibri"/>
              </a:rPr>
              <a:t>elevernes tilbagemeldinger, </a:t>
            </a:r>
            <a:r>
              <a:rPr lang="da-DK" sz="1600" dirty="0">
                <a:latin typeface="KBH" panose="00000500000000000000" pitchFamily="2" charset="0"/>
                <a:ea typeface="Calibri"/>
                <a:cs typeface="Calibri"/>
              </a:rPr>
              <a:t>hvad skal vi så være opmærksomme på i vores planlægning af co-teaching? </a:t>
            </a:r>
          </a:p>
          <a:p>
            <a:pPr marL="342900" indent="-342900">
              <a:buFont typeface="+mj-lt"/>
              <a:buAutoNum type="arabicPeriod"/>
            </a:pPr>
            <a:endParaRPr lang="da-DK" sz="1600" dirty="0">
              <a:latin typeface="KBH" panose="00000500000000000000" pitchFamily="2" charset="0"/>
              <a:ea typeface="Calibri"/>
              <a:cs typeface="Calibri"/>
            </a:endParaRPr>
          </a:p>
          <a:p>
            <a:pPr marL="0" indent="0">
              <a:buNone/>
            </a:pPr>
            <a:r>
              <a:rPr lang="da-DK" sz="1600" b="1" dirty="0">
                <a:latin typeface="KBH" panose="00000500000000000000" pitchFamily="2" charset="0"/>
                <a:ea typeface="Calibri"/>
                <a:cs typeface="Calibri"/>
              </a:rPr>
              <a:t>Adfærds-kvadrant</a:t>
            </a:r>
          </a:p>
          <a:p>
            <a:pPr marL="0" indent="0">
              <a:buNone/>
            </a:pPr>
            <a:r>
              <a:rPr lang="da-DK" sz="1600" dirty="0">
                <a:latin typeface="KBH" panose="00000500000000000000" pitchFamily="2" charset="0"/>
                <a:ea typeface="Calibri"/>
                <a:cs typeface="Calibri"/>
              </a:rPr>
              <a:t>4. Slut af med adfærd-kvadranten. Hvilke elevforudsætninger i vores klasse skal vi være opmærksomme på, når vi planlægger co-teaching? Hvordan bliver en indsats grundet en enkelt elevs behov, til glæde og gavn for hele læringsmiljøet?  </a:t>
            </a:r>
          </a:p>
        </p:txBody>
      </p:sp>
    </p:spTree>
    <p:extLst>
      <p:ext uri="{BB962C8B-B14F-4D97-AF65-F5344CB8AC3E}">
        <p14:creationId xmlns:p14="http://schemas.microsoft.com/office/powerpoint/2010/main" val="2473216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37dd3d1d-c9ea-4ab1-8941-a076ba16c39c"/>
</p:tagLst>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eDoc xmlns="db5a3a35-699b-4459-b968-b739b06c0cd5" xsi:nil="true"/>
    <TaxCatchAll xmlns="a7f834f4-c953-44c6-b4b3-ef737fd48c3a" xsi:nil="true"/>
    <lcf76f155ced4ddcb4097134ff3c332f xmlns="db5a3a35-699b-4459-b968-b739b06c0cd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B79F4FFF45D064B9FA3F3AE4AC07A97" ma:contentTypeVersion="14" ma:contentTypeDescription="Opret et nyt dokument." ma:contentTypeScope="" ma:versionID="4174dd2f4a917263e02a78d966e5e551">
  <xsd:schema xmlns:xsd="http://www.w3.org/2001/XMLSchema" xmlns:xs="http://www.w3.org/2001/XMLSchema" xmlns:p="http://schemas.microsoft.com/office/2006/metadata/properties" xmlns:ns2="db5a3a35-699b-4459-b968-b739b06c0cd5" xmlns:ns3="a7f834f4-c953-44c6-b4b3-ef737fd48c3a" targetNamespace="http://schemas.microsoft.com/office/2006/metadata/properties" ma:root="true" ma:fieldsID="2cab213b2b87a868c19a92d19acd67c5" ns2:_="" ns3:_="">
    <xsd:import namespace="db5a3a35-699b-4459-b968-b739b06c0cd5"/>
    <xsd:import namespace="a7f834f4-c953-44c6-b4b3-ef737fd48c3a"/>
    <xsd:element name="properties">
      <xsd:complexType>
        <xsd:sequence>
          <xsd:element name="documentManagement">
            <xsd:complexType>
              <xsd:all>
                <xsd:element ref="ns2:MediaServiceMetadata" minOccurs="0"/>
                <xsd:element ref="ns2:MediaServiceFastMetadata" minOccurs="0"/>
                <xsd:element ref="ns2:eDoc"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5a3a35-699b-4459-b968-b739b06c0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eDoc" ma:index="10" nillable="true" ma:displayName="eDoc" ma:internalName="eDoc">
      <xsd:simpleType>
        <xsd:restriction base="dms:Text"/>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lcf76f155ced4ddcb4097134ff3c332f" ma:index="16" nillable="true" ma:taxonomy="true" ma:internalName="lcf76f155ced4ddcb4097134ff3c332f" ma:taxonomyFieldName="MediaServiceImageTags" ma:displayName="Billedmærker" ma:readOnly="false" ma:fieldId="{5cf76f15-5ced-4ddc-b409-7134ff3c332f}" ma:taxonomyMulti="true" ma:sspId="e6a412d2-aea5-45d9-add9-4615ec186553"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f834f4-c953-44c6-b4b3-ef737fd48c3a" elementFormDefault="qualified">
    <xsd:import namespace="http://schemas.microsoft.com/office/2006/documentManagement/types"/>
    <xsd:import namespace="http://schemas.microsoft.com/office/infopath/2007/PartnerControls"/>
    <xsd:element name="SharedWithUsers" ma:index="11"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Delt med detaljer" ma:internalName="SharedWithDetails" ma:readOnly="true">
      <xsd:simpleType>
        <xsd:restriction base="dms:Note">
          <xsd:maxLength value="255"/>
        </xsd:restriction>
      </xsd:simpleType>
    </xsd:element>
    <xsd:element name="TaxCatchAll" ma:index="17" nillable="true" ma:displayName="Taxonomy Catch All Column" ma:hidden="true" ma:list="{29cbe5b5-05ce-4be2-9d0f-b35921d3626e}" ma:internalName="TaxCatchAll" ma:showField="CatchAllData" ma:web="a7f834f4-c953-44c6-b4b3-ef737fd48c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AAB177-A815-4BA7-A909-5CC0F4826279}">
  <ds:schemaRefs>
    <ds:schemaRef ds:uri="http://schemas.microsoft.com/sharepoint/v3/contenttype/forms"/>
  </ds:schemaRefs>
</ds:datastoreItem>
</file>

<file path=customXml/itemProps2.xml><?xml version="1.0" encoding="utf-8"?>
<ds:datastoreItem xmlns:ds="http://schemas.openxmlformats.org/officeDocument/2006/customXml" ds:itemID="{538B27BC-0BF5-404A-9380-A72A4433852F}">
  <ds:schemaRefs>
    <ds:schemaRef ds:uri="http://schemas.microsoft.com/office/2006/metadata/properties"/>
    <ds:schemaRef ds:uri="http://schemas.microsoft.com/office/infopath/2007/PartnerControls"/>
    <ds:schemaRef ds:uri="db5a3a35-699b-4459-b968-b739b06c0cd5"/>
    <ds:schemaRef ds:uri="a7f834f4-c953-44c6-b4b3-ef737fd48c3a"/>
  </ds:schemaRefs>
</ds:datastoreItem>
</file>

<file path=customXml/itemProps3.xml><?xml version="1.0" encoding="utf-8"?>
<ds:datastoreItem xmlns:ds="http://schemas.openxmlformats.org/officeDocument/2006/customXml" ds:itemID="{F31054B7-3675-4E67-8D38-0B0CD4696A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5a3a35-699b-4459-b968-b739b06c0cd5"/>
    <ds:schemaRef ds:uri="a7f834f4-c953-44c6-b4b3-ef737fd48c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TotalTime>
  <Words>383</Words>
  <Application>Microsoft Office PowerPoint</Application>
  <PresentationFormat>Widescreen</PresentationFormat>
  <Paragraphs>17</Paragraphs>
  <Slides>3</Slides>
  <Notes>0</Notes>
  <HiddenSlides>0</HiddenSlides>
  <MMClips>0</MMClips>
  <ScaleCrop>false</ScaleCrop>
  <HeadingPairs>
    <vt:vector size="4" baseType="variant">
      <vt:variant>
        <vt:lpstr>Tema</vt:lpstr>
      </vt:variant>
      <vt:variant>
        <vt:i4>1</vt:i4>
      </vt:variant>
      <vt:variant>
        <vt:lpstr>Slidetitler</vt:lpstr>
      </vt:variant>
      <vt:variant>
        <vt:i4>3</vt:i4>
      </vt:variant>
    </vt:vector>
  </HeadingPairs>
  <TitlesOfParts>
    <vt:vector size="4" baseType="lpstr">
      <vt:lpstr>Office-tema</vt:lpstr>
      <vt:lpstr>Intro til kvadrantmodellen</vt:lpstr>
      <vt:lpstr>PowerPoint-præsentation</vt:lpstr>
      <vt:lpstr>Sådan kan I arbejde med kvadrantmodellen </vt:lpstr>
    </vt:vector>
  </TitlesOfParts>
  <Company>Københavns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Kamilla Enggaard Reitz</dc:creator>
  <cp:lastModifiedBy>Michala Holm Faber</cp:lastModifiedBy>
  <cp:revision>6</cp:revision>
  <dcterms:created xsi:type="dcterms:W3CDTF">2022-08-16T10:07:08Z</dcterms:created>
  <dcterms:modified xsi:type="dcterms:W3CDTF">2024-12-11T08:30:15Z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0x0101007B79F4FFF45D064B9FA3F3AE4AC07A97</vt:lpwstr>
  </property>
  <property fmtid="{D5CDD505-2E9C-101B-9397-08002B2CF9AE}" pid="3" name="CloudStatistics_StoryID">
    <vt:lpwstr>9c4bb696-5ba6-465a-80bc-f292a81595a3</vt:lpwstr>
  </property>
  <property fmtid="{D5CDD505-2E9C-101B-9397-08002B2CF9AE}" pid="4" name="MediaServiceImageTags">
    <vt:lpwstr/>
  </property>
</Properties>
</file>