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6402" r:id="rId6"/>
    <p:sldId id="6404" r:id="rId7"/>
    <p:sldId id="6405" r:id="rId8"/>
    <p:sldId id="6401" r:id="rId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B38279-15A0-4F8A-8868-0C817A8470B0}" v="13" dt="2024-10-08T13:23:07.515"/>
    <p1510:client id="{DAAC9796-8CBD-4207-8DA7-B5A1A7D408B4}" v="4" dt="2024-10-09T09:43:43.112"/>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7688F-6939-4FF9-AB39-6AF901BA8B97}" type="datetimeFigureOut">
              <a:rPr lang="da-DK" smtClean="0"/>
              <a:t>11-12-2024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9D9547-AB26-4003-A986-F49A28887179}" type="slidenum">
              <a:rPr lang="da-DK" smtClean="0"/>
              <a:t>‹nr.›</a:t>
            </a:fld>
            <a:endParaRPr lang="da-DK"/>
          </a:p>
        </p:txBody>
      </p:sp>
    </p:spTree>
    <p:extLst>
      <p:ext uri="{BB962C8B-B14F-4D97-AF65-F5344CB8AC3E}">
        <p14:creationId xmlns:p14="http://schemas.microsoft.com/office/powerpoint/2010/main" val="1763960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11BF11-4170-B1F7-798D-2CA6FFA8622A}"/>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86F7040-F7ED-C5D2-7A90-1C7571C881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E157BFDD-BD20-C831-3CAA-CFC1A2E61F05}"/>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5" name="Pladsholder til sidefod 4">
            <a:extLst>
              <a:ext uri="{FF2B5EF4-FFF2-40B4-BE49-F238E27FC236}">
                <a16:creationId xmlns:a16="http://schemas.microsoft.com/office/drawing/2014/main" id="{A8FA9C36-1801-19FA-1B84-633B63BD0BD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461FDC1-669A-E691-1497-F9BE7E76209A}"/>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79924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8AA74-F8AD-C0CD-3A86-9AFF1BD6A8F1}"/>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35CC3A2-797F-BD04-8D46-136A39B7FEBE}"/>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6036363-ED9C-6A1B-3622-27A98A9C49A8}"/>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5" name="Pladsholder til sidefod 4">
            <a:extLst>
              <a:ext uri="{FF2B5EF4-FFF2-40B4-BE49-F238E27FC236}">
                <a16:creationId xmlns:a16="http://schemas.microsoft.com/office/drawing/2014/main" id="{A2C6FAEE-4C19-E68A-5DEA-26261696FCB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CD113A6-C967-6AF5-9BE9-4F141CC9B3BE}"/>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410325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B5BEE91F-CDE4-1FE2-BE7B-02E9DED4BF30}"/>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3DA353BC-8DCA-62FC-9B48-8ECEFDDC546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7732A8F-BB5B-FF37-450D-33DD796EF115}"/>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5" name="Pladsholder til sidefod 4">
            <a:extLst>
              <a:ext uri="{FF2B5EF4-FFF2-40B4-BE49-F238E27FC236}">
                <a16:creationId xmlns:a16="http://schemas.microsoft.com/office/drawing/2014/main" id="{600F316B-F94F-D02F-BE97-21463C70EFD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F7C2CDD-4110-3111-DE9D-49EC01CFA29A}"/>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15435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220E5F-4AA7-4765-9894-5E4CFAF961D9}"/>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CC2909D4-DB0B-DF36-28F0-5364C251D157}"/>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FEF682D-C56D-488D-957B-A56C9AA9D564}"/>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5" name="Pladsholder til sidefod 4">
            <a:extLst>
              <a:ext uri="{FF2B5EF4-FFF2-40B4-BE49-F238E27FC236}">
                <a16:creationId xmlns:a16="http://schemas.microsoft.com/office/drawing/2014/main" id="{BF2F5E8F-9903-6EC9-D3D1-BF30B9D001A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3C9CEFC-B71A-905E-87E2-700F0F16A5A0}"/>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29981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41C13A-B3CA-C59F-96F1-21E2FDAD7ABB}"/>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32162CDD-F931-90A9-CAE8-0DDDD66678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492E082-F7A5-9021-A5BE-0296B8153B7B}"/>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5" name="Pladsholder til sidefod 4">
            <a:extLst>
              <a:ext uri="{FF2B5EF4-FFF2-40B4-BE49-F238E27FC236}">
                <a16:creationId xmlns:a16="http://schemas.microsoft.com/office/drawing/2014/main" id="{C1EC52D9-CEAF-5A15-C64D-9A9220AAC7C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79E7806-1F84-6877-F495-AA051D004E49}"/>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203075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A7C57-1AC3-8464-089F-BDF1B43C8F3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9E6B768-F6F4-9B49-60A5-184A449FA060}"/>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6B36D46A-0436-8992-AA86-C8BCA73249C2}"/>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127EF3F-66E3-41B1-68FC-83B2A7FC1D51}"/>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6" name="Pladsholder til sidefod 5">
            <a:extLst>
              <a:ext uri="{FF2B5EF4-FFF2-40B4-BE49-F238E27FC236}">
                <a16:creationId xmlns:a16="http://schemas.microsoft.com/office/drawing/2014/main" id="{E832F18F-0C7C-7AF5-E549-89345AB39B46}"/>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1290ACF-20B5-4545-684E-EDB3DBC70AF1}"/>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429326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0AC85-2974-3D23-A987-191EFE070CD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6C5D508-EF91-00CA-9067-A8CB771FEC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6FFC09A-D359-5723-AB88-9DEA5C9AB028}"/>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0156D80-916C-08FB-55EF-08CF8AE528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520840EF-72BD-74E7-F621-BD1DFA04B2F7}"/>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C116FD25-9C5B-9A8F-25D5-F5527923FF2E}"/>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8" name="Pladsholder til sidefod 7">
            <a:extLst>
              <a:ext uri="{FF2B5EF4-FFF2-40B4-BE49-F238E27FC236}">
                <a16:creationId xmlns:a16="http://schemas.microsoft.com/office/drawing/2014/main" id="{F5AF901D-4322-7C01-5BE9-8F53EE9A1B6A}"/>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2C3CE61-6097-4638-A1FA-02A6434D52EB}"/>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29770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77A9B6-B863-A90A-467A-1960D8172AA5}"/>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415227DE-9695-C696-FEE3-FBDB4A8A3F0F}"/>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4" name="Pladsholder til sidefod 3">
            <a:extLst>
              <a:ext uri="{FF2B5EF4-FFF2-40B4-BE49-F238E27FC236}">
                <a16:creationId xmlns:a16="http://schemas.microsoft.com/office/drawing/2014/main" id="{25342791-4025-04FF-5B81-82BFA38CBDE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2884C26D-E58C-3FF2-4C7E-B9635037BB94}"/>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397169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FF463B0-9B62-7D6B-F2DC-A51C54820182}"/>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3" name="Pladsholder til sidefod 2">
            <a:extLst>
              <a:ext uri="{FF2B5EF4-FFF2-40B4-BE49-F238E27FC236}">
                <a16:creationId xmlns:a16="http://schemas.microsoft.com/office/drawing/2014/main" id="{CD3A029C-11D5-99B9-3158-F56331D5BBE0}"/>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384DD333-7FF9-4D7C-52C9-B8EB55ABF3C5}"/>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358657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7B9ECB-C2A0-3F28-7A65-B262E213061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55FD7266-74DE-1F7A-1E73-D44524666D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17C22492-3E28-A586-C55F-2ED298971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9264FE3-D8C8-97DC-0084-9520188A6461}"/>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6" name="Pladsholder til sidefod 5">
            <a:extLst>
              <a:ext uri="{FF2B5EF4-FFF2-40B4-BE49-F238E27FC236}">
                <a16:creationId xmlns:a16="http://schemas.microsoft.com/office/drawing/2014/main" id="{E9990FCB-6FC9-97B9-1E5B-5CF6FE59579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6F9E9D5-5305-BCBE-B3C1-4971139F9115}"/>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127051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EDFCAA-B2AD-C72E-6257-D1EB9FC2BC2A}"/>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8D40861C-5F74-F78E-C577-CBE46F0D5D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8838C690-7C73-2666-7B1C-25E21527C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3F6E62B-7DD1-0D5A-9EC8-64A4C48221B6}"/>
              </a:ext>
            </a:extLst>
          </p:cNvPr>
          <p:cNvSpPr>
            <a:spLocks noGrp="1"/>
          </p:cNvSpPr>
          <p:nvPr>
            <p:ph type="dt" sz="half" idx="10"/>
          </p:nvPr>
        </p:nvSpPr>
        <p:spPr/>
        <p:txBody>
          <a:bodyPr/>
          <a:lstStyle/>
          <a:p>
            <a:fld id="{B380FEB0-0887-4CAE-BE81-07890DDE04C8}" type="datetimeFigureOut">
              <a:rPr lang="da-DK" smtClean="0"/>
              <a:t>11-12-2024</a:t>
            </a:fld>
            <a:endParaRPr lang="da-DK"/>
          </a:p>
        </p:txBody>
      </p:sp>
      <p:sp>
        <p:nvSpPr>
          <p:cNvPr id="6" name="Pladsholder til sidefod 5">
            <a:extLst>
              <a:ext uri="{FF2B5EF4-FFF2-40B4-BE49-F238E27FC236}">
                <a16:creationId xmlns:a16="http://schemas.microsoft.com/office/drawing/2014/main" id="{214CB2E0-ED54-2757-85AE-3EE7CA94E5E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4701573-548B-9B08-3154-8061909EDAC1}"/>
              </a:ext>
            </a:extLst>
          </p:cNvPr>
          <p:cNvSpPr>
            <a:spLocks noGrp="1"/>
          </p:cNvSpPr>
          <p:nvPr>
            <p:ph type="sldNum" sz="quarter" idx="12"/>
          </p:nvPr>
        </p:nvSpPr>
        <p:spPr/>
        <p:txBody>
          <a:bodyPr/>
          <a:lstStyle/>
          <a:p>
            <a:fld id="{8FA43B8B-AA23-4405-A41F-2D05926A4AB5}" type="slidenum">
              <a:rPr lang="da-DK" smtClean="0"/>
              <a:t>‹nr.›</a:t>
            </a:fld>
            <a:endParaRPr lang="da-DK"/>
          </a:p>
        </p:txBody>
      </p:sp>
    </p:spTree>
    <p:extLst>
      <p:ext uri="{BB962C8B-B14F-4D97-AF65-F5344CB8AC3E}">
        <p14:creationId xmlns:p14="http://schemas.microsoft.com/office/powerpoint/2010/main" val="50691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B7D6F404-120F-9ADF-C71B-ABB24E7F2E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D5AFB4E6-D80A-47AA-1F70-35E0254D10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B096603-C43C-69FD-7984-B3EB90D6E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0FEB0-0887-4CAE-BE81-07890DDE04C8}" type="datetimeFigureOut">
              <a:rPr lang="da-DK" smtClean="0"/>
              <a:t>11-12-2024</a:t>
            </a:fld>
            <a:endParaRPr lang="da-DK"/>
          </a:p>
        </p:txBody>
      </p:sp>
      <p:sp>
        <p:nvSpPr>
          <p:cNvPr id="5" name="Pladsholder til sidefod 4">
            <a:extLst>
              <a:ext uri="{FF2B5EF4-FFF2-40B4-BE49-F238E27FC236}">
                <a16:creationId xmlns:a16="http://schemas.microsoft.com/office/drawing/2014/main" id="{85010A5B-41DB-44A3-74F4-86C5B5AD44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698BC54D-1E6F-A071-9AE2-AF735AEAE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43B8B-AA23-4405-A41F-2D05926A4AB5}" type="slidenum">
              <a:rPr lang="da-DK" smtClean="0"/>
              <a:t>‹nr.›</a:t>
            </a:fld>
            <a:endParaRPr lang="da-DK"/>
          </a:p>
        </p:txBody>
      </p:sp>
    </p:spTree>
    <p:extLst>
      <p:ext uri="{BB962C8B-B14F-4D97-AF65-F5344CB8AC3E}">
        <p14:creationId xmlns:p14="http://schemas.microsoft.com/office/powerpoint/2010/main" val="11919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74BEDE-DE4D-2874-8D73-4976F6707792}"/>
              </a:ext>
            </a:extLst>
          </p:cNvPr>
          <p:cNvSpPr>
            <a:spLocks noGrp="1"/>
          </p:cNvSpPr>
          <p:nvPr>
            <p:ph type="ctrTitle"/>
          </p:nvPr>
        </p:nvSpPr>
        <p:spPr>
          <a:xfrm>
            <a:off x="640690" y="206375"/>
            <a:ext cx="5274335" cy="2387600"/>
          </a:xfrm>
        </p:spPr>
        <p:txBody>
          <a:bodyPr>
            <a:normAutofit fontScale="90000"/>
          </a:bodyPr>
          <a:lstStyle/>
          <a:p>
            <a:r>
              <a:rPr lang="da-DK" dirty="0"/>
              <a:t>Samarbejde i makkerpar om co-teaching </a:t>
            </a:r>
          </a:p>
        </p:txBody>
      </p:sp>
      <p:pic>
        <p:nvPicPr>
          <p:cNvPr id="5" name="Billede 4">
            <a:extLst>
              <a:ext uri="{FF2B5EF4-FFF2-40B4-BE49-F238E27FC236}">
                <a16:creationId xmlns:a16="http://schemas.microsoft.com/office/drawing/2014/main" id="{1FAAAE18-13A5-1F81-A8A6-C8D2DB9AB8AA}"/>
              </a:ext>
            </a:extLst>
          </p:cNvPr>
          <p:cNvPicPr>
            <a:picLocks noChangeAspect="1"/>
          </p:cNvPicPr>
          <p:nvPr/>
        </p:nvPicPr>
        <p:blipFill>
          <a:blip r:embed="rId2"/>
          <a:stretch>
            <a:fillRect/>
          </a:stretch>
        </p:blipFill>
        <p:spPr>
          <a:xfrm>
            <a:off x="7280300" y="0"/>
            <a:ext cx="4911700" cy="6878854"/>
          </a:xfrm>
          <a:prstGeom prst="rect">
            <a:avLst/>
          </a:prstGeom>
        </p:spPr>
      </p:pic>
    </p:spTree>
    <p:extLst>
      <p:ext uri="{BB962C8B-B14F-4D97-AF65-F5344CB8AC3E}">
        <p14:creationId xmlns:p14="http://schemas.microsoft.com/office/powerpoint/2010/main" val="1237053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188A69-CC17-C2D7-EF51-BB5DD25F9AB7}"/>
              </a:ext>
            </a:extLst>
          </p:cNvPr>
          <p:cNvSpPr>
            <a:spLocks noGrp="1"/>
          </p:cNvSpPr>
          <p:nvPr>
            <p:ph type="title"/>
          </p:nvPr>
        </p:nvSpPr>
        <p:spPr/>
        <p:txBody>
          <a:bodyPr/>
          <a:lstStyle/>
          <a:p>
            <a:r>
              <a:rPr lang="da-DK" dirty="0"/>
              <a:t>Samarbejde i co-teaching </a:t>
            </a:r>
          </a:p>
        </p:txBody>
      </p:sp>
      <p:sp>
        <p:nvSpPr>
          <p:cNvPr id="3" name="Pladsholder til indhold 2">
            <a:extLst>
              <a:ext uri="{FF2B5EF4-FFF2-40B4-BE49-F238E27FC236}">
                <a16:creationId xmlns:a16="http://schemas.microsoft.com/office/drawing/2014/main" id="{98CD9140-8D71-69F7-67E4-A0AB55792824}"/>
              </a:ext>
            </a:extLst>
          </p:cNvPr>
          <p:cNvSpPr>
            <a:spLocks noGrp="1"/>
          </p:cNvSpPr>
          <p:nvPr>
            <p:ph idx="1"/>
          </p:nvPr>
        </p:nvSpPr>
        <p:spPr/>
        <p:txBody>
          <a:bodyPr/>
          <a:lstStyle/>
          <a:p>
            <a:pPr marL="0" indent="0">
              <a:buNone/>
            </a:pPr>
            <a:r>
              <a:rPr lang="da-DK" sz="1600" b="0" i="0" u="none" strike="noStrike" dirty="0">
                <a:solidFill>
                  <a:srgbClr val="000000"/>
                </a:solidFill>
                <a:effectLst/>
                <a:latin typeface="KBH" panose="00000500000000000000" pitchFamily="2" charset="0"/>
              </a:rPr>
              <a:t>Potentialet i co-teaching, beskrives af de professionelle, som noget der især relaterer sig til selve samarbejdet. Makkerpar oplever at samarbejdet om co-teaching danner kontekst for professionel læring og fælles praksisudvikling. Når de professionelle udvikler sig, udvikler skolen sig. Man kan sige at professionel læring ER skoleudvikling. Samarbejdet </a:t>
            </a:r>
            <a:r>
              <a:rPr lang="da-DK" sz="1600" dirty="0">
                <a:solidFill>
                  <a:srgbClr val="000000"/>
                </a:solidFill>
                <a:latin typeface="KBH" panose="00000500000000000000" pitchFamily="2" charset="0"/>
              </a:rPr>
              <a:t>er </a:t>
            </a:r>
            <a:r>
              <a:rPr lang="da-DK" sz="1600" b="0" i="0" u="none" strike="noStrike" dirty="0">
                <a:solidFill>
                  <a:srgbClr val="000000"/>
                </a:solidFill>
                <a:effectLst/>
                <a:latin typeface="KBH" panose="00000500000000000000" pitchFamily="2" charset="0"/>
              </a:rPr>
              <a:t>limen i co-teaching.</a:t>
            </a:r>
            <a:r>
              <a:rPr lang="en-US" sz="1600" b="0" i="0" dirty="0">
                <a:solidFill>
                  <a:srgbClr val="444444"/>
                </a:solidFill>
                <a:effectLst/>
                <a:latin typeface="KBH" panose="00000500000000000000" pitchFamily="2" charset="0"/>
              </a:rPr>
              <a:t>​ D</a:t>
            </a:r>
            <a:r>
              <a:rPr lang="da-DK" sz="1600" b="0" i="0" dirty="0">
                <a:solidFill>
                  <a:srgbClr val="444444"/>
                </a:solidFill>
                <a:effectLst/>
                <a:latin typeface="KBH" panose="00000500000000000000" pitchFamily="2" charset="0"/>
              </a:rPr>
              <a:t>et helt altså afgørende at skabe gode forudsætninger for samarbejdet i makkerpar. </a:t>
            </a:r>
          </a:p>
          <a:p>
            <a:pPr marL="0" indent="0">
              <a:buNone/>
            </a:pPr>
            <a:r>
              <a:rPr lang="da-DK" sz="1600" dirty="0">
                <a:solidFill>
                  <a:srgbClr val="444444"/>
                </a:solidFill>
                <a:latin typeface="KBH" panose="00000500000000000000" pitchFamily="2" charset="0"/>
              </a:rPr>
              <a:t>I co-teaching er det en grundforståelse at undervisningen skal tilgodese alle elever i klassen. Uanset elevens faglige eller sociale niveau, skal eleven tilbydes undervisning som er tilrettelagt efter dette princip. Ved at være to professionelle der tænker sammen i planlægning, gennemførsel og evaluering, kommer der flere forskellige kompetencer og holdninger i spil. Når der er to der arbejder sammen i alle faserne i undervisningen, er det vigtigt, at man har afstemt sine forventninger til hinanden, eleverne samt undervisningen. </a:t>
            </a:r>
          </a:p>
          <a:p>
            <a:pPr marL="0" indent="0">
              <a:buNone/>
            </a:pPr>
            <a:r>
              <a:rPr lang="da-DK" sz="1600" dirty="0">
                <a:solidFill>
                  <a:srgbClr val="444444"/>
                </a:solidFill>
                <a:latin typeface="KBH" panose="00000500000000000000" pitchFamily="2" charset="0"/>
              </a:rPr>
              <a:t>Derfor er der udarbejdet en samarbejdsaftale som makkerpar forud for deres samarbejde udfylder sammen. Forud for samarbejdsaftalen kan makkerpar med fordel lave en øvelse, hvor de får talt om hinandens styrker og svagheder og kompetencer ift. samarbejde og co-teaching. </a:t>
            </a:r>
          </a:p>
          <a:p>
            <a:pPr marL="0" indent="0">
              <a:buNone/>
            </a:pPr>
            <a:r>
              <a:rPr lang="da-DK" sz="1600" b="0" i="0" dirty="0">
                <a:solidFill>
                  <a:srgbClr val="444444"/>
                </a:solidFill>
                <a:effectLst/>
                <a:latin typeface="KBH" panose="00000500000000000000" pitchFamily="2" charset="0"/>
              </a:rPr>
              <a:t>I det følgende introduceres </a:t>
            </a:r>
            <a:r>
              <a:rPr lang="da-DK" sz="1600" dirty="0">
                <a:solidFill>
                  <a:srgbClr val="444444"/>
                </a:solidFill>
                <a:latin typeface="KBH" panose="00000500000000000000" pitchFamily="2" charset="0"/>
              </a:rPr>
              <a:t>I for samarbejdsøvelsen og dernæst for samarbejdsaftalen. </a:t>
            </a:r>
            <a:endParaRPr lang="da-DK" sz="1600" b="0" i="0" dirty="0">
              <a:solidFill>
                <a:srgbClr val="444444"/>
              </a:solidFill>
              <a:effectLst/>
              <a:latin typeface="KBH" panose="00000500000000000000" pitchFamily="2" charset="0"/>
            </a:endParaRPr>
          </a:p>
          <a:p>
            <a:pPr marL="0" indent="0">
              <a:buNone/>
            </a:pPr>
            <a:endParaRPr lang="da-DK" sz="1600" b="0" i="0" dirty="0">
              <a:solidFill>
                <a:srgbClr val="444444"/>
              </a:solidFill>
              <a:effectLst/>
              <a:latin typeface="KBH" panose="00000500000000000000" pitchFamily="2" charset="0"/>
            </a:endParaRPr>
          </a:p>
          <a:p>
            <a:pPr marL="0" indent="0">
              <a:buNone/>
            </a:pPr>
            <a:endParaRPr lang="da-DK" sz="1600" b="0" i="0" dirty="0">
              <a:solidFill>
                <a:srgbClr val="444444"/>
              </a:solidFill>
              <a:effectLst/>
              <a:latin typeface="KBH" panose="00000500000000000000" pitchFamily="2" charset="0"/>
            </a:endParaRPr>
          </a:p>
          <a:p>
            <a:pPr marL="0" indent="0">
              <a:buNone/>
            </a:pPr>
            <a:endParaRPr lang="da-DK" dirty="0"/>
          </a:p>
        </p:txBody>
      </p:sp>
    </p:spTree>
    <p:extLst>
      <p:ext uri="{BB962C8B-B14F-4D97-AF65-F5344CB8AC3E}">
        <p14:creationId xmlns:p14="http://schemas.microsoft.com/office/powerpoint/2010/main" val="247163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5C5169-DD9E-0C2D-CFF7-6D575BCC7F25}"/>
              </a:ext>
            </a:extLst>
          </p:cNvPr>
          <p:cNvSpPr>
            <a:spLocks noGrp="1"/>
          </p:cNvSpPr>
          <p:nvPr>
            <p:ph type="title"/>
          </p:nvPr>
        </p:nvSpPr>
        <p:spPr>
          <a:xfrm>
            <a:off x="5951220" y="122534"/>
            <a:ext cx="5166360" cy="1600200"/>
          </a:xfrm>
        </p:spPr>
        <p:txBody>
          <a:bodyPr/>
          <a:lstStyle/>
          <a:p>
            <a:r>
              <a:rPr lang="da-DK" dirty="0">
                <a:latin typeface="KBH" panose="00000500000000000000" pitchFamily="2" charset="0"/>
              </a:rPr>
              <a:t>Modellen </a:t>
            </a:r>
            <a:r>
              <a:rPr lang="da-DK" i="1" dirty="0">
                <a:latin typeface="KBH" panose="00000500000000000000" pitchFamily="2" charset="0"/>
              </a:rPr>
              <a:t>Bør og Gør </a:t>
            </a:r>
          </a:p>
        </p:txBody>
      </p:sp>
      <p:sp>
        <p:nvSpPr>
          <p:cNvPr id="4" name="Pladsholder til tekst 3">
            <a:extLst>
              <a:ext uri="{FF2B5EF4-FFF2-40B4-BE49-F238E27FC236}">
                <a16:creationId xmlns:a16="http://schemas.microsoft.com/office/drawing/2014/main" id="{ADFFE725-5394-0667-E808-E0C5A5AD5685}"/>
              </a:ext>
            </a:extLst>
          </p:cNvPr>
          <p:cNvSpPr>
            <a:spLocks noGrp="1"/>
          </p:cNvSpPr>
          <p:nvPr>
            <p:ph type="body" sz="half" idx="2"/>
          </p:nvPr>
        </p:nvSpPr>
        <p:spPr>
          <a:xfrm>
            <a:off x="836612" y="780902"/>
            <a:ext cx="3932237" cy="5272426"/>
          </a:xfrm>
        </p:spPr>
        <p:txBody>
          <a:bodyPr/>
          <a:lstStyle/>
          <a:p>
            <a:r>
              <a:rPr lang="da-DK" dirty="0">
                <a:latin typeface="KBH" panose="00000500000000000000" pitchFamily="2" charset="0"/>
              </a:rPr>
              <a:t>For at skabe de bedst forudsætninger for samarbejdet, kan modellen </a:t>
            </a:r>
            <a:r>
              <a:rPr lang="da-DK" i="1" dirty="0">
                <a:latin typeface="KBH" panose="00000500000000000000" pitchFamily="2" charset="0"/>
              </a:rPr>
              <a:t>Bør og Gør </a:t>
            </a:r>
            <a:r>
              <a:rPr lang="da-DK" dirty="0">
                <a:latin typeface="KBH" panose="00000500000000000000" pitchFamily="2" charset="0"/>
              </a:rPr>
              <a:t>være brugbar. Modellen bidrager til at få skabt dialog om, hvordan man fælles mener, undervisningen bør være, og dermed etableres et fælles ståsted forud for samarbejdet. </a:t>
            </a:r>
          </a:p>
          <a:p>
            <a:r>
              <a:rPr lang="da-DK" dirty="0">
                <a:latin typeface="KBH" panose="00000500000000000000" pitchFamily="2" charset="0"/>
              </a:rPr>
              <a:t>Sådan bruger I modellen: </a:t>
            </a:r>
          </a:p>
          <a:p>
            <a:r>
              <a:rPr lang="da-DK" dirty="0">
                <a:latin typeface="KBH" panose="00000500000000000000" pitchFamily="2" charset="0"/>
              </a:rPr>
              <a:t>Afsæt 15 min. til opgaven. </a:t>
            </a:r>
          </a:p>
          <a:p>
            <a:pPr marL="342900" indent="-342900">
              <a:buAutoNum type="arabicPeriod"/>
            </a:pPr>
            <a:r>
              <a:rPr lang="da-DK" dirty="0">
                <a:latin typeface="KBH" panose="00000500000000000000" pitchFamily="2" charset="0"/>
              </a:rPr>
              <a:t>Individuelt 5 min. hvor I tænker over hvad der fungerer godt i jeres undervisning og hvad der fungerer mindre godt. Hvad vil I gerne gøre mere eller mindre af. Skriv på post-it. </a:t>
            </a:r>
          </a:p>
          <a:p>
            <a:pPr marL="342900" indent="-342900">
              <a:buAutoNum type="arabicPeriod"/>
            </a:pPr>
            <a:r>
              <a:rPr lang="da-DK" dirty="0">
                <a:latin typeface="KBH" panose="00000500000000000000" pitchFamily="2" charset="0"/>
              </a:rPr>
              <a:t>Fælles i 10 min. hvor I placerer jeres post-it i modellen </a:t>
            </a:r>
            <a:r>
              <a:rPr lang="da-DK" i="1" dirty="0">
                <a:latin typeface="KBH" panose="00000500000000000000" pitchFamily="2" charset="0"/>
              </a:rPr>
              <a:t>Bør og Gør</a:t>
            </a:r>
            <a:r>
              <a:rPr lang="da-DK" dirty="0">
                <a:latin typeface="KBH" panose="00000500000000000000" pitchFamily="2" charset="0"/>
              </a:rPr>
              <a:t> og deler jeres refleksioner og tanker med hinanden.  </a:t>
            </a:r>
          </a:p>
          <a:p>
            <a:endParaRPr lang="da-DK" dirty="0"/>
          </a:p>
        </p:txBody>
      </p:sp>
      <p:graphicFrame>
        <p:nvGraphicFramePr>
          <p:cNvPr id="5" name="Tabel 4">
            <a:extLst>
              <a:ext uri="{FF2B5EF4-FFF2-40B4-BE49-F238E27FC236}">
                <a16:creationId xmlns:a16="http://schemas.microsoft.com/office/drawing/2014/main" id="{892EC75B-200B-3731-DA06-2C50C78E10F5}"/>
              </a:ext>
            </a:extLst>
          </p:cNvPr>
          <p:cNvGraphicFramePr>
            <a:graphicFrameLocks noGrp="1"/>
          </p:cNvGraphicFramePr>
          <p:nvPr>
            <p:extLst>
              <p:ext uri="{D42A27DB-BD31-4B8C-83A1-F6EECF244321}">
                <p14:modId xmlns:p14="http://schemas.microsoft.com/office/powerpoint/2010/main" val="2077654327"/>
              </p:ext>
            </p:extLst>
          </p:nvPr>
        </p:nvGraphicFramePr>
        <p:xfrm>
          <a:off x="6096000" y="2174578"/>
          <a:ext cx="4126992" cy="3037502"/>
        </p:xfrm>
        <a:graphic>
          <a:graphicData uri="http://schemas.openxmlformats.org/drawingml/2006/table">
            <a:tbl>
              <a:tblPr firstRow="1" bandRow="1">
                <a:tableStyleId>{5C22544A-7EE6-4342-B048-85BDC9FD1C3A}</a:tableStyleId>
              </a:tblPr>
              <a:tblGrid>
                <a:gridCol w="2063496">
                  <a:extLst>
                    <a:ext uri="{9D8B030D-6E8A-4147-A177-3AD203B41FA5}">
                      <a16:colId xmlns:a16="http://schemas.microsoft.com/office/drawing/2014/main" val="1605149253"/>
                    </a:ext>
                  </a:extLst>
                </a:gridCol>
                <a:gridCol w="2063496">
                  <a:extLst>
                    <a:ext uri="{9D8B030D-6E8A-4147-A177-3AD203B41FA5}">
                      <a16:colId xmlns:a16="http://schemas.microsoft.com/office/drawing/2014/main" val="831939383"/>
                    </a:ext>
                  </a:extLst>
                </a:gridCol>
              </a:tblGrid>
              <a:tr h="1518751">
                <a:tc>
                  <a:txBody>
                    <a:bodyPr/>
                    <a:lstStyle/>
                    <a:p>
                      <a:pPr marL="342900" indent="-342900" algn="ctr">
                        <a:buAutoNum type="alphaUcPeriod"/>
                      </a:pPr>
                      <a:r>
                        <a:rPr lang="da-DK" sz="1600" dirty="0">
                          <a:solidFill>
                            <a:schemeClr val="tx1"/>
                          </a:solidFill>
                          <a:latin typeface="KBH" panose="00000500000000000000" pitchFamily="2" charset="0"/>
                        </a:rPr>
                        <a:t>Bør og Gør</a:t>
                      </a:r>
                    </a:p>
                    <a:p>
                      <a:pPr marL="342900" indent="-342900" algn="ctr">
                        <a:buAutoNum type="alphaUcPeriod"/>
                      </a:pPr>
                      <a:endParaRPr lang="da-DK" sz="1600" dirty="0">
                        <a:solidFill>
                          <a:schemeClr val="tx1"/>
                        </a:solidFill>
                        <a:latin typeface="KBH" panose="00000500000000000000" pitchFamily="2" charset="0"/>
                      </a:endParaRPr>
                    </a:p>
                    <a:p>
                      <a:pPr marL="0" indent="0" algn="ctr">
                        <a:buNone/>
                      </a:pPr>
                      <a:r>
                        <a:rPr lang="da-DK" sz="1600" b="0" dirty="0">
                          <a:solidFill>
                            <a:schemeClr val="tx1"/>
                          </a:solidFill>
                          <a:latin typeface="KBH" panose="00000500000000000000" pitchFamily="2" charset="0"/>
                        </a:rPr>
                        <a:t>Hvad gør vi allerede, som vi også bør gøre?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da-DK" sz="1600" dirty="0">
                          <a:solidFill>
                            <a:schemeClr val="tx1"/>
                          </a:solidFill>
                          <a:latin typeface="KBH" panose="00000500000000000000" pitchFamily="2" charset="0"/>
                        </a:rPr>
                        <a:t>B. Bør og gør</a:t>
                      </a:r>
                    </a:p>
                    <a:p>
                      <a:pPr algn="ctr"/>
                      <a:endParaRPr lang="da-DK" sz="1600" dirty="0">
                        <a:solidFill>
                          <a:schemeClr val="tx1"/>
                        </a:solidFill>
                        <a:latin typeface="KBH" panose="00000500000000000000" pitchFamily="2" charset="0"/>
                      </a:endParaRPr>
                    </a:p>
                    <a:p>
                      <a:pPr algn="ctr"/>
                      <a:r>
                        <a:rPr lang="da-DK" sz="1600" b="0" dirty="0">
                          <a:solidFill>
                            <a:schemeClr val="tx1"/>
                          </a:solidFill>
                          <a:latin typeface="KBH" panose="00000500000000000000" pitchFamily="2" charset="0"/>
                        </a:rPr>
                        <a:t>Hvad gør vi, som vi ikke bør gøre?</a:t>
                      </a:r>
                    </a:p>
                    <a:p>
                      <a:pPr algn="ctr"/>
                      <a:endParaRPr lang="da-DK" sz="1600" dirty="0">
                        <a:solidFill>
                          <a:schemeClr val="tx1"/>
                        </a:solidFill>
                        <a:latin typeface="KBH"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16880385"/>
                  </a:ext>
                </a:extLst>
              </a:tr>
              <a:tr h="1518751">
                <a:tc>
                  <a:txBody>
                    <a:bodyPr/>
                    <a:lstStyle/>
                    <a:p>
                      <a:pPr algn="ctr"/>
                      <a:r>
                        <a:rPr lang="da-DK" sz="1600" b="1" dirty="0">
                          <a:solidFill>
                            <a:schemeClr val="tx1"/>
                          </a:solidFill>
                          <a:latin typeface="KBH" panose="00000500000000000000" pitchFamily="2" charset="0"/>
                        </a:rPr>
                        <a:t>C. Bør og gør </a:t>
                      </a:r>
                    </a:p>
                    <a:p>
                      <a:pPr algn="ctr"/>
                      <a:endParaRPr lang="da-DK" sz="1600" dirty="0">
                        <a:solidFill>
                          <a:schemeClr val="tx1"/>
                        </a:solidFill>
                        <a:latin typeface="KBH" panose="00000500000000000000" pitchFamily="2" charset="0"/>
                      </a:endParaRPr>
                    </a:p>
                    <a:p>
                      <a:pPr algn="ctr"/>
                      <a:r>
                        <a:rPr lang="da-DK" sz="1600" dirty="0">
                          <a:solidFill>
                            <a:schemeClr val="tx1"/>
                          </a:solidFill>
                          <a:latin typeface="KBH" panose="00000500000000000000" pitchFamily="2" charset="0"/>
                        </a:rPr>
                        <a:t>Hvad bør vi gøre, som vi ikke gør?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da-DK" sz="1600" b="1" dirty="0">
                          <a:solidFill>
                            <a:schemeClr val="tx1"/>
                          </a:solidFill>
                          <a:latin typeface="KBH" panose="00000500000000000000" pitchFamily="2" charset="0"/>
                        </a:rPr>
                        <a:t>D. Bør og gør</a:t>
                      </a:r>
                    </a:p>
                    <a:p>
                      <a:pPr algn="ctr"/>
                      <a:endParaRPr lang="da-DK" sz="1600" dirty="0">
                        <a:solidFill>
                          <a:schemeClr val="tx1"/>
                        </a:solidFill>
                        <a:latin typeface="KBH" panose="00000500000000000000" pitchFamily="2" charset="0"/>
                      </a:endParaRPr>
                    </a:p>
                    <a:p>
                      <a:pPr algn="ctr"/>
                      <a:r>
                        <a:rPr lang="da-DK" sz="1600" dirty="0">
                          <a:solidFill>
                            <a:schemeClr val="tx1"/>
                          </a:solidFill>
                          <a:latin typeface="KBH" panose="00000500000000000000" pitchFamily="2" charset="0"/>
                        </a:rPr>
                        <a:t>Hvad er virkelig dumt at gøre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88825335"/>
                  </a:ext>
                </a:extLst>
              </a:tr>
            </a:tbl>
          </a:graphicData>
        </a:graphic>
      </p:graphicFrame>
    </p:spTree>
    <p:extLst>
      <p:ext uri="{BB962C8B-B14F-4D97-AF65-F5344CB8AC3E}">
        <p14:creationId xmlns:p14="http://schemas.microsoft.com/office/powerpoint/2010/main" val="1005409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3BEB8E-60EA-AEDD-7FCA-929C8B7B0EA3}"/>
              </a:ext>
            </a:extLst>
          </p:cNvPr>
          <p:cNvSpPr>
            <a:spLocks noGrp="1"/>
          </p:cNvSpPr>
          <p:nvPr>
            <p:ph type="title"/>
          </p:nvPr>
        </p:nvSpPr>
        <p:spPr>
          <a:xfrm>
            <a:off x="275955" y="-489204"/>
            <a:ext cx="4892040" cy="1600200"/>
          </a:xfrm>
        </p:spPr>
        <p:txBody>
          <a:bodyPr/>
          <a:lstStyle/>
          <a:p>
            <a:r>
              <a:rPr lang="da-DK" dirty="0">
                <a:latin typeface="KBH" panose="00000500000000000000" pitchFamily="2" charset="0"/>
              </a:rPr>
              <a:t>Kompetenceafdækning </a:t>
            </a:r>
          </a:p>
        </p:txBody>
      </p:sp>
      <p:sp>
        <p:nvSpPr>
          <p:cNvPr id="4" name="Pladsholder til tekst 3">
            <a:extLst>
              <a:ext uri="{FF2B5EF4-FFF2-40B4-BE49-F238E27FC236}">
                <a16:creationId xmlns:a16="http://schemas.microsoft.com/office/drawing/2014/main" id="{D2FF3439-59F4-A5ED-0182-87CC58B989C0}"/>
              </a:ext>
            </a:extLst>
          </p:cNvPr>
          <p:cNvSpPr>
            <a:spLocks noGrp="1"/>
          </p:cNvSpPr>
          <p:nvPr>
            <p:ph type="body" sz="half" idx="2"/>
          </p:nvPr>
        </p:nvSpPr>
        <p:spPr>
          <a:xfrm>
            <a:off x="359886" y="1380744"/>
            <a:ext cx="4724178" cy="4488244"/>
          </a:xfrm>
        </p:spPr>
        <p:txBody>
          <a:bodyPr>
            <a:normAutofit fontScale="92500" lnSpcReduction="20000"/>
          </a:bodyPr>
          <a:lstStyle/>
          <a:p>
            <a:r>
              <a:rPr lang="da-DK" dirty="0">
                <a:latin typeface="KBH" panose="00000500000000000000" pitchFamily="2" charset="0"/>
              </a:rPr>
              <a:t>Skab et fælles overblik over, hvilke kompetencer I bidrager med i samarbejdet om co-teaching.</a:t>
            </a:r>
          </a:p>
          <a:p>
            <a:r>
              <a:rPr lang="da-DK" dirty="0">
                <a:latin typeface="KBH" panose="00000500000000000000" pitchFamily="2" charset="0"/>
              </a:rPr>
              <a:t>Denne øvelse tager 20 min. </a:t>
            </a:r>
          </a:p>
          <a:p>
            <a:pPr marL="342900" indent="-342900">
              <a:buAutoNum type="arabicPeriod"/>
            </a:pPr>
            <a:r>
              <a:rPr lang="da-DK" dirty="0">
                <a:latin typeface="KBH" panose="00000500000000000000" pitchFamily="2" charset="0"/>
              </a:rPr>
              <a:t>Først udfylder I individuelt skemaet: Mine styrker/svagheder. (5 min.)</a:t>
            </a:r>
          </a:p>
          <a:p>
            <a:pPr marL="342900" indent="-342900">
              <a:buAutoNum type="arabicPeriod"/>
            </a:pPr>
            <a:r>
              <a:rPr lang="da-DK" dirty="0">
                <a:latin typeface="KBH" panose="00000500000000000000" pitchFamily="2" charset="0"/>
              </a:rPr>
              <a:t>Fælles. Knyt et par ord på de styrker og svagheder I har skrevet og sæt dem ind i Venn-diagrammet. (7 min.)  </a:t>
            </a:r>
          </a:p>
          <a:p>
            <a:pPr marL="342900" indent="-342900">
              <a:buAutoNum type="arabicPeriod"/>
            </a:pPr>
            <a:r>
              <a:rPr lang="da-DK" dirty="0">
                <a:latin typeface="KBH" panose="00000500000000000000" pitchFamily="2" charset="0"/>
              </a:rPr>
              <a:t>Drøft følgende spørgsmål (8 min.):</a:t>
            </a:r>
          </a:p>
          <a:p>
            <a:pPr marL="285750" indent="-285750">
              <a:buFont typeface="Arial" panose="020B0604020202020204" pitchFamily="34" charset="0"/>
              <a:buChar char="•"/>
            </a:pPr>
            <a:r>
              <a:rPr lang="da-DK" dirty="0">
                <a:latin typeface="KBH" panose="00000500000000000000" pitchFamily="2" charset="0"/>
              </a:rPr>
              <a:t>Hvilke  kompetencer er vi fælles om?</a:t>
            </a:r>
          </a:p>
          <a:p>
            <a:pPr marL="285750" indent="-285750">
              <a:buFont typeface="Arial" panose="020B0604020202020204" pitchFamily="34" charset="0"/>
              <a:buChar char="•"/>
            </a:pPr>
            <a:r>
              <a:rPr lang="da-DK" dirty="0">
                <a:latin typeface="KBH" panose="00000500000000000000" pitchFamily="2" charset="0"/>
              </a:rPr>
              <a:t>Hvordan kan vi udnytte vores fælles kompetencer til fordel for eleverne?</a:t>
            </a:r>
          </a:p>
          <a:p>
            <a:pPr marL="285750" indent="-285750">
              <a:buFont typeface="Arial" panose="020B0604020202020204" pitchFamily="34" charset="0"/>
              <a:buChar char="•"/>
            </a:pPr>
            <a:r>
              <a:rPr lang="da-DK" dirty="0">
                <a:latin typeface="KBH" panose="00000500000000000000" pitchFamily="2" charset="0"/>
              </a:rPr>
              <a:t>Hvilke forskellige kan vi finde?</a:t>
            </a:r>
          </a:p>
          <a:p>
            <a:pPr marL="285750" indent="-285750">
              <a:buFont typeface="Arial" panose="020B0604020202020204" pitchFamily="34" charset="0"/>
              <a:buChar char="•"/>
            </a:pPr>
            <a:r>
              <a:rPr lang="da-DK" dirty="0">
                <a:latin typeface="KBH" panose="00000500000000000000" pitchFamily="2" charset="0"/>
              </a:rPr>
              <a:t>Hvordan kan vi udnytte vores forskelligheder til fordel for eleverne?</a:t>
            </a:r>
          </a:p>
          <a:p>
            <a:r>
              <a:rPr lang="da-DK" dirty="0">
                <a:latin typeface="KBH" panose="00000500000000000000" pitchFamily="2" charset="0"/>
              </a:rPr>
              <a:t>Når I har lavet de to øvelser, er I klar til at udfylde jeres fælles styringsdokument, samarbejdsaftalen. </a:t>
            </a:r>
            <a:endParaRPr lang="da-DK" dirty="0"/>
          </a:p>
          <a:p>
            <a:r>
              <a:rPr lang="da-DK" dirty="0">
                <a:latin typeface="KBH" panose="00000500000000000000" pitchFamily="2" charset="0"/>
              </a:rPr>
              <a:t>  </a:t>
            </a:r>
          </a:p>
        </p:txBody>
      </p:sp>
      <p:grpSp>
        <p:nvGrpSpPr>
          <p:cNvPr id="5" name="Gruppe 4">
            <a:extLst>
              <a:ext uri="{FF2B5EF4-FFF2-40B4-BE49-F238E27FC236}">
                <a16:creationId xmlns:a16="http://schemas.microsoft.com/office/drawing/2014/main" id="{F95B9DBD-587B-77FD-667E-9DEDAB4ADD4D}"/>
              </a:ext>
            </a:extLst>
          </p:cNvPr>
          <p:cNvGrpSpPr/>
          <p:nvPr/>
        </p:nvGrpSpPr>
        <p:grpSpPr>
          <a:xfrm>
            <a:off x="6163056" y="3429000"/>
            <a:ext cx="4385610" cy="3070521"/>
            <a:chOff x="4431244" y="2577156"/>
            <a:chExt cx="3650973" cy="2804009"/>
          </a:xfrm>
        </p:grpSpPr>
        <p:pic>
          <p:nvPicPr>
            <p:cNvPr id="6" name="Billede 5">
              <a:extLst>
                <a:ext uri="{FF2B5EF4-FFF2-40B4-BE49-F238E27FC236}">
                  <a16:creationId xmlns:a16="http://schemas.microsoft.com/office/drawing/2014/main" id="{BC62C4A4-51B2-F5C7-800A-03AE0DFC3974}"/>
                </a:ext>
              </a:extLst>
            </p:cNvPr>
            <p:cNvPicPr>
              <a:picLocks noChangeAspect="1"/>
            </p:cNvPicPr>
            <p:nvPr/>
          </p:nvPicPr>
          <p:blipFill>
            <a:blip r:embed="rId2"/>
            <a:stretch>
              <a:fillRect/>
            </a:stretch>
          </p:blipFill>
          <p:spPr>
            <a:xfrm>
              <a:off x="4431244" y="2577156"/>
              <a:ext cx="3650973" cy="2804009"/>
            </a:xfrm>
            <a:prstGeom prst="rect">
              <a:avLst/>
            </a:prstGeom>
            <a:solidFill>
              <a:schemeClr val="bg1">
                <a:lumMod val="95000"/>
              </a:schemeClr>
            </a:solidFill>
            <a:ln w="15875">
              <a:solidFill>
                <a:schemeClr val="tx1"/>
              </a:solidFill>
            </a:ln>
          </p:spPr>
        </p:pic>
        <p:sp>
          <p:nvSpPr>
            <p:cNvPr id="7" name="Tekstfelt 6">
              <a:extLst>
                <a:ext uri="{FF2B5EF4-FFF2-40B4-BE49-F238E27FC236}">
                  <a16:creationId xmlns:a16="http://schemas.microsoft.com/office/drawing/2014/main" id="{2DC05D5C-3FCF-AB83-6070-FB3213FBE026}"/>
                </a:ext>
              </a:extLst>
            </p:cNvPr>
            <p:cNvSpPr txBox="1"/>
            <p:nvPr/>
          </p:nvSpPr>
          <p:spPr>
            <a:xfrm>
              <a:off x="5263884" y="2911929"/>
              <a:ext cx="1061357" cy="168638"/>
            </a:xfrm>
            <a:prstGeom prst="rect">
              <a:avLst/>
            </a:prstGeom>
            <a:solidFill>
              <a:schemeClr val="bg1"/>
            </a:solid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956816">
                <a:spcAft>
                  <a:spcPts val="600"/>
                </a:spcAft>
              </a:pPr>
              <a:r>
                <a:rPr lang="da-DK" sz="1200" kern="1200" dirty="0">
                  <a:solidFill>
                    <a:schemeClr val="tx1"/>
                  </a:solidFill>
                  <a:latin typeface="KBH" panose="00000500000000000000" pitchFamily="2" charset="0"/>
                </a:rPr>
                <a:t>CT-makker 1</a:t>
              </a:r>
              <a:endParaRPr lang="da-DK" sz="1200" dirty="0">
                <a:latin typeface="KBH" panose="00000500000000000000" pitchFamily="2" charset="0"/>
              </a:endParaRPr>
            </a:p>
          </p:txBody>
        </p:sp>
        <p:sp>
          <p:nvSpPr>
            <p:cNvPr id="8" name="Tekstfelt 7">
              <a:extLst>
                <a:ext uri="{FF2B5EF4-FFF2-40B4-BE49-F238E27FC236}">
                  <a16:creationId xmlns:a16="http://schemas.microsoft.com/office/drawing/2014/main" id="{F9479B3A-BF51-A937-46D3-A6D255CF6267}"/>
                </a:ext>
              </a:extLst>
            </p:cNvPr>
            <p:cNvSpPr txBox="1"/>
            <p:nvPr/>
          </p:nvSpPr>
          <p:spPr>
            <a:xfrm>
              <a:off x="6556496" y="2911929"/>
              <a:ext cx="1061357" cy="168638"/>
            </a:xfrm>
            <a:prstGeom prst="rect">
              <a:avLst/>
            </a:prstGeom>
            <a:solidFill>
              <a:schemeClr val="bg1"/>
            </a:solid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956816">
                <a:spcAft>
                  <a:spcPts val="600"/>
                </a:spcAft>
              </a:pPr>
              <a:r>
                <a:rPr lang="da-DK" sz="1200" kern="1200" dirty="0">
                  <a:solidFill>
                    <a:schemeClr val="tx1"/>
                  </a:solidFill>
                  <a:latin typeface="KBH" panose="00000500000000000000" pitchFamily="2" charset="0"/>
                </a:rPr>
                <a:t>CT-makker 2</a:t>
              </a:r>
              <a:endParaRPr lang="da-DK" sz="1200" dirty="0">
                <a:latin typeface="KBH" panose="00000500000000000000" pitchFamily="2" charset="0"/>
              </a:endParaRPr>
            </a:p>
          </p:txBody>
        </p:sp>
      </p:grpSp>
      <p:graphicFrame>
        <p:nvGraphicFramePr>
          <p:cNvPr id="9" name="Pladsholder til billede 8">
            <a:extLst>
              <a:ext uri="{FF2B5EF4-FFF2-40B4-BE49-F238E27FC236}">
                <a16:creationId xmlns:a16="http://schemas.microsoft.com/office/drawing/2014/main" id="{15A3DB1F-BFC2-B6F3-F61A-22FDF56A01D9}"/>
              </a:ext>
            </a:extLst>
          </p:cNvPr>
          <p:cNvGraphicFramePr>
            <a:graphicFrameLocks noGrp="1"/>
          </p:cNvGraphicFramePr>
          <p:nvPr>
            <p:ph type="pic" idx="1"/>
            <p:extLst>
              <p:ext uri="{D42A27DB-BD31-4B8C-83A1-F6EECF244321}">
                <p14:modId xmlns:p14="http://schemas.microsoft.com/office/powerpoint/2010/main" val="1237286508"/>
              </p:ext>
            </p:extLst>
          </p:nvPr>
        </p:nvGraphicFramePr>
        <p:xfrm>
          <a:off x="6163056" y="164754"/>
          <a:ext cx="4385610" cy="2715028"/>
        </p:xfrm>
        <a:graphic>
          <a:graphicData uri="http://schemas.openxmlformats.org/drawingml/2006/table">
            <a:tbl>
              <a:tblPr/>
              <a:tblGrid>
                <a:gridCol w="2150832">
                  <a:extLst>
                    <a:ext uri="{9D8B030D-6E8A-4147-A177-3AD203B41FA5}">
                      <a16:colId xmlns:a16="http://schemas.microsoft.com/office/drawing/2014/main" val="427807602"/>
                    </a:ext>
                  </a:extLst>
                </a:gridCol>
                <a:gridCol w="2234778">
                  <a:extLst>
                    <a:ext uri="{9D8B030D-6E8A-4147-A177-3AD203B41FA5}">
                      <a16:colId xmlns:a16="http://schemas.microsoft.com/office/drawing/2014/main" val="3634017879"/>
                    </a:ext>
                  </a:extLst>
                </a:gridCol>
              </a:tblGrid>
              <a:tr h="548478">
                <a:tc>
                  <a:txBody>
                    <a:bodyPr/>
                    <a:lstStyle/>
                    <a:p>
                      <a:pPr algn="l" fontAlgn="base"/>
                      <a:r>
                        <a:rPr lang="da-DK" sz="1200" b="1" i="0" dirty="0">
                          <a:solidFill>
                            <a:srgbClr val="000000"/>
                          </a:solidFill>
                          <a:effectLst/>
                          <a:latin typeface="KBH" panose="00000500000000000000" pitchFamily="2" charset="0"/>
                        </a:rPr>
                        <a:t>Mine styrker i forhold til </a:t>
                      </a:r>
                      <a:r>
                        <a:rPr lang="en-US" sz="1200" b="1" i="0" noProof="0" dirty="0">
                          <a:solidFill>
                            <a:srgbClr val="000000"/>
                          </a:solidFill>
                          <a:effectLst/>
                          <a:latin typeface="KBH" panose="00000500000000000000" pitchFamily="2" charset="0"/>
                        </a:rPr>
                        <a:t>co-teaching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ase"/>
                      <a:r>
                        <a:rPr lang="da-DK" sz="1200" b="1" i="0" dirty="0">
                          <a:solidFill>
                            <a:srgbClr val="000000"/>
                          </a:solidFill>
                          <a:effectLst/>
                          <a:latin typeface="KBH" panose="00000500000000000000" pitchFamily="2" charset="0"/>
                        </a:rPr>
                        <a:t>Mine svagheder i forhold til </a:t>
                      </a:r>
                      <a:r>
                        <a:rPr lang="en-US" sz="1200" b="1" i="0" noProof="0" dirty="0">
                          <a:solidFill>
                            <a:srgbClr val="000000"/>
                          </a:solidFill>
                          <a:effectLst/>
                          <a:latin typeface="KBH" panose="00000500000000000000" pitchFamily="2" charset="0"/>
                        </a:rPr>
                        <a:t>co-teaching </a:t>
                      </a: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1225872"/>
                  </a:ext>
                </a:extLst>
              </a:tr>
              <a:tr h="433310">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51370787"/>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800" b="0" i="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800" b="0" i="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94002783"/>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sz="1800" b="0" i="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472746"/>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da-DK" sz="1800" b="0" i="0" u="none" strike="noStrike" kern="1200" cap="none" spc="0" normalizeH="0" baseline="0" noProof="0" dirty="0">
                        <a:ln>
                          <a:noFill/>
                        </a:ln>
                        <a:solidFill>
                          <a:srgbClr val="000000"/>
                        </a:solidFill>
                        <a:effectLst/>
                        <a:uLnTx/>
                        <a:uFillTx/>
                        <a:latin typeface="KBH Medium"/>
                        <a:ea typeface="+mn-ea"/>
                        <a:cs typeface="+mn-cs"/>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54616076"/>
                  </a:ext>
                </a:extLst>
              </a:tr>
              <a:tr h="43331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da-DK" sz="1800" b="0" i="0" u="none" strike="noStrike" kern="1200" cap="none" spc="0" normalizeH="0" baseline="0" noProof="0" dirty="0">
                        <a:ln>
                          <a:noFill/>
                        </a:ln>
                        <a:solidFill>
                          <a:srgbClr val="000000"/>
                        </a:solidFill>
                        <a:effectLst/>
                        <a:uLnTx/>
                        <a:uFillTx/>
                        <a:latin typeface="KBH Medium"/>
                        <a:ea typeface="+mn-ea"/>
                        <a:cs typeface="+mn-cs"/>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auto"/>
                      <a:endParaRPr lang="da-DK" sz="1800" b="0" i="0" dirty="0">
                        <a:solidFill>
                          <a:srgbClr val="000000"/>
                        </a:solidFill>
                        <a:effectLst/>
                        <a:latin typeface="KBH Medium"/>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5211793"/>
                  </a:ext>
                </a:extLst>
              </a:tr>
            </a:tbl>
          </a:graphicData>
        </a:graphic>
      </p:graphicFrame>
    </p:spTree>
    <p:extLst>
      <p:ext uri="{BB962C8B-B14F-4D97-AF65-F5344CB8AC3E}">
        <p14:creationId xmlns:p14="http://schemas.microsoft.com/office/powerpoint/2010/main" val="2305943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dsholder til indhold 3">
            <a:extLst>
              <a:ext uri="{FF2B5EF4-FFF2-40B4-BE49-F238E27FC236}">
                <a16:creationId xmlns:a16="http://schemas.microsoft.com/office/drawing/2014/main" id="{F2563E55-3E98-9701-5DB4-5F3DB54767E4}"/>
              </a:ext>
            </a:extLst>
          </p:cNvPr>
          <p:cNvGraphicFramePr>
            <a:graphicFrameLocks noGrp="1"/>
          </p:cNvGraphicFramePr>
          <p:nvPr>
            <p:ph idx="1"/>
            <p:extLst>
              <p:ext uri="{D42A27DB-BD31-4B8C-83A1-F6EECF244321}">
                <p14:modId xmlns:p14="http://schemas.microsoft.com/office/powerpoint/2010/main" val="3494391573"/>
              </p:ext>
            </p:extLst>
          </p:nvPr>
        </p:nvGraphicFramePr>
        <p:xfrm>
          <a:off x="0" y="0"/>
          <a:ext cx="9610344" cy="6858001"/>
        </p:xfrm>
        <a:graphic>
          <a:graphicData uri="http://schemas.openxmlformats.org/drawingml/2006/table">
            <a:tbl>
              <a:tblPr firstRow="1" firstCol="1" bandRow="1">
                <a:tableStyleId>{5C22544A-7EE6-4342-B048-85BDC9FD1C3A}</a:tableStyleId>
              </a:tblPr>
              <a:tblGrid>
                <a:gridCol w="4058124">
                  <a:extLst>
                    <a:ext uri="{9D8B030D-6E8A-4147-A177-3AD203B41FA5}">
                      <a16:colId xmlns:a16="http://schemas.microsoft.com/office/drawing/2014/main" val="1212446606"/>
                    </a:ext>
                  </a:extLst>
                </a:gridCol>
                <a:gridCol w="5552220">
                  <a:extLst>
                    <a:ext uri="{9D8B030D-6E8A-4147-A177-3AD203B41FA5}">
                      <a16:colId xmlns:a16="http://schemas.microsoft.com/office/drawing/2014/main" val="2430703992"/>
                    </a:ext>
                  </a:extLst>
                </a:gridCol>
              </a:tblGrid>
              <a:tr h="187144">
                <a:tc gridSpan="2">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da-DK" altLang="da-DK" sz="1200" b="1" i="0" u="none" strike="noStrike" cap="none" normalizeH="0" baseline="0" dirty="0">
                          <a:ln>
                            <a:noFill/>
                          </a:ln>
                          <a:solidFill>
                            <a:schemeClr val="tx1"/>
                          </a:solidFill>
                          <a:effectLst/>
                          <a:latin typeface="KBH" panose="00000500000000000000" pitchFamily="2" charset="0"/>
                          <a:ea typeface="Times New Roman" panose="02020603050405020304" pitchFamily="18" charset="0"/>
                          <a:cs typeface="Times New Roman" panose="02020603050405020304" pitchFamily="18" charset="0"/>
                        </a:rPr>
                        <a:t>Samarbejdsaftale til co-teachingmakkerpar </a:t>
                      </a:r>
                      <a:endParaRPr lang="da-DK" sz="100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hMerge="1">
                  <a:txBody>
                    <a:bodyPr/>
                    <a:lstStyle/>
                    <a:p>
                      <a:pPr>
                        <a:lnSpc>
                          <a:spcPct val="107000"/>
                        </a:lnSpc>
                        <a:spcAft>
                          <a:spcPts val="800"/>
                        </a:spcAft>
                      </a:pP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tc>
                <a:extLst>
                  <a:ext uri="{0D108BD9-81ED-4DB2-BD59-A6C34878D82A}">
                    <a16:rowId xmlns:a16="http://schemas.microsoft.com/office/drawing/2014/main" val="306384333"/>
                  </a:ext>
                </a:extLst>
              </a:tr>
              <a:tr h="318638">
                <a:tc>
                  <a:txBody>
                    <a:bodyPr/>
                    <a:lstStyle/>
                    <a:p>
                      <a:pPr>
                        <a:lnSpc>
                          <a:spcPct val="107000"/>
                        </a:lnSpc>
                        <a:spcAft>
                          <a:spcPts val="800"/>
                        </a:spcAft>
                      </a:pPr>
                      <a:r>
                        <a:rPr lang="da-DK" sz="1000" b="0" dirty="0">
                          <a:solidFill>
                            <a:schemeClr val="tx1"/>
                          </a:solidFill>
                          <a:effectLst/>
                          <a:latin typeface="KBH" panose="00000500000000000000" pitchFamily="2" charset="0"/>
                        </a:rPr>
                        <a:t>Navne og klasse: </a:t>
                      </a:r>
                      <a:endParaRPr lang="da-DK" sz="1000" b="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6197244"/>
                  </a:ext>
                </a:extLst>
              </a:tr>
              <a:tr h="753267">
                <a:tc>
                  <a:txBody>
                    <a:bodyPr/>
                    <a:lstStyle/>
                    <a:p>
                      <a:pPr>
                        <a:lnSpc>
                          <a:spcPct val="107000"/>
                        </a:lnSpc>
                        <a:spcAft>
                          <a:spcPts val="800"/>
                        </a:spcAft>
                      </a:pPr>
                      <a:r>
                        <a:rPr lang="da-DK" sz="1000" b="0" dirty="0">
                          <a:solidFill>
                            <a:schemeClr val="tx1"/>
                          </a:solidFill>
                          <a:effectLst/>
                          <a:latin typeface="KBH" panose="00000500000000000000" pitchFamily="2" charset="0"/>
                        </a:rPr>
                        <a:t>Timer sammen i klassen</a:t>
                      </a:r>
                    </a:p>
                    <a:p>
                      <a:pPr marL="342900" lvl="0" indent="-342900">
                        <a:lnSpc>
                          <a:spcPct val="107000"/>
                        </a:lnSpc>
                        <a:buFont typeface="+mj-lt"/>
                        <a:buAutoNum type="alphaLcParenR"/>
                      </a:pPr>
                      <a:r>
                        <a:rPr lang="da-DK" sz="1000" b="0" dirty="0">
                          <a:solidFill>
                            <a:schemeClr val="tx1"/>
                          </a:solidFill>
                          <a:effectLst/>
                          <a:latin typeface="KBH" panose="00000500000000000000" pitchFamily="2" charset="0"/>
                        </a:rPr>
                        <a:t>Hvor mange lektioner har vi hver især i klassen?</a:t>
                      </a:r>
                    </a:p>
                    <a:p>
                      <a:pPr marL="342900" lvl="0" indent="-342900">
                        <a:lnSpc>
                          <a:spcPct val="107000"/>
                        </a:lnSpc>
                        <a:buFont typeface="+mj-lt"/>
                        <a:buAutoNum type="alphaLcParenR"/>
                      </a:pPr>
                      <a:r>
                        <a:rPr lang="da-DK" sz="1000" b="0" dirty="0">
                          <a:solidFill>
                            <a:schemeClr val="tx1"/>
                          </a:solidFill>
                          <a:effectLst/>
                          <a:latin typeface="KBH" panose="00000500000000000000" pitchFamily="2" charset="0"/>
                        </a:rPr>
                        <a:t>Hvor mange lektioner ugentligt bruger vi på co-teaching? </a:t>
                      </a:r>
                      <a:endParaRPr lang="da-DK" sz="1000" b="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5181440"/>
                  </a:ext>
                </a:extLst>
              </a:tr>
              <a:tr h="1083339">
                <a:tc>
                  <a:txBody>
                    <a:bodyPr/>
                    <a:lstStyle/>
                    <a:p>
                      <a:pPr>
                        <a:lnSpc>
                          <a:spcPct val="107000"/>
                        </a:lnSpc>
                        <a:spcAft>
                          <a:spcPts val="800"/>
                        </a:spcAft>
                      </a:pPr>
                      <a:r>
                        <a:rPr lang="da-DK" sz="1000" b="0" dirty="0">
                          <a:solidFill>
                            <a:schemeClr val="tx1"/>
                          </a:solidFill>
                          <a:effectLst/>
                          <a:latin typeface="KBH" panose="00000500000000000000" pitchFamily="2" charset="0"/>
                        </a:rPr>
                        <a:t>Hvordan og hvornår planlægger og evaluerer vi sammen?</a:t>
                      </a:r>
                    </a:p>
                    <a:p>
                      <a:pPr marL="342900" lvl="0" indent="-342900">
                        <a:lnSpc>
                          <a:spcPct val="107000"/>
                        </a:lnSpc>
                        <a:buFont typeface="+mj-lt"/>
                        <a:buAutoNum type="alphaLcParenR"/>
                      </a:pPr>
                      <a:r>
                        <a:rPr lang="da-DK" sz="1000" b="0" dirty="0">
                          <a:solidFill>
                            <a:schemeClr val="tx1"/>
                          </a:solidFill>
                          <a:effectLst/>
                          <a:latin typeface="KBH" panose="00000500000000000000" pitchFamily="2" charset="0"/>
                        </a:rPr>
                        <a:t>Hvornår fælles forberedelse og evaluering? (Denne skal skemalægges)</a:t>
                      </a:r>
                    </a:p>
                    <a:p>
                      <a:pPr marL="342900" lvl="0" indent="-342900">
                        <a:lnSpc>
                          <a:spcPct val="107000"/>
                        </a:lnSpc>
                        <a:buFont typeface="+mj-lt"/>
                        <a:buAutoNum type="alphaLcParenR"/>
                      </a:pPr>
                      <a:r>
                        <a:rPr lang="da-DK" sz="1000" b="0" dirty="0">
                          <a:solidFill>
                            <a:schemeClr val="tx1"/>
                          </a:solidFill>
                          <a:effectLst/>
                          <a:latin typeface="KBH" panose="00000500000000000000" pitchFamily="2" charset="0"/>
                        </a:rPr>
                        <a:t>Ud fra hvilken skabelon/dagsorden planlægger vi vores undervisning? Hvor gemmer vi den? (Teams, OneDrive, andet?) </a:t>
                      </a:r>
                      <a:endParaRPr lang="da-DK" sz="1000" b="0" dirty="0">
                        <a:solidFill>
                          <a:schemeClr val="tx1"/>
                        </a:solidFill>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246841"/>
                  </a:ext>
                </a:extLst>
              </a:tr>
              <a:tr h="4515613">
                <a:tc>
                  <a:txBody>
                    <a:bodyPr/>
                    <a:lstStyle/>
                    <a:p>
                      <a:pPr>
                        <a:lnSpc>
                          <a:spcPct val="107000"/>
                        </a:lnSpc>
                        <a:spcAft>
                          <a:spcPts val="800"/>
                        </a:spcAft>
                      </a:pPr>
                      <a:r>
                        <a:rPr lang="da-DK" sz="1000" b="0" dirty="0">
                          <a:solidFill>
                            <a:schemeClr val="tx1"/>
                          </a:solidFill>
                          <a:effectLst/>
                          <a:latin typeface="KBH" panose="00000500000000000000" pitchFamily="2" charset="0"/>
                        </a:rPr>
                        <a:t>Et ligeværdigt samarbejde og fordeling af roller: </a:t>
                      </a:r>
                    </a:p>
                    <a:p>
                      <a:pPr marL="0" lvl="0" indent="0">
                        <a:lnSpc>
                          <a:spcPct val="107000"/>
                        </a:lnSpc>
                        <a:spcAft>
                          <a:spcPts val="800"/>
                        </a:spcAft>
                        <a:buFont typeface="+mj-lt"/>
                        <a:buNone/>
                      </a:pPr>
                      <a:r>
                        <a:rPr lang="da-DK" sz="1000" b="0" dirty="0">
                          <a:solidFill>
                            <a:schemeClr val="tx1"/>
                          </a:solidFill>
                          <a:effectLst/>
                          <a:latin typeface="KBH" panose="00000500000000000000" pitchFamily="2" charset="0"/>
                        </a:rPr>
                        <a:t>a) Kender vi begge til - og er enige om klassens rutiner og regler?</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Procedurer for hvordan man kommer ind i- og går ud af klasserummet på en god måde</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Fælles stilletegn</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Bruges der time-timer</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Visuel lektionsplan</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Tydelige procedurer for hvordan eleverne kan tilgå hjælp</a:t>
                      </a:r>
                    </a:p>
                    <a:p>
                      <a:pPr marL="171450" lvl="0" indent="-171450">
                        <a:lnSpc>
                          <a:spcPct val="107000"/>
                        </a:lnSpc>
                        <a:spcAft>
                          <a:spcPts val="800"/>
                        </a:spcAft>
                        <a:buFont typeface="Arial" panose="020B0604020202020204" pitchFamily="34" charset="0"/>
                        <a:buChar char="•"/>
                      </a:pPr>
                      <a:r>
                        <a:rPr lang="da-DK" sz="1000" b="0" dirty="0">
                          <a:solidFill>
                            <a:schemeClr val="tx1"/>
                          </a:solidFill>
                          <a:effectLst/>
                          <a:latin typeface="KBH" panose="00000500000000000000" pitchFamily="2" charset="0"/>
                        </a:rPr>
                        <a:t>Andet </a:t>
                      </a:r>
                    </a:p>
                    <a:p>
                      <a:pPr marL="0" lvl="0" indent="0">
                        <a:lnSpc>
                          <a:spcPct val="107000"/>
                        </a:lnSpc>
                        <a:spcAft>
                          <a:spcPts val="800"/>
                        </a:spcAft>
                        <a:buFont typeface="Arial" panose="020B0604020202020204" pitchFamily="34" charset="0"/>
                        <a:buNone/>
                      </a:pPr>
                      <a:r>
                        <a:rPr lang="da-DK" sz="1000" b="0" dirty="0">
                          <a:solidFill>
                            <a:schemeClr val="tx1"/>
                          </a:solidFill>
                          <a:effectLst/>
                          <a:latin typeface="KBH" panose="00000500000000000000" pitchFamily="2" charset="0"/>
                        </a:rPr>
                        <a:t>b) Hvordan vil vi agere i klassen, så vi fremstår som et ”VI”? </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Opstart af time</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Registrere fravær</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Udarbejdelse af materialer til de fleste</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Udarbejdelse af materialer til de enkelte </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Afrunding af time</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Evaluering med eleverne – hvordan og hvornår </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Lokalets ryddelighed </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Kontakt til forældre</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Deltagelse i skolehjem-samtaler</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da-DK" sz="1000" b="0" dirty="0">
                          <a:solidFill>
                            <a:schemeClr val="tx1"/>
                          </a:solidFill>
                          <a:effectLst/>
                          <a:latin typeface="KBH" panose="00000500000000000000" pitchFamily="2" charset="0"/>
                        </a:rPr>
                        <a:t>Deltagelse i netværksmøder</a:t>
                      </a:r>
                    </a:p>
                    <a:p>
                      <a:pPr marL="171450" lvl="0" indent="-171450">
                        <a:lnSpc>
                          <a:spcPct val="107000"/>
                        </a:lnSpc>
                        <a:buFont typeface="Arial" panose="020B0604020202020204" pitchFamily="34" charset="0"/>
                        <a:buChar char="•"/>
                      </a:pPr>
                      <a:r>
                        <a:rPr lang="da-DK" sz="1000" b="0" dirty="0">
                          <a:solidFill>
                            <a:schemeClr val="tx1"/>
                          </a:solidFill>
                          <a:effectLst/>
                          <a:latin typeface="KBH" panose="00000500000000000000" pitchFamily="2" charset="0"/>
                        </a:rPr>
                        <a:t>Rette opgaver mm</a:t>
                      </a:r>
                    </a:p>
                    <a:p>
                      <a:pPr marL="171450" marR="0" lvl="0" indent="-17145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lang="da-DK" sz="1000" b="0" dirty="0">
                          <a:solidFill>
                            <a:schemeClr val="tx1"/>
                          </a:solidFill>
                          <a:effectLst/>
                          <a:latin typeface="KBH" panose="00000500000000000000" pitchFamily="2" charset="0"/>
                        </a:rPr>
                        <a:t>Opfølgning på evt. individuelle handleplaner, pædagogiske notater?</a:t>
                      </a: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nSpc>
                          <a:spcPct val="107000"/>
                        </a:lnSpc>
                        <a:spcAft>
                          <a:spcPts val="800"/>
                        </a:spcAft>
                      </a:pPr>
                      <a:r>
                        <a:rPr lang="da-DK" sz="1000" dirty="0">
                          <a:effectLst/>
                          <a:latin typeface="KBH" panose="00000500000000000000" pitchFamily="2" charset="0"/>
                        </a:rPr>
                        <a:t> </a:t>
                      </a:r>
                      <a:endParaRPr lang="da-DK" sz="1000" dirty="0">
                        <a:effectLst/>
                        <a:latin typeface="KBH" panose="00000500000000000000" pitchFamily="2" charset="0"/>
                        <a:ea typeface="Calibri" panose="020F0502020204030204" pitchFamily="34" charset="0"/>
                        <a:cs typeface="Times New Roman" panose="02020603050405020304" pitchFamily="18" charset="0"/>
                      </a:endParaRPr>
                    </a:p>
                  </a:txBody>
                  <a:tcPr marL="30359" marR="303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7256605"/>
                  </a:ext>
                </a:extLst>
              </a:tr>
            </a:tbl>
          </a:graphicData>
        </a:graphic>
      </p:graphicFrame>
    </p:spTree>
    <p:extLst>
      <p:ext uri="{BB962C8B-B14F-4D97-AF65-F5344CB8AC3E}">
        <p14:creationId xmlns:p14="http://schemas.microsoft.com/office/powerpoint/2010/main" val="18074777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FB21577EC8C5749AFEBBE035BCE9BCA" ma:contentTypeVersion="4" ma:contentTypeDescription="Opret et nyt dokument." ma:contentTypeScope="" ma:versionID="25e2fde3c52622555305e028e7e436f6">
  <xsd:schema xmlns:xsd="http://www.w3.org/2001/XMLSchema" xmlns:xs="http://www.w3.org/2001/XMLSchema" xmlns:p="http://schemas.microsoft.com/office/2006/metadata/properties" xmlns:ns2="fe8739d0-500e-4413-bdc4-6599267c179e" targetNamespace="http://schemas.microsoft.com/office/2006/metadata/properties" ma:root="true" ma:fieldsID="789eb435eb8600b0fa7a4683cd70f39e" ns2:_="">
    <xsd:import namespace="fe8739d0-500e-4413-bdc4-6599267c179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8739d0-500e-4413-bdc4-6599267c17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3A4B27-7E36-48A7-8722-ACF8C0EF9C0B}">
  <ds:schemaRefs>
    <ds:schemaRef ds:uri="http://schemas.microsoft.com/sharepoint/v3/contenttype/forms"/>
  </ds:schemaRefs>
</ds:datastoreItem>
</file>

<file path=customXml/itemProps2.xml><?xml version="1.0" encoding="utf-8"?>
<ds:datastoreItem xmlns:ds="http://schemas.openxmlformats.org/officeDocument/2006/customXml" ds:itemID="{3B114E07-6FD4-4082-8335-2275B4F3B7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8739d0-500e-4413-bdc4-6599267c17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BDF093-B571-43CA-B5E9-1D83FB6ABB1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e8739d0-500e-4413-bdc4-6599267c179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174</TotalTime>
  <Words>745</Words>
  <Application>Microsoft Office PowerPoint</Application>
  <PresentationFormat>Widescreen</PresentationFormat>
  <Paragraphs>74</Paragraphs>
  <Slides>5</Slides>
  <Notes>0</Notes>
  <HiddenSlides>0</HiddenSlides>
  <MMClips>0</MMClips>
  <ScaleCrop>false</ScaleCrop>
  <HeadingPairs>
    <vt:vector size="4" baseType="variant">
      <vt:variant>
        <vt:lpstr>Tema</vt:lpstr>
      </vt:variant>
      <vt:variant>
        <vt:i4>1</vt:i4>
      </vt:variant>
      <vt:variant>
        <vt:lpstr>Slidetitler</vt:lpstr>
      </vt:variant>
      <vt:variant>
        <vt:i4>5</vt:i4>
      </vt:variant>
    </vt:vector>
  </HeadingPairs>
  <TitlesOfParts>
    <vt:vector size="6" baseType="lpstr">
      <vt:lpstr>Office-tema</vt:lpstr>
      <vt:lpstr>Samarbejde i makkerpar om co-teaching </vt:lpstr>
      <vt:lpstr>Samarbejde i co-teaching </vt:lpstr>
      <vt:lpstr>Modellen Bør og Gør </vt:lpstr>
      <vt:lpstr>Kompetenceafdækning </vt:lpstr>
      <vt:lpstr>PowerPoint-præsentation</vt:lpstr>
    </vt:vector>
  </TitlesOfParts>
  <Company>Københavns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Mette Rasmussen</dc:creator>
  <cp:lastModifiedBy>Michala Holm Faber</cp:lastModifiedBy>
  <cp:revision>20</cp:revision>
  <dcterms:created xsi:type="dcterms:W3CDTF">2023-09-06T11:42:20Z</dcterms:created>
  <dcterms:modified xsi:type="dcterms:W3CDTF">2024-12-11T08:35:12Z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0x010100AFB21577EC8C5749AFEBBE035BCE9BCA</vt:lpwstr>
  </property>
  <property fmtid="{D5CDD505-2E9C-101B-9397-08002B2CF9AE}" pid="3" name="MediaServiceImageTags">
    <vt:lpwstr/>
  </property>
  <property fmtid="{D5CDD505-2E9C-101B-9397-08002B2CF9AE}" pid="4" name="Order">
    <vt:r8>133800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