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lvl1pPr>
    <a:lvl2pPr marL="0" marR="0" indent="4572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lvl2pPr>
    <a:lvl3pPr marL="0" marR="0" indent="9144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lvl3pPr>
    <a:lvl4pPr marL="0" marR="0" indent="13716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lvl4pPr>
    <a:lvl5pPr marL="0" marR="0" indent="18288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lvl5pPr>
    <a:lvl6pPr marL="0" marR="0" indent="22860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lvl6pPr>
    <a:lvl7pPr marL="0" marR="0" indent="27432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lvl7pPr>
    <a:lvl8pPr marL="0" marR="0" indent="32004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lvl8pPr>
    <a:lvl9pPr marL="0" marR="0" indent="36576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atOff val="1412"/>
                  <a:lumOff val="16412"/>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TxStyle b="def" i="def"/>
      <a:tcStyle>
        <a:tcBdr/>
        <a:fill>
          <a:solidFill>
            <a:srgbClr val="FFF171"/>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E1A84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chemeClr val="accent5"/>
          </a:solidFill>
        </a:fill>
      </a:tcStyle>
    </a:band2H>
    <a:firstCol>
      <a:tcTxStyle b="on" i="off">
        <a:font>
          <a:latin typeface="Avenir Next Demi Bold"/>
          <a:ea typeface="Avenir Next Demi Bold"/>
          <a:cs typeface="Avenir Next Demi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5">
                  <a:lumOff val="-14283"/>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EDEEEE"/>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8" name="Shape 188"/>
          <p:cNvSpPr/>
          <p:nvPr>
            <p:ph type="sldImg"/>
          </p:nvPr>
        </p:nvSpPr>
        <p:spPr>
          <a:xfrm>
            <a:off x="1143000" y="685800"/>
            <a:ext cx="4572000" cy="3429000"/>
          </a:xfrm>
          <a:prstGeom prst="rect">
            <a:avLst/>
          </a:prstGeom>
        </p:spPr>
        <p:txBody>
          <a:bodyPr/>
          <a:lstStyle/>
          <a:p>
            <a:pPr/>
          </a:p>
        </p:txBody>
      </p:sp>
      <p:sp>
        <p:nvSpPr>
          <p:cNvPr id="189" name="Shape 18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 Id="rId3" Type="http://schemas.openxmlformats.org/officeDocument/2006/relationships/hyperlink" Target="https://bedstsammen.kk.dk/skole/ai-i-skolen-nye-muligheder-for-undervisning-og-forberedelse" TargetMode="Externa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r>
              <a:t>Tag gerne snakken om brugen af AI i lærerteamet og orienter dig i skolens og kommunens regler, så I har fælles udgangspunkt.​</a:t>
            </a:r>
          </a:p>
          <a:p>
            <a:pPr/>
            <a:r>
              <a:t>Brug evt. dilemmaspørgsmålene i teamet og se kommunens regler her: </a:t>
            </a:r>
            <a:r>
              <a:rPr u="sng">
                <a:hlinkClick r:id="rId3" invalidUrl="" action="" tgtFrame="" tooltip="" history="1" highlightClick="0" endSnd="0"/>
              </a:rPr>
              <a:t>BUFX AI vejledning og ressourcer</a:t>
            </a:r>
            <a: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r>
              <a:t>Fortæl eleverne, hvad I skal lave de næste to lektioner, og hvad de skal have ud af det.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a:p>
        </p:txBody>
      </p:sp>
      <p:sp>
        <p:nvSpPr>
          <p:cNvPr id="243" name="Shape 243"/>
          <p:cNvSpPr/>
          <p:nvPr>
            <p:ph type="body" sz="quarter" idx="1"/>
          </p:nvPr>
        </p:nvSpPr>
        <p:spPr>
          <a:prstGeom prst="rect">
            <a:avLst/>
          </a:prstGeom>
        </p:spPr>
        <p:txBody>
          <a:bodyPr/>
          <a:lstStyle/>
          <a:p>
            <a:pPr/>
            <a:r>
              <a:t>Første led i fælles forforståelse: ​</a:t>
            </a:r>
          </a:p>
          <a:p>
            <a:pPr/>
            <a:r>
              <a:t>Tag en helt almindelig kort klassesamtale, og lav en håndsoprækning i klassen ud for hvert udsagn.​</a:t>
            </a:r>
          </a:p>
          <a:p>
            <a:pPr/>
            <a:r>
              <a:t>Få evt. nogle elever til at fortælle om, hvad de bruger AI til.​</a:t>
            </a:r>
          </a:p>
          <a:p>
            <a:pPr/>
            <a:r>
              <a:t>​</a:t>
            </a:r>
          </a:p>
          <a:p>
            <a:pPr/>
            <a:r>
              <a:t>Hvis eleverne ikke er med på, hvad AI er, så kan du referere til:​</a:t>
            </a:r>
          </a:p>
          <a:p>
            <a:pPr/>
            <a:r>
              <a:t>AI (kunstig intelligens) hjælper computere med at forstå, lære og reagere – næsten ligesom mennesker gør.​</a:t>
            </a:r>
          </a:p>
          <a:p>
            <a:pPr/>
            <a:r>
              <a:t>Eksempler: MyAI på snapchat, anbefalede videoer på YouTube eller TikTok, stemmestyring med Siri eller Google Assistent, ansigtsgenkendelse og filtre på Instagram.​</a:t>
            </a:r>
          </a:p>
          <a:p>
            <a:pPr/>
            <a: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Shape 259"/>
          <p:cNvSpPr/>
          <p:nvPr>
            <p:ph type="sldImg"/>
          </p:nvPr>
        </p:nvSpPr>
        <p:spPr>
          <a:prstGeom prst="rect">
            <a:avLst/>
          </a:prstGeom>
        </p:spPr>
        <p:txBody>
          <a:bodyPr/>
          <a:lstStyle/>
          <a:p>
            <a:pPr/>
          </a:p>
        </p:txBody>
      </p:sp>
      <p:sp>
        <p:nvSpPr>
          <p:cNvPr id="260" name="Shape 260"/>
          <p:cNvSpPr/>
          <p:nvPr>
            <p:ph type="body" sz="quarter" idx="1"/>
          </p:nvPr>
        </p:nvSpPr>
        <p:spPr>
          <a:prstGeom prst="rect">
            <a:avLst/>
          </a:prstGeom>
        </p:spPr>
        <p:txBody>
          <a:bodyPr/>
          <a:lstStyle/>
          <a:p>
            <a:pPr/>
            <a:r>
              <a:t>Andet led i fælles forforståelse:​</a:t>
            </a:r>
          </a:p>
          <a:p>
            <a:pPr/>
            <a:r>
              <a:t>Kopier prompterne ind i SkoleGPT på tavlen. Tal kort om dem i klassen ud fra de nederste spørgsmål.​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Shape 274"/>
          <p:cNvSpPr/>
          <p:nvPr>
            <p:ph type="sldImg"/>
          </p:nvPr>
        </p:nvSpPr>
        <p:spPr>
          <a:prstGeom prst="rect">
            <a:avLst/>
          </a:prstGeom>
        </p:spPr>
        <p:txBody>
          <a:bodyPr/>
          <a:lstStyle/>
          <a:p>
            <a:pPr/>
          </a:p>
        </p:txBody>
      </p:sp>
      <p:sp>
        <p:nvSpPr>
          <p:cNvPr id="275" name="Shape 275"/>
          <p:cNvSpPr/>
          <p:nvPr>
            <p:ph type="body" sz="quarter" idx="1"/>
          </p:nvPr>
        </p:nvSpPr>
        <p:spPr>
          <a:prstGeom prst="rect">
            <a:avLst/>
          </a:prstGeom>
        </p:spPr>
        <p:txBody>
          <a:bodyPr/>
          <a:lstStyle/>
          <a:p>
            <a:pPr/>
            <a:r>
              <a:t>Tredje led i fælles forfortåelse:​</a:t>
            </a:r>
          </a:p>
          <a:p>
            <a:pPr/>
            <a:r>
              <a:t>Uddel kopiark #1 til eleverne og få dem i makkerpar til at afprøve SkoleGPT.dk med de foreslåede prompts. Giv dem dette link www.kortlink.dk/2s8m2 så de hurtigt kan kopiere prompts’ne ind i stedet for at skrive dem.​</a:t>
            </a:r>
          </a:p>
          <a:p>
            <a:pPr/>
            <a:r>
              <a:t>Eleverne ser og vurderer SkoleGPT. Du diskuterer, om hvert prompt for en elev, der bruger prompten:​</a:t>
            </a:r>
          </a:p>
          <a:p>
            <a:pPr/>
            <a:r>
              <a:t>✅ Får god hjælp, lærer noget​</a:t>
            </a:r>
          </a:p>
          <a:p>
            <a:pPr/>
            <a:r>
              <a:t>⚠️ Usikkert, Lærer måske noget/måske snyd.​</a:t>
            </a:r>
          </a:p>
          <a:p>
            <a:pPr/>
            <a:r>
              <a:t>❌ Dårlig brug/Lærer ikke noget/Snyder​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Shape 289"/>
          <p:cNvSpPr/>
          <p:nvPr>
            <p:ph type="sldImg"/>
          </p:nvPr>
        </p:nvSpPr>
        <p:spPr>
          <a:prstGeom prst="rect">
            <a:avLst/>
          </a:prstGeom>
        </p:spPr>
        <p:txBody>
          <a:bodyPr/>
          <a:lstStyle/>
          <a:p>
            <a:pPr/>
          </a:p>
        </p:txBody>
      </p:sp>
      <p:sp>
        <p:nvSpPr>
          <p:cNvPr id="290" name="Shape 290"/>
          <p:cNvSpPr/>
          <p:nvPr>
            <p:ph type="body" sz="quarter" idx="1"/>
          </p:nvPr>
        </p:nvSpPr>
        <p:spPr>
          <a:prstGeom prst="rect">
            <a:avLst/>
          </a:prstGeom>
        </p:spPr>
        <p:txBody>
          <a:bodyPr/>
          <a:lstStyle/>
          <a:p>
            <a:pPr/>
            <a:r>
              <a:t>Lav en opsamling, hvor I finder ud af, hvad eleverne har tænkt om de forskellige svar. Lav evt. en håndsoprækning for at se, hvordan de forskellige elever har vurderet prompts’ne grøn/gul/rød og spørg ind til et par makkerpar.​</a:t>
            </a:r>
          </a:p>
          <a:p>
            <a:pPr/>
            <a: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Shape 305"/>
          <p:cNvSpPr/>
          <p:nvPr>
            <p:ph type="sldImg"/>
          </p:nvPr>
        </p:nvSpPr>
        <p:spPr>
          <a:prstGeom prst="rect">
            <a:avLst/>
          </a:prstGeom>
        </p:spPr>
        <p:txBody>
          <a:bodyPr/>
          <a:lstStyle/>
          <a:p>
            <a:pPr/>
          </a:p>
        </p:txBody>
      </p:sp>
      <p:sp>
        <p:nvSpPr>
          <p:cNvPr id="306" name="Shape 306"/>
          <p:cNvSpPr/>
          <p:nvPr>
            <p:ph type="body" sz="quarter" idx="1"/>
          </p:nvPr>
        </p:nvSpPr>
        <p:spPr>
          <a:prstGeom prst="rect">
            <a:avLst/>
          </a:prstGeom>
        </p:spPr>
        <p:txBody>
          <a:bodyPr/>
          <a:lstStyle/>
          <a:p>
            <a:pPr/>
            <a:r>
              <a:t>Her kan du fortælle eleverne om skolens regler for AI og evt. regler, du og dine kolleger har for brugen af AI. Tilret selv slidet. ​</a:t>
            </a:r>
          </a:p>
          <a:p>
            <a:pPr/>
            <a:r>
              <a:t>Vær opmærksom på, at skolen eller kommunen kan have lavet yderligere lokale regler.​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Shape 322"/>
          <p:cNvSpPr/>
          <p:nvPr>
            <p:ph type="sldImg"/>
          </p:nvPr>
        </p:nvSpPr>
        <p:spPr>
          <a:prstGeom prst="rect">
            <a:avLst/>
          </a:prstGeom>
        </p:spPr>
        <p:txBody>
          <a:bodyPr/>
          <a:lstStyle/>
          <a:p>
            <a:pPr/>
          </a:p>
        </p:txBody>
      </p:sp>
      <p:sp>
        <p:nvSpPr>
          <p:cNvPr id="323" name="Shape 323"/>
          <p:cNvSpPr/>
          <p:nvPr>
            <p:ph type="body" sz="quarter" idx="1"/>
          </p:nvPr>
        </p:nvSpPr>
        <p:spPr>
          <a:prstGeom prst="rect">
            <a:avLst/>
          </a:prstGeom>
        </p:spPr>
        <p:txBody>
          <a:bodyPr/>
          <a:lstStyle/>
          <a:p>
            <a:pPr/>
            <a:r>
              <a:t>Aktiviteter:​</a:t>
            </a:r>
          </a:p>
          <a:p>
            <a:pPr/>
            <a:r>
              <a:t>Vælg om du vil diskutere dilemmaerne i plenum eller som dilemmakort.​</a:t>
            </a:r>
          </a:p>
          <a:p>
            <a:pPr/>
            <a:r>
              <a:t>Som dilemmakort:​</a:t>
            </a:r>
          </a:p>
          <a:p>
            <a:pPr/>
            <a:r>
              <a:t>Del eleverne op i grupper af 3-4 elever.​</a:t>
            </a:r>
          </a:p>
          <a:p>
            <a:pPr/>
            <a:r>
              <a:t>Giv hver gruppe et sæt printede dilemmakort.​</a:t>
            </a:r>
          </a:p>
          <a:p>
            <a:pPr/>
            <a:r>
              <a:t>Lad eleverne diskutere i grupper og komme så langt, som de kan. Giv dem ca. 20 minutter.​</a:t>
            </a:r>
          </a:p>
          <a:p>
            <a:pPr/>
            <a:r>
              <a:t>Lad hver grupper udvælge ét dilemmakort, som de regner for mest relevant at diskutere for en klasse på deres trin.​</a:t>
            </a:r>
          </a:p>
          <a:p>
            <a:pPr/>
            <a:r>
              <a:t>Dilemmaerne er sidst i PowerPointen. Få dem op på tavlen og hav en samtale i hele klassen om de udvalgte dilemmaer. ​</a:t>
            </a:r>
          </a:p>
          <a:p>
            <a:pPr/>
            <a:r>
              <a:t>Fælles i klassen:​</a:t>
            </a:r>
          </a:p>
          <a:p>
            <a:pPr/>
            <a:r>
              <a:t>Brug spørgsmålene 1 for 1. Du finder dem til sidst i PowerPointen.​</a:t>
            </a:r>
          </a:p>
          <a:p>
            <a:pPr/>
            <a:r>
              <a:t>Vælg om eleverne skal diskutere dem i grupper, alle i klassen eller i grupper først og så i klassen.​</a:t>
            </a:r>
          </a:p>
          <a:p>
            <a:pPr/>
            <a:r>
              <a:t>Lav evt. ’stem med fødderne’ og lad eleverne flytte sig til et hjørne af klassen ift. hvad de mener om hvert udsagn på dilemmaspørgsmålene.​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Shape 338"/>
          <p:cNvSpPr/>
          <p:nvPr>
            <p:ph type="sldImg"/>
          </p:nvPr>
        </p:nvSpPr>
        <p:spPr>
          <a:prstGeom prst="rect">
            <a:avLst/>
          </a:prstGeom>
        </p:spPr>
        <p:txBody>
          <a:bodyPr/>
          <a:lstStyle/>
          <a:p>
            <a:pPr/>
          </a:p>
        </p:txBody>
      </p:sp>
      <p:sp>
        <p:nvSpPr>
          <p:cNvPr id="339" name="Shape 339"/>
          <p:cNvSpPr/>
          <p:nvPr>
            <p:ph type="body" sz="quarter" idx="1"/>
          </p:nvPr>
        </p:nvSpPr>
        <p:spPr>
          <a:prstGeom prst="rect">
            <a:avLst/>
          </a:prstGeom>
        </p:spPr>
        <p:txBody>
          <a:bodyPr/>
          <a:lstStyle/>
          <a:p>
            <a:pPr/>
            <a:r>
              <a:t>Lav en opsamlende samtale med eleverne. Tilføj evt. selv spørgsmål.​</a:t>
            </a:r>
          </a:p>
          <a:p>
            <a:pPr/>
            <a:r>
              <a:t>​</a:t>
            </a:r>
          </a:p>
          <a:p>
            <a:pPr/>
            <a:r>
              <a:t>Fælles i klassen taler I om:​</a:t>
            </a:r>
          </a:p>
          <a:p>
            <a:pPr/>
            <a:r>
              <a:t>Hvilke dilemmaer var sværest eller mest relevante?​</a:t>
            </a:r>
          </a:p>
          <a:p>
            <a:pPr/>
            <a:r>
              <a:t>Giv evt. grupperne lidt tid til at vælge det sværeste/mest relevante og tag en runde, hvor alle grupper får mulighed for at argumentere.​</a:t>
            </a:r>
          </a:p>
          <a:p>
            <a:pPr/>
            <a:r>
              <a:t>Kan man bruge AI og stadig lære noget?​</a:t>
            </a:r>
          </a:p>
          <a:p>
            <a:pPr/>
            <a:r>
              <a:t>Til hvad?​</a:t>
            </a:r>
          </a:p>
          <a:p>
            <a:pPr/>
            <a:r>
              <a:t>Udvælg evt. et par dilemmaer fra nederst i PowerPointen og tal om dem.​</a:t>
            </a:r>
          </a:p>
          <a:p>
            <a:pPr/>
            <a:r>
              <a:t>​</a:t>
            </a:r>
          </a:p>
          <a:p>
            <a:pPr/>
            <a:r>
              <a:t>Det er optimalt, hvis man på skolen centralt har nogle retningslinjer for brug af AI, men det kan være vigtigt i den enkelte klasse at tage en snak, hvor læreren også kommer på banen, så eleverne har nogle holdninger at spejle sig i.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
    <p:spTree>
      <p:nvGrpSpPr>
        <p:cNvPr id="1" name=""/>
        <p:cNvGrpSpPr/>
        <p:nvPr/>
      </p:nvGrpSpPr>
      <p:grpSpPr>
        <a:xfrm>
          <a:off x="0" y="0"/>
          <a:ext cx="0" cy="0"/>
          <a:chOff x="0" y="0"/>
          <a:chExt cx="0" cy="0"/>
        </a:xfrm>
      </p:grpSpPr>
      <p:sp>
        <p:nvSpPr>
          <p:cNvPr id="11" name="Forfatter og dato"/>
          <p:cNvSpPr txBox="1"/>
          <p:nvPr>
            <p:ph type="body" sz="quarter" idx="21" hasCustomPrompt="1"/>
          </p:nvPr>
        </p:nvSpPr>
        <p:spPr>
          <a:xfrm>
            <a:off x="1206500" y="12268950"/>
            <a:ext cx="21971000" cy="660401"/>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pPr/>
            <a:r>
              <a:t>Forfatter og dato</a:t>
            </a:r>
          </a:p>
        </p:txBody>
      </p:sp>
      <p:sp>
        <p:nvSpPr>
          <p:cNvPr id="12" name="Brødtekst, niveau et…"/>
          <p:cNvSpPr txBox="1"/>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Undertitel på præsentation</a:t>
            </a:r>
          </a:p>
          <a:p>
            <a:pPr lvl="1"/>
            <a:r>
              <a:t/>
            </a:r>
          </a:p>
          <a:p>
            <a:pPr lvl="2"/>
            <a:r>
              <a:t/>
            </a:r>
          </a:p>
          <a:p>
            <a:pPr lvl="3"/>
            <a:r>
              <a:t/>
            </a:r>
          </a:p>
          <a:p>
            <a:pPr lvl="4"/>
            <a:r>
              <a:t/>
            </a:r>
          </a:p>
        </p:txBody>
      </p:sp>
      <p:sp>
        <p:nvSpPr>
          <p:cNvPr id="13" name="Titel på præsentation"/>
          <p:cNvSpPr txBox="1"/>
          <p:nvPr>
            <p:ph type="title" hasCustomPrompt="1"/>
          </p:nvPr>
        </p:nvSpPr>
        <p:spPr>
          <a:xfrm>
            <a:off x="1206500" y="2616200"/>
            <a:ext cx="21971004" cy="4648200"/>
          </a:xfrm>
          <a:prstGeom prst="rect">
            <a:avLst/>
          </a:prstGeom>
        </p:spPr>
        <p:txBody>
          <a:bodyPr anchor="b"/>
          <a:lstStyle>
            <a:lvl1pPr defTabSz="355600">
              <a:defRPr spc="-119" sz="12000"/>
            </a:lvl1pPr>
          </a:lstStyle>
          <a:p>
            <a:pPr/>
            <a:r>
              <a:t>Titel på præsentation</a:t>
            </a:r>
          </a:p>
        </p:txBody>
      </p:sp>
      <p:sp>
        <p:nvSpPr>
          <p:cNvPr id="14"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Kun titel">
    <p:spTree>
      <p:nvGrpSpPr>
        <p:cNvPr id="1" name=""/>
        <p:cNvGrpSpPr/>
        <p:nvPr/>
      </p:nvGrpSpPr>
      <p:grpSpPr>
        <a:xfrm>
          <a:off x="0" y="0"/>
          <a:ext cx="0" cy="0"/>
          <a:chOff x="0" y="0"/>
          <a:chExt cx="0" cy="0"/>
        </a:xfrm>
      </p:grpSpPr>
      <p:sp>
        <p:nvSpPr>
          <p:cNvPr id="99" name="Undertitel på lysbilled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Undertitel på lysbillede</a:t>
            </a:r>
          </a:p>
        </p:txBody>
      </p:sp>
      <p:sp>
        <p:nvSpPr>
          <p:cNvPr id="100" name="Titel på lysbillede"/>
          <p:cNvSpPr txBox="1"/>
          <p:nvPr>
            <p:ph type="title" hasCustomPrompt="1"/>
          </p:nvPr>
        </p:nvSpPr>
        <p:spPr>
          <a:prstGeom prst="rect">
            <a:avLst/>
          </a:prstGeom>
        </p:spPr>
        <p:txBody>
          <a:bodyPr/>
          <a:lstStyle/>
          <a:p>
            <a:pPr/>
            <a:r>
              <a:t>Titel på lysbillede</a:t>
            </a:r>
          </a:p>
        </p:txBody>
      </p:sp>
      <p:sp>
        <p:nvSpPr>
          <p:cNvPr id="101"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gsorden">
    <p:spTree>
      <p:nvGrpSpPr>
        <p:cNvPr id="1" name=""/>
        <p:cNvGrpSpPr/>
        <p:nvPr/>
      </p:nvGrpSpPr>
      <p:grpSpPr>
        <a:xfrm>
          <a:off x="0" y="0"/>
          <a:ext cx="0" cy="0"/>
          <a:chOff x="0" y="0"/>
          <a:chExt cx="0" cy="0"/>
        </a:xfrm>
      </p:grpSpPr>
      <p:sp>
        <p:nvSpPr>
          <p:cNvPr id="108" name="Undertitel på dagsorden"/>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Undertitel på dagsorden</a:t>
            </a:r>
          </a:p>
        </p:txBody>
      </p:sp>
      <p:sp>
        <p:nvSpPr>
          <p:cNvPr id="109" name="Brødtekst, niveau et…"/>
          <p:cNvSpPr txBox="1"/>
          <p:nvPr>
            <p:ph type="body" idx="1" hasCustomPrompt="1"/>
          </p:nvPr>
        </p:nvSpPr>
        <p:spPr>
          <a:prstGeom prst="rect">
            <a:avLst/>
          </a:prstGeom>
        </p:spPr>
        <p:txBody>
          <a:bodyPr/>
          <a:lstStyle>
            <a:lvl1pPr marL="0" indent="0">
              <a:spcBef>
                <a:spcPts val="6000"/>
              </a:spcBef>
              <a:buSzTx/>
              <a:buNone/>
              <a:defRPr sz="5000"/>
            </a:lvl1pPr>
            <a:lvl2pPr marL="0" indent="457200">
              <a:spcBef>
                <a:spcPts val="6000"/>
              </a:spcBef>
              <a:buSzTx/>
              <a:buNone/>
              <a:defRPr sz="5000"/>
            </a:lvl2pPr>
            <a:lvl3pPr marL="0" indent="914400">
              <a:spcBef>
                <a:spcPts val="6000"/>
              </a:spcBef>
              <a:buSzTx/>
              <a:buNone/>
              <a:defRPr sz="5000"/>
            </a:lvl3pPr>
            <a:lvl4pPr marL="0" indent="1371600">
              <a:spcBef>
                <a:spcPts val="6000"/>
              </a:spcBef>
              <a:buSzTx/>
              <a:buNone/>
              <a:defRPr sz="5000"/>
            </a:lvl4pPr>
            <a:lvl5pPr marL="0" indent="1828800">
              <a:spcBef>
                <a:spcPts val="6000"/>
              </a:spcBef>
              <a:buSzTx/>
              <a:buNone/>
              <a:defRPr sz="5000"/>
            </a:lvl5pPr>
          </a:lstStyle>
          <a:p>
            <a:pPr/>
            <a:r>
              <a:t>Emner på dagsorden</a:t>
            </a:r>
          </a:p>
          <a:p>
            <a:pPr lvl="1"/>
            <a:r>
              <a:t/>
            </a:r>
          </a:p>
          <a:p>
            <a:pPr lvl="2"/>
            <a:r>
              <a:t/>
            </a:r>
          </a:p>
          <a:p>
            <a:pPr lvl="3"/>
            <a:r>
              <a:t/>
            </a:r>
          </a:p>
          <a:p>
            <a:pPr lvl="4"/>
            <a:r>
              <a:t/>
            </a:r>
          </a:p>
        </p:txBody>
      </p:sp>
      <p:sp>
        <p:nvSpPr>
          <p:cNvPr id="110" name="Titel på dagsorden"/>
          <p:cNvSpPr txBox="1"/>
          <p:nvPr>
            <p:ph type="title" hasCustomPrompt="1"/>
          </p:nvPr>
        </p:nvSpPr>
        <p:spPr>
          <a:prstGeom prst="rect">
            <a:avLst/>
          </a:prstGeom>
        </p:spPr>
        <p:txBody>
          <a:bodyPr/>
          <a:lstStyle/>
          <a:p>
            <a:pPr/>
            <a:r>
              <a:t>Titel på dagsorden</a:t>
            </a:r>
          </a:p>
        </p:txBody>
      </p:sp>
      <p:sp>
        <p:nvSpPr>
          <p:cNvPr id="111"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Udmelding">
    <p:spTree>
      <p:nvGrpSpPr>
        <p:cNvPr id="1" name=""/>
        <p:cNvGrpSpPr/>
        <p:nvPr/>
      </p:nvGrpSpPr>
      <p:grpSpPr>
        <a:xfrm>
          <a:off x="0" y="0"/>
          <a:ext cx="0" cy="0"/>
          <a:chOff x="0" y="0"/>
          <a:chExt cx="0" cy="0"/>
        </a:xfrm>
      </p:grpSpPr>
      <p:sp>
        <p:nvSpPr>
          <p:cNvPr id="118" name="Brødtekst, niveau et…"/>
          <p:cNvSpPr txBox="1"/>
          <p:nvPr>
            <p:ph type="body" sz="half" idx="1" hasCustomPrompt="1"/>
          </p:nvPr>
        </p:nvSpPr>
        <p:spPr>
          <a:xfrm>
            <a:off x="1206500" y="4191000"/>
            <a:ext cx="21971000" cy="4089400"/>
          </a:xfrm>
          <a:prstGeom prst="rect">
            <a:avLst/>
          </a:prstGeom>
        </p:spPr>
        <p:txBody>
          <a:bodyPr anchor="ctr"/>
          <a:lstStyle>
            <a:lvl1pPr marL="0" indent="0" algn="ctr" defTabSz="2438400">
              <a:lnSpc>
                <a:spcPct val="90000"/>
              </a:lnSpc>
              <a:spcBef>
                <a:spcPts val="0"/>
              </a:spcBef>
              <a:buSzTx/>
              <a:buNone/>
              <a:defRPr spc="-119" sz="12000">
                <a:latin typeface="+mn-lt"/>
                <a:ea typeface="+mn-ea"/>
                <a:cs typeface="+mn-cs"/>
                <a:sym typeface="Produkt Extralight"/>
              </a:defRPr>
            </a:lvl1pPr>
            <a:lvl2pPr marL="0" indent="457200" algn="ctr" defTabSz="2438400">
              <a:lnSpc>
                <a:spcPct val="90000"/>
              </a:lnSpc>
              <a:spcBef>
                <a:spcPts val="0"/>
              </a:spcBef>
              <a:buSzTx/>
              <a:buNone/>
              <a:defRPr spc="-119" sz="12000">
                <a:latin typeface="+mn-lt"/>
                <a:ea typeface="+mn-ea"/>
                <a:cs typeface="+mn-cs"/>
                <a:sym typeface="Produkt Extralight"/>
              </a:defRPr>
            </a:lvl2pPr>
            <a:lvl3pPr marL="0" indent="914400" algn="ctr" defTabSz="2438400">
              <a:lnSpc>
                <a:spcPct val="90000"/>
              </a:lnSpc>
              <a:spcBef>
                <a:spcPts val="0"/>
              </a:spcBef>
              <a:buSzTx/>
              <a:buNone/>
              <a:defRPr spc="-119" sz="12000">
                <a:latin typeface="+mn-lt"/>
                <a:ea typeface="+mn-ea"/>
                <a:cs typeface="+mn-cs"/>
                <a:sym typeface="Produkt Extralight"/>
              </a:defRPr>
            </a:lvl3pPr>
            <a:lvl4pPr marL="0" indent="1371600" algn="ctr" defTabSz="2438400">
              <a:lnSpc>
                <a:spcPct val="90000"/>
              </a:lnSpc>
              <a:spcBef>
                <a:spcPts val="0"/>
              </a:spcBef>
              <a:buSzTx/>
              <a:buNone/>
              <a:defRPr spc="-119" sz="12000">
                <a:latin typeface="+mn-lt"/>
                <a:ea typeface="+mn-ea"/>
                <a:cs typeface="+mn-cs"/>
                <a:sym typeface="Produkt Extralight"/>
              </a:defRPr>
            </a:lvl4pPr>
            <a:lvl5pPr marL="0" indent="1828800" algn="ctr" defTabSz="2438400">
              <a:lnSpc>
                <a:spcPct val="90000"/>
              </a:lnSpc>
              <a:spcBef>
                <a:spcPts val="0"/>
              </a:spcBef>
              <a:buSzTx/>
              <a:buNone/>
              <a:defRPr spc="-119" sz="12000">
                <a:latin typeface="+mn-lt"/>
                <a:ea typeface="+mn-ea"/>
                <a:cs typeface="+mn-cs"/>
                <a:sym typeface="Produkt Extralight"/>
              </a:defRPr>
            </a:lvl5pPr>
          </a:lstStyle>
          <a:p>
            <a:pPr/>
            <a:r>
              <a:t>Udmelding</a:t>
            </a:r>
          </a:p>
          <a:p>
            <a:pPr lvl="1"/>
            <a:r>
              <a:t/>
            </a:r>
          </a:p>
          <a:p>
            <a:pPr lvl="2"/>
            <a:r>
              <a:t/>
            </a:r>
          </a:p>
          <a:p>
            <a:pPr lvl="3"/>
            <a:r>
              <a:t/>
            </a:r>
          </a:p>
          <a:p>
            <a:pPr lvl="4"/>
            <a:r>
              <a:t/>
            </a:r>
          </a:p>
        </p:txBody>
      </p:sp>
      <p:sp>
        <p:nvSpPr>
          <p:cNvPr id="119"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akta – stor størrelse">
    <p:spTree>
      <p:nvGrpSpPr>
        <p:cNvPr id="1" name=""/>
        <p:cNvGrpSpPr/>
        <p:nvPr/>
      </p:nvGrpSpPr>
      <p:grpSpPr>
        <a:xfrm>
          <a:off x="0" y="0"/>
          <a:ext cx="0" cy="0"/>
          <a:chOff x="0" y="0"/>
          <a:chExt cx="0" cy="0"/>
        </a:xfrm>
      </p:grpSpPr>
      <p:sp>
        <p:nvSpPr>
          <p:cNvPr id="126" name="Brødtekst, niveau et…"/>
          <p:cNvSpPr txBox="1"/>
          <p:nvPr>
            <p:ph type="body" idx="1" hasCustomPrompt="1"/>
          </p:nvPr>
        </p:nvSpPr>
        <p:spPr>
          <a:xfrm>
            <a:off x="1206500" y="1206500"/>
            <a:ext cx="21971000" cy="7353300"/>
          </a:xfrm>
          <a:prstGeom prst="rect">
            <a:avLst/>
          </a:prstGeom>
        </p:spPr>
        <p:txBody>
          <a:bodyPr anchor="b"/>
          <a:lstStyle>
            <a:lvl1pPr marL="0" indent="0" algn="ctr" defTabSz="2438400">
              <a:lnSpc>
                <a:spcPct val="90000"/>
              </a:lnSpc>
              <a:spcBef>
                <a:spcPts val="0"/>
              </a:spcBef>
              <a:buSzTx/>
              <a:buNone/>
              <a:defRPr spc="-1750" sz="35000">
                <a:latin typeface="+mn-lt"/>
                <a:ea typeface="+mn-ea"/>
                <a:cs typeface="+mn-cs"/>
                <a:sym typeface="Produkt Extralight"/>
              </a:defRPr>
            </a:lvl1pPr>
            <a:lvl2pPr marL="0" indent="457200" algn="ctr" defTabSz="2438400">
              <a:lnSpc>
                <a:spcPct val="90000"/>
              </a:lnSpc>
              <a:spcBef>
                <a:spcPts val="0"/>
              </a:spcBef>
              <a:buSzTx/>
              <a:buNone/>
              <a:defRPr spc="-1750" sz="35000">
                <a:latin typeface="+mn-lt"/>
                <a:ea typeface="+mn-ea"/>
                <a:cs typeface="+mn-cs"/>
                <a:sym typeface="Produkt Extralight"/>
              </a:defRPr>
            </a:lvl2pPr>
            <a:lvl3pPr marL="0" indent="914400" algn="ctr" defTabSz="2438400">
              <a:lnSpc>
                <a:spcPct val="90000"/>
              </a:lnSpc>
              <a:spcBef>
                <a:spcPts val="0"/>
              </a:spcBef>
              <a:buSzTx/>
              <a:buNone/>
              <a:defRPr spc="-1750" sz="35000">
                <a:latin typeface="+mn-lt"/>
                <a:ea typeface="+mn-ea"/>
                <a:cs typeface="+mn-cs"/>
                <a:sym typeface="Produkt Extralight"/>
              </a:defRPr>
            </a:lvl3pPr>
            <a:lvl4pPr marL="0" indent="1371600" algn="ctr" defTabSz="2438400">
              <a:lnSpc>
                <a:spcPct val="90000"/>
              </a:lnSpc>
              <a:spcBef>
                <a:spcPts val="0"/>
              </a:spcBef>
              <a:buSzTx/>
              <a:buNone/>
              <a:defRPr spc="-1750" sz="35000">
                <a:latin typeface="+mn-lt"/>
                <a:ea typeface="+mn-ea"/>
                <a:cs typeface="+mn-cs"/>
                <a:sym typeface="Produkt Extralight"/>
              </a:defRPr>
            </a:lvl4pPr>
            <a:lvl5pPr marL="0" indent="1828800" algn="ctr" defTabSz="2438400">
              <a:lnSpc>
                <a:spcPct val="90000"/>
              </a:lnSpc>
              <a:spcBef>
                <a:spcPts val="0"/>
              </a:spcBef>
              <a:buSzTx/>
              <a:buNone/>
              <a:defRPr spc="-1750" sz="35000">
                <a:latin typeface="+mn-lt"/>
                <a:ea typeface="+mn-ea"/>
                <a:cs typeface="+mn-cs"/>
                <a:sym typeface="Produkt Extralight"/>
              </a:defRPr>
            </a:lvl5pPr>
          </a:lstStyle>
          <a:p>
            <a:pPr/>
            <a:r>
              <a:t>100 %</a:t>
            </a:r>
          </a:p>
          <a:p>
            <a:pPr lvl="1"/>
            <a:r>
              <a:t/>
            </a:r>
          </a:p>
          <a:p>
            <a:pPr lvl="2"/>
            <a:r>
              <a:t/>
            </a:r>
          </a:p>
          <a:p>
            <a:pPr lvl="3"/>
            <a:r>
              <a:t/>
            </a:r>
          </a:p>
          <a:p>
            <a:pPr lvl="4"/>
            <a:r>
              <a:t/>
            </a:r>
          </a:p>
        </p:txBody>
      </p:sp>
      <p:sp>
        <p:nvSpPr>
          <p:cNvPr id="127" name="Info om fakta"/>
          <p:cNvSpPr txBox="1"/>
          <p:nvPr>
            <p:ph type="body" sz="quarter" idx="21" hasCustomPrompt="1"/>
          </p:nvPr>
        </p:nvSpPr>
        <p:spPr>
          <a:xfrm>
            <a:off x="1206500" y="8128000"/>
            <a:ext cx="21971000" cy="1079500"/>
          </a:xfrm>
          <a:prstGeom prst="rect">
            <a:avLst/>
          </a:prstGeom>
        </p:spPr>
        <p:txBody>
          <a:bodyPr lIns="45719" tIns="45719" rIns="45719" bIns="45719"/>
          <a:lstStyle>
            <a:lvl1pPr marL="0" indent="0" algn="ctr" defTabSz="825500">
              <a:lnSpc>
                <a:spcPct val="90000"/>
              </a:lnSpc>
              <a:spcBef>
                <a:spcPts val="0"/>
              </a:spcBef>
              <a:buSzTx/>
              <a:buNone/>
              <a:defRPr spc="-55" sz="5500">
                <a:latin typeface="+mn-lt"/>
                <a:ea typeface="+mn-ea"/>
                <a:cs typeface="+mn-cs"/>
                <a:sym typeface="Produkt Extralight"/>
              </a:defRPr>
            </a:lvl1pPr>
          </a:lstStyle>
          <a:p>
            <a:pPr/>
            <a:r>
              <a:t>Info om fakta</a:t>
            </a:r>
          </a:p>
        </p:txBody>
      </p:sp>
      <p:sp>
        <p:nvSpPr>
          <p:cNvPr id="128"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
    <p:spTree>
      <p:nvGrpSpPr>
        <p:cNvPr id="1" name=""/>
        <p:cNvGrpSpPr/>
        <p:nvPr/>
      </p:nvGrpSpPr>
      <p:grpSpPr>
        <a:xfrm>
          <a:off x="0" y="0"/>
          <a:ext cx="0" cy="0"/>
          <a:chOff x="0" y="0"/>
          <a:chExt cx="0" cy="0"/>
        </a:xfrm>
      </p:grpSpPr>
      <p:sp>
        <p:nvSpPr>
          <p:cNvPr id="135" name="Tilskrivelse"/>
          <p:cNvSpPr txBox="1"/>
          <p:nvPr>
            <p:ph type="body" sz="quarter" idx="21" hasCustomPrompt="1"/>
          </p:nvPr>
        </p:nvSpPr>
        <p:spPr>
          <a:xfrm>
            <a:off x="5461000" y="9563100"/>
            <a:ext cx="13728700" cy="698500"/>
          </a:xfrm>
          <a:prstGeom prst="rect">
            <a:avLst/>
          </a:prstGeom>
        </p:spPr>
        <p:txBody>
          <a:bodyPr lIns="45719" tIns="45719" rIns="45719" bIns="45719"/>
          <a:lstStyle>
            <a:lvl1pPr marL="0" indent="0" defTabSz="825500">
              <a:spcBef>
                <a:spcPts val="0"/>
              </a:spcBef>
              <a:buSzTx/>
              <a:buNone/>
              <a:defRPr sz="3600">
                <a:latin typeface="Produkt Light"/>
                <a:ea typeface="Produkt Light"/>
                <a:cs typeface="Produkt Light"/>
                <a:sym typeface="Produkt Light"/>
              </a:defRPr>
            </a:lvl1pPr>
          </a:lstStyle>
          <a:p>
            <a:pPr/>
            <a:r>
              <a:t>Tilskrivelse</a:t>
            </a:r>
          </a:p>
        </p:txBody>
      </p:sp>
      <p:sp>
        <p:nvSpPr>
          <p:cNvPr id="136" name="Brødtekst, niveau et…"/>
          <p:cNvSpPr txBox="1"/>
          <p:nvPr>
            <p:ph type="body" sz="quarter" idx="1" hasCustomPrompt="1"/>
          </p:nvPr>
        </p:nvSpPr>
        <p:spPr>
          <a:xfrm>
            <a:off x="5194300" y="4165600"/>
            <a:ext cx="13995400" cy="4432300"/>
          </a:xfrm>
          <a:prstGeom prst="rect">
            <a:avLst/>
          </a:prstGeom>
        </p:spPr>
        <p:txBody>
          <a:bodyPr anchor="b"/>
          <a:lstStyle>
            <a:lvl1pPr marL="254000" indent="-254000" defTabSz="2438400">
              <a:lnSpc>
                <a:spcPct val="90000"/>
              </a:lnSpc>
              <a:spcBef>
                <a:spcPts val="0"/>
              </a:spcBef>
              <a:buSzTx/>
              <a:buNone/>
              <a:defRPr spc="-93" sz="9300">
                <a:latin typeface="+mn-lt"/>
                <a:ea typeface="+mn-ea"/>
                <a:cs typeface="+mn-cs"/>
                <a:sym typeface="Produkt Extralight"/>
              </a:defRPr>
            </a:lvl1pPr>
            <a:lvl2pPr marL="254000" indent="203200" defTabSz="2438400">
              <a:lnSpc>
                <a:spcPct val="90000"/>
              </a:lnSpc>
              <a:spcBef>
                <a:spcPts val="0"/>
              </a:spcBef>
              <a:buSzTx/>
              <a:buNone/>
              <a:defRPr spc="-93" sz="9300">
                <a:latin typeface="+mn-lt"/>
                <a:ea typeface="+mn-ea"/>
                <a:cs typeface="+mn-cs"/>
                <a:sym typeface="Produkt Extralight"/>
              </a:defRPr>
            </a:lvl2pPr>
            <a:lvl3pPr marL="254000" indent="660400" defTabSz="2438400">
              <a:lnSpc>
                <a:spcPct val="90000"/>
              </a:lnSpc>
              <a:spcBef>
                <a:spcPts val="0"/>
              </a:spcBef>
              <a:buSzTx/>
              <a:buNone/>
              <a:defRPr spc="-93" sz="9300">
                <a:latin typeface="+mn-lt"/>
                <a:ea typeface="+mn-ea"/>
                <a:cs typeface="+mn-cs"/>
                <a:sym typeface="Produkt Extralight"/>
              </a:defRPr>
            </a:lvl3pPr>
            <a:lvl4pPr marL="254000" indent="1117600" defTabSz="2438400">
              <a:lnSpc>
                <a:spcPct val="90000"/>
              </a:lnSpc>
              <a:spcBef>
                <a:spcPts val="0"/>
              </a:spcBef>
              <a:buSzTx/>
              <a:buNone/>
              <a:defRPr spc="-93" sz="9300">
                <a:latin typeface="+mn-lt"/>
                <a:ea typeface="+mn-ea"/>
                <a:cs typeface="+mn-cs"/>
                <a:sym typeface="Produkt Extralight"/>
              </a:defRPr>
            </a:lvl4pPr>
            <a:lvl5pPr marL="254000" indent="1574800" defTabSz="2438400">
              <a:lnSpc>
                <a:spcPct val="90000"/>
              </a:lnSpc>
              <a:spcBef>
                <a:spcPts val="0"/>
              </a:spcBef>
              <a:buSzTx/>
              <a:buNone/>
              <a:defRPr spc="-93" sz="9300">
                <a:latin typeface="+mn-lt"/>
                <a:ea typeface="+mn-ea"/>
                <a:cs typeface="+mn-cs"/>
                <a:sym typeface="Produkt Extralight"/>
              </a:defRPr>
            </a:lvl5pPr>
          </a:lstStyle>
          <a:p>
            <a:pPr/>
            <a:r>
              <a:t>“Vigtigt citat”</a:t>
            </a:r>
          </a:p>
          <a:p>
            <a:pPr lvl="1"/>
            <a:r>
              <a:t/>
            </a:r>
          </a:p>
          <a:p>
            <a:pPr lvl="2"/>
            <a:r>
              <a:t/>
            </a:r>
          </a:p>
          <a:p>
            <a:pPr lvl="3"/>
            <a:r>
              <a:t/>
            </a:r>
          </a:p>
          <a:p>
            <a:pPr lvl="4"/>
            <a:r>
              <a:t/>
            </a:r>
          </a:p>
        </p:txBody>
      </p:sp>
      <p:sp>
        <p:nvSpPr>
          <p:cNvPr id="137"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r. ark">
    <p:spTree>
      <p:nvGrpSpPr>
        <p:cNvPr id="1" name=""/>
        <p:cNvGrpSpPr/>
        <p:nvPr/>
      </p:nvGrpSpPr>
      <p:grpSpPr>
        <a:xfrm>
          <a:off x="0" y="0"/>
          <a:ext cx="0" cy="0"/>
          <a:chOff x="0" y="0"/>
          <a:chExt cx="0" cy="0"/>
        </a:xfrm>
      </p:grpSpPr>
      <p:sp>
        <p:nvSpPr>
          <p:cNvPr id="144" name="Nærbillede af et buet, hvidt og lagdelt mønster"/>
          <p:cNvSpPr/>
          <p:nvPr>
            <p:ph type="pic" sz="quarter" idx="21"/>
          </p:nvPr>
        </p:nvSpPr>
        <p:spPr>
          <a:xfrm>
            <a:off x="1257300" y="3213100"/>
            <a:ext cx="7289800" cy="7289800"/>
          </a:xfrm>
          <a:prstGeom prst="rect">
            <a:avLst/>
          </a:prstGeom>
        </p:spPr>
        <p:txBody>
          <a:bodyPr lIns="91439" tIns="45719" rIns="91439" bIns="45719">
            <a:noAutofit/>
          </a:bodyPr>
          <a:lstStyle/>
          <a:p>
            <a:pPr/>
          </a:p>
        </p:txBody>
      </p:sp>
      <p:sp>
        <p:nvSpPr>
          <p:cNvPr id="145" name="Nærbillede af et lagdelt mønster af grå sten"/>
          <p:cNvSpPr/>
          <p:nvPr>
            <p:ph type="pic" sz="quarter" idx="22"/>
          </p:nvPr>
        </p:nvSpPr>
        <p:spPr>
          <a:xfrm>
            <a:off x="7353300" y="3632200"/>
            <a:ext cx="9677400" cy="6451600"/>
          </a:xfrm>
          <a:prstGeom prst="rect">
            <a:avLst/>
          </a:prstGeom>
        </p:spPr>
        <p:txBody>
          <a:bodyPr lIns="91439" tIns="45719" rIns="91439" bIns="45719">
            <a:noAutofit/>
          </a:bodyPr>
          <a:lstStyle/>
          <a:p>
            <a:pPr/>
          </a:p>
        </p:txBody>
      </p:sp>
      <p:sp>
        <p:nvSpPr>
          <p:cNvPr id="146" name="Nærbillede af et hvidt ribbet mønster"/>
          <p:cNvSpPr/>
          <p:nvPr>
            <p:ph type="pic" sz="quarter" idx="23"/>
          </p:nvPr>
        </p:nvSpPr>
        <p:spPr>
          <a:xfrm>
            <a:off x="14621933" y="3632200"/>
            <a:ext cx="9677401" cy="6457250"/>
          </a:xfrm>
          <a:prstGeom prst="rect">
            <a:avLst/>
          </a:prstGeom>
        </p:spPr>
        <p:txBody>
          <a:bodyPr lIns="91439" tIns="45719" rIns="91439" bIns="45719">
            <a:noAutofit/>
          </a:bodyPr>
          <a:lstStyle/>
          <a:p>
            <a:pPr/>
          </a:p>
        </p:txBody>
      </p:sp>
      <p:sp>
        <p:nvSpPr>
          <p:cNvPr id="147"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54" name="Kantet, futuristisk hvid korridor med skygger"/>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55"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om">
    <p:spTree>
      <p:nvGrpSpPr>
        <p:cNvPr id="1" name=""/>
        <p:cNvGrpSpPr/>
        <p:nvPr/>
      </p:nvGrpSpPr>
      <p:grpSpPr>
        <a:xfrm>
          <a:off x="0" y="0"/>
          <a:ext cx="0" cy="0"/>
          <a:chOff x="0" y="0"/>
          <a:chExt cx="0" cy="0"/>
        </a:xfrm>
      </p:grpSpPr>
      <p:sp>
        <p:nvSpPr>
          <p:cNvPr id="162"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spTree>
      <p:nvGrpSpPr>
        <p:cNvPr id="1" name=""/>
        <p:cNvGrpSpPr/>
        <p:nvPr/>
      </p:nvGrpSpPr>
      <p:grpSpPr>
        <a:xfrm>
          <a:off x="0" y="0"/>
          <a:ext cx="0" cy="0"/>
          <a:chOff x="0" y="0"/>
          <a:chExt cx="0" cy="0"/>
        </a:xfrm>
      </p:grpSpPr>
      <p:sp>
        <p:nvSpPr>
          <p:cNvPr id="169" name="Forfatter og dato"/>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spcBef>
                <a:spcPts val="0"/>
              </a:spcBef>
              <a:buSzTx/>
              <a:buNone/>
              <a:defRPr b="1" sz="3600">
                <a:solidFill>
                  <a:srgbClr val="000000"/>
                </a:solidFill>
                <a:latin typeface="Helvetica Neue"/>
                <a:ea typeface="Helvetica Neue"/>
                <a:cs typeface="Helvetica Neue"/>
                <a:sym typeface="Helvetica Neue"/>
              </a:defRPr>
            </a:lvl1pPr>
          </a:lstStyle>
          <a:p>
            <a:pPr/>
            <a:r>
              <a:t>Forfatter og dato</a:t>
            </a:r>
          </a:p>
        </p:txBody>
      </p:sp>
      <p:sp>
        <p:nvSpPr>
          <p:cNvPr id="170" name="Titel på præsentation"/>
          <p:cNvSpPr txBox="1"/>
          <p:nvPr>
            <p:ph type="title" hasCustomPrompt="1"/>
          </p:nvPr>
        </p:nvSpPr>
        <p:spPr>
          <a:xfrm>
            <a:off x="1206496" y="2574991"/>
            <a:ext cx="21971004" cy="4648201"/>
          </a:xfrm>
          <a:prstGeom prst="rect">
            <a:avLst/>
          </a:prstGeom>
        </p:spPr>
        <p:txBody>
          <a:bodyPr anchor="b"/>
          <a:lstStyle>
            <a:lvl1pPr defTabSz="2438338">
              <a:lnSpc>
                <a:spcPct val="80000"/>
              </a:lnSpc>
              <a:defRPr b="1" spc="-232" sz="11600">
                <a:solidFill>
                  <a:srgbClr val="000000"/>
                </a:solidFill>
                <a:latin typeface="Helvetica Neue"/>
                <a:ea typeface="Helvetica Neue"/>
                <a:cs typeface="Helvetica Neue"/>
                <a:sym typeface="Helvetica Neue"/>
              </a:defRPr>
            </a:lvl1pPr>
          </a:lstStyle>
          <a:p>
            <a:pPr/>
            <a:r>
              <a:t>Titel på præsentation</a:t>
            </a:r>
          </a:p>
        </p:txBody>
      </p:sp>
      <p:sp>
        <p:nvSpPr>
          <p:cNvPr id="171" name="Brødtekst, niveau et…"/>
          <p:cNvSpPr txBox="1"/>
          <p:nvPr>
            <p:ph type="body" sz="quarter" idx="1" hasCustomPrompt="1"/>
          </p:nvPr>
        </p:nvSpPr>
        <p:spPr>
          <a:xfrm>
            <a:off x="1201342" y="7223190"/>
            <a:ext cx="21971001" cy="1905001"/>
          </a:xfrm>
          <a:prstGeom prst="rect">
            <a:avLst/>
          </a:prstGeom>
        </p:spPr>
        <p:txBody>
          <a:bodyPr/>
          <a:lstStyle>
            <a:lvl1pPr marL="0" indent="0" defTabSz="825500">
              <a:spcBef>
                <a:spcPts val="0"/>
              </a:spcBef>
              <a:buSzTx/>
              <a:buNone/>
              <a:defRPr b="1" sz="5500">
                <a:solidFill>
                  <a:srgbClr val="000000"/>
                </a:solidFill>
                <a:latin typeface="Helvetica Neue"/>
                <a:ea typeface="Helvetica Neue"/>
                <a:cs typeface="Helvetica Neue"/>
                <a:sym typeface="Helvetica Neue"/>
              </a:defRPr>
            </a:lvl1pPr>
            <a:lvl2pPr marL="0" indent="457200" defTabSz="825500">
              <a:spcBef>
                <a:spcPts val="0"/>
              </a:spcBef>
              <a:buSzTx/>
              <a:buNone/>
              <a:defRPr b="1" sz="5500">
                <a:solidFill>
                  <a:srgbClr val="000000"/>
                </a:solidFill>
                <a:latin typeface="Helvetica Neue"/>
                <a:ea typeface="Helvetica Neue"/>
                <a:cs typeface="Helvetica Neue"/>
                <a:sym typeface="Helvetica Neue"/>
              </a:defRPr>
            </a:lvl2pPr>
            <a:lvl3pPr marL="0" indent="914400" defTabSz="825500">
              <a:spcBef>
                <a:spcPts val="0"/>
              </a:spcBef>
              <a:buSzTx/>
              <a:buNone/>
              <a:defRPr b="1" sz="5500">
                <a:solidFill>
                  <a:srgbClr val="000000"/>
                </a:solidFill>
                <a:latin typeface="Helvetica Neue"/>
                <a:ea typeface="Helvetica Neue"/>
                <a:cs typeface="Helvetica Neue"/>
                <a:sym typeface="Helvetica Neue"/>
              </a:defRPr>
            </a:lvl3pPr>
            <a:lvl4pPr marL="0" indent="1371600" defTabSz="825500">
              <a:spcBef>
                <a:spcPts val="0"/>
              </a:spcBef>
              <a:buSzTx/>
              <a:buNone/>
              <a:defRPr b="1" sz="5500">
                <a:solidFill>
                  <a:srgbClr val="000000"/>
                </a:solidFill>
                <a:latin typeface="Helvetica Neue"/>
                <a:ea typeface="Helvetica Neue"/>
                <a:cs typeface="Helvetica Neue"/>
                <a:sym typeface="Helvetica Neue"/>
              </a:defRPr>
            </a:lvl4pPr>
            <a:lvl5pPr marL="0" indent="1828800" defTabSz="825500">
              <a:spcBef>
                <a:spcPts val="0"/>
              </a:spcBef>
              <a:buSzTx/>
              <a:buNone/>
              <a:defRPr b="1" sz="5500">
                <a:solidFill>
                  <a:srgbClr val="000000"/>
                </a:solidFill>
                <a:latin typeface="Helvetica Neue"/>
                <a:ea typeface="Helvetica Neue"/>
                <a:cs typeface="Helvetica Neue"/>
                <a:sym typeface="Helvetica Neue"/>
              </a:defRPr>
            </a:lvl5pPr>
          </a:lstStyle>
          <a:p>
            <a:pPr/>
            <a:r>
              <a:t>Undertitel på præsentation</a:t>
            </a:r>
          </a:p>
          <a:p>
            <a:pPr lvl="1"/>
            <a:r>
              <a:t/>
            </a:r>
          </a:p>
          <a:p>
            <a:pPr lvl="2"/>
            <a:r>
              <a:t/>
            </a:r>
          </a:p>
          <a:p>
            <a:pPr lvl="3"/>
            <a:r>
              <a:t/>
            </a:r>
          </a:p>
          <a:p>
            <a:pPr lvl="4"/>
            <a:r>
              <a:t/>
            </a:r>
          </a:p>
        </p:txBody>
      </p:sp>
      <p:sp>
        <p:nvSpPr>
          <p:cNvPr id="172" name="Lysbillednummer"/>
          <p:cNvSpPr txBox="1"/>
          <p:nvPr>
            <p:ph type="sldNum" sz="quarter" idx="2"/>
          </p:nvPr>
        </p:nvSpPr>
        <p:spPr>
          <a:xfrm>
            <a:off x="12001499" y="13080999"/>
            <a:ext cx="368505" cy="374600"/>
          </a:xfrm>
          <a:prstGeom prst="rect">
            <a:avLst/>
          </a:prstGeom>
        </p:spPr>
        <p:txBody>
          <a:bodyPr/>
          <a:lstStyle>
            <a:lvl1pPr algn="ctr">
              <a:defRPr sz="1800">
                <a:solidFill>
                  <a:srgbClr val="000000"/>
                </a:solidFill>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punkter">
    <p:spTree>
      <p:nvGrpSpPr>
        <p:cNvPr id="1" name=""/>
        <p:cNvGrpSpPr/>
        <p:nvPr/>
      </p:nvGrpSpPr>
      <p:grpSpPr>
        <a:xfrm>
          <a:off x="0" y="0"/>
          <a:ext cx="0" cy="0"/>
          <a:chOff x="0" y="0"/>
          <a:chExt cx="0" cy="0"/>
        </a:xfrm>
      </p:grpSpPr>
      <p:sp>
        <p:nvSpPr>
          <p:cNvPr id="179" name="Titel på lysbillede"/>
          <p:cNvSpPr txBox="1"/>
          <p:nvPr>
            <p:ph type="title" hasCustomPrompt="1"/>
          </p:nvPr>
        </p:nvSpPr>
        <p:spPr>
          <a:xfrm>
            <a:off x="1206500" y="1079500"/>
            <a:ext cx="21971000" cy="1433163"/>
          </a:xfrm>
          <a:prstGeom prst="rect">
            <a:avLst/>
          </a:prstGeom>
        </p:spPr>
        <p:txBody>
          <a:bodyPr/>
          <a:lstStyle>
            <a:lvl1pPr defTabSz="2438338">
              <a:lnSpc>
                <a:spcPct val="80000"/>
              </a:lnSpc>
              <a:defRPr b="1" spc="-170" sz="8500">
                <a:solidFill>
                  <a:srgbClr val="000000"/>
                </a:solidFill>
                <a:latin typeface="Helvetica Neue"/>
                <a:ea typeface="Helvetica Neue"/>
                <a:cs typeface="Helvetica Neue"/>
                <a:sym typeface="Helvetica Neue"/>
              </a:defRPr>
            </a:lvl1pPr>
          </a:lstStyle>
          <a:p>
            <a:pPr/>
            <a:r>
              <a:t>Titel på lysbillede</a:t>
            </a:r>
          </a:p>
        </p:txBody>
      </p:sp>
      <p:sp>
        <p:nvSpPr>
          <p:cNvPr id="180" name="Undertitel på lysbilled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spcBef>
                <a:spcPts val="0"/>
              </a:spcBef>
              <a:buSzTx/>
              <a:buNone/>
              <a:defRPr b="1" sz="5500">
                <a:solidFill>
                  <a:srgbClr val="000000"/>
                </a:solidFill>
                <a:latin typeface="Helvetica Neue"/>
                <a:ea typeface="Helvetica Neue"/>
                <a:cs typeface="Helvetica Neue"/>
                <a:sym typeface="Helvetica Neue"/>
              </a:defRPr>
            </a:lvl1pPr>
          </a:lstStyle>
          <a:p>
            <a:pPr/>
            <a:r>
              <a:t>Undertitel på lysbillede</a:t>
            </a:r>
          </a:p>
        </p:txBody>
      </p:sp>
      <p:sp>
        <p:nvSpPr>
          <p:cNvPr id="181" name="Brødtekst, niveau et…"/>
          <p:cNvSpPr txBox="1"/>
          <p:nvPr>
            <p:ph type="body" idx="1" hasCustomPrompt="1"/>
          </p:nvPr>
        </p:nvSpPr>
        <p:spPr>
          <a:prstGeom prst="rect">
            <a:avLst/>
          </a:prstGeom>
        </p:spPr>
        <p:txBody>
          <a:bodyPr/>
          <a:lstStyle>
            <a:lvl1pPr marL="298450" indent="-158750" defTabSz="2438338">
              <a:lnSpc>
                <a:spcPct val="90000"/>
              </a:lnSpc>
              <a:spcBef>
                <a:spcPts val="4500"/>
              </a:spcBef>
              <a:buClr>
                <a:srgbClr val="000000">
                  <a:alpha val="84705"/>
                </a:srgbClr>
              </a:buClr>
              <a:buSzPct val="123000"/>
              <a:buFont typeface="TimesNewRomanPSMT"/>
              <a:defRPr sz="4800">
                <a:solidFill>
                  <a:srgbClr val="000000"/>
                </a:solidFill>
                <a:latin typeface="Helvetica Neue"/>
                <a:ea typeface="Helvetica Neue"/>
                <a:cs typeface="Helvetica Neue"/>
                <a:sym typeface="Helvetica Neue"/>
              </a:defRPr>
            </a:lvl1pPr>
            <a:lvl2pPr marL="517525" indent="-238125" defTabSz="2438338">
              <a:lnSpc>
                <a:spcPct val="90000"/>
              </a:lnSpc>
              <a:spcBef>
                <a:spcPts val="4500"/>
              </a:spcBef>
              <a:buClr>
                <a:srgbClr val="000000">
                  <a:alpha val="84705"/>
                </a:srgbClr>
              </a:buClr>
              <a:buSzPct val="123000"/>
              <a:buFont typeface="TimesNewRomanPSMT"/>
              <a:defRPr sz="4800">
                <a:solidFill>
                  <a:srgbClr val="000000"/>
                </a:solidFill>
                <a:latin typeface="Helvetica Neue"/>
                <a:ea typeface="Helvetica Neue"/>
                <a:cs typeface="Helvetica Neue"/>
                <a:sym typeface="Helvetica Neue"/>
              </a:defRPr>
            </a:lvl2pPr>
            <a:lvl3pPr marL="657225" indent="-238125" defTabSz="2438338">
              <a:lnSpc>
                <a:spcPct val="90000"/>
              </a:lnSpc>
              <a:spcBef>
                <a:spcPts val="4500"/>
              </a:spcBef>
              <a:buClr>
                <a:srgbClr val="000000">
                  <a:alpha val="84705"/>
                </a:srgbClr>
              </a:buClr>
              <a:buSzPct val="123000"/>
              <a:buFont typeface="TimesNewRomanPSMT"/>
              <a:defRPr sz="4800">
                <a:solidFill>
                  <a:srgbClr val="000000"/>
                </a:solidFill>
                <a:latin typeface="Helvetica Neue"/>
                <a:ea typeface="Helvetica Neue"/>
                <a:cs typeface="Helvetica Neue"/>
                <a:sym typeface="Helvetica Neue"/>
              </a:defRPr>
            </a:lvl3pPr>
            <a:lvl4pPr marL="796925" indent="-238125" defTabSz="2438338">
              <a:lnSpc>
                <a:spcPct val="90000"/>
              </a:lnSpc>
              <a:spcBef>
                <a:spcPts val="4500"/>
              </a:spcBef>
              <a:buClr>
                <a:srgbClr val="000000">
                  <a:alpha val="84705"/>
                </a:srgbClr>
              </a:buClr>
              <a:buSzPct val="123000"/>
              <a:buFont typeface="TimesNewRomanPSMT"/>
              <a:defRPr sz="4800">
                <a:solidFill>
                  <a:srgbClr val="000000"/>
                </a:solidFill>
                <a:latin typeface="Helvetica Neue"/>
                <a:ea typeface="Helvetica Neue"/>
                <a:cs typeface="Helvetica Neue"/>
                <a:sym typeface="Helvetica Neue"/>
              </a:defRPr>
            </a:lvl4pPr>
            <a:lvl5pPr marL="936625" indent="-238125" defTabSz="2438338">
              <a:lnSpc>
                <a:spcPct val="90000"/>
              </a:lnSpc>
              <a:spcBef>
                <a:spcPts val="4500"/>
              </a:spcBef>
              <a:buClr>
                <a:srgbClr val="000000">
                  <a:alpha val="84705"/>
                </a:srgbClr>
              </a:buClr>
              <a:buSzPct val="123000"/>
              <a:buFont typeface="TimesNewRomanPSMT"/>
              <a:defRPr sz="4800">
                <a:solidFill>
                  <a:srgbClr val="000000"/>
                </a:solidFill>
                <a:latin typeface="Helvetica Neue"/>
                <a:ea typeface="Helvetica Neue"/>
                <a:cs typeface="Helvetica Neue"/>
                <a:sym typeface="Helvetica Neue"/>
              </a:defRPr>
            </a:lvl5pPr>
          </a:lstStyle>
          <a:p>
            <a:pPr/>
            <a:r>
              <a:t>Punktopstillet tekst på lysbillede</a:t>
            </a:r>
          </a:p>
          <a:p>
            <a:pPr lvl="1"/>
            <a:r>
              <a:t/>
            </a:r>
          </a:p>
          <a:p>
            <a:pPr lvl="2"/>
            <a:r>
              <a:t/>
            </a:r>
          </a:p>
          <a:p>
            <a:pPr lvl="3"/>
            <a:r>
              <a:t/>
            </a:r>
          </a:p>
          <a:p>
            <a:pPr lvl="4"/>
            <a:r>
              <a:t/>
            </a:r>
          </a:p>
        </p:txBody>
      </p:sp>
      <p:sp>
        <p:nvSpPr>
          <p:cNvPr id="182" name="Lysbillednummer"/>
          <p:cNvSpPr txBox="1"/>
          <p:nvPr>
            <p:ph type="sldNum" sz="quarter" idx="2"/>
          </p:nvPr>
        </p:nvSpPr>
        <p:spPr>
          <a:xfrm>
            <a:off x="12001499" y="13080999"/>
            <a:ext cx="368505" cy="374600"/>
          </a:xfrm>
          <a:prstGeom prst="rect">
            <a:avLst/>
          </a:prstGeom>
        </p:spPr>
        <p:txBody>
          <a:bodyPr/>
          <a:lstStyle>
            <a:lvl1pPr algn="ctr">
              <a:defRPr sz="1800">
                <a:solidFill>
                  <a:srgbClr val="000000"/>
                </a:solidFill>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og foto">
    <p:spTree>
      <p:nvGrpSpPr>
        <p:cNvPr id="1" name=""/>
        <p:cNvGrpSpPr/>
        <p:nvPr/>
      </p:nvGrpSpPr>
      <p:grpSpPr>
        <a:xfrm>
          <a:off x="0" y="0"/>
          <a:ext cx="0" cy="0"/>
          <a:chOff x="0" y="0"/>
          <a:chExt cx="0" cy="0"/>
        </a:xfrm>
      </p:grpSpPr>
      <p:sp>
        <p:nvSpPr>
          <p:cNvPr id="21" name="Futuristisk hvid buet struktur"/>
          <p:cNvSpPr/>
          <p:nvPr>
            <p:ph type="pic" idx="21"/>
          </p:nvPr>
        </p:nvSpPr>
        <p:spPr>
          <a:xfrm>
            <a:off x="0" y="-5397500"/>
            <a:ext cx="27190700" cy="20393025"/>
          </a:xfrm>
          <a:prstGeom prst="rect">
            <a:avLst/>
          </a:prstGeom>
        </p:spPr>
        <p:txBody>
          <a:bodyPr lIns="91439" tIns="45719" rIns="91439" bIns="45719">
            <a:noAutofit/>
          </a:bodyPr>
          <a:lstStyle/>
          <a:p>
            <a:pPr/>
          </a:p>
        </p:txBody>
      </p:sp>
      <p:sp>
        <p:nvSpPr>
          <p:cNvPr id="22" name="Forfatter og dato"/>
          <p:cNvSpPr txBox="1"/>
          <p:nvPr>
            <p:ph type="body" sz="quarter" idx="22" hasCustomPrompt="1"/>
          </p:nvPr>
        </p:nvSpPr>
        <p:spPr>
          <a:xfrm>
            <a:off x="1206500" y="12268200"/>
            <a:ext cx="21971000" cy="660400"/>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pPr/>
            <a:r>
              <a:t>Forfatter og dato</a:t>
            </a:r>
          </a:p>
        </p:txBody>
      </p:sp>
      <p:sp>
        <p:nvSpPr>
          <p:cNvPr id="23" name="Brødtekst, niveau et…"/>
          <p:cNvSpPr txBox="1"/>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Undertitel på præsentation</a:t>
            </a:r>
          </a:p>
          <a:p>
            <a:pPr lvl="1"/>
            <a:r>
              <a:t/>
            </a:r>
          </a:p>
          <a:p>
            <a:pPr lvl="2"/>
            <a:r>
              <a:t/>
            </a:r>
          </a:p>
          <a:p>
            <a:pPr lvl="3"/>
            <a:r>
              <a:t/>
            </a:r>
          </a:p>
          <a:p>
            <a:pPr lvl="4"/>
            <a:r>
              <a:t/>
            </a:r>
          </a:p>
        </p:txBody>
      </p:sp>
      <p:sp>
        <p:nvSpPr>
          <p:cNvPr id="24" name="Titel på præsentation"/>
          <p:cNvSpPr txBox="1"/>
          <p:nvPr>
            <p:ph type="title" hasCustomPrompt="1"/>
          </p:nvPr>
        </p:nvSpPr>
        <p:spPr>
          <a:xfrm>
            <a:off x="1206500" y="2616200"/>
            <a:ext cx="21971004" cy="4648200"/>
          </a:xfrm>
          <a:prstGeom prst="rect">
            <a:avLst/>
          </a:prstGeom>
        </p:spPr>
        <p:txBody>
          <a:bodyPr anchor="b"/>
          <a:lstStyle>
            <a:lvl1pPr defTabSz="355600">
              <a:defRPr spc="-119" sz="12000"/>
            </a:lvl1pPr>
          </a:lstStyle>
          <a:p>
            <a:pPr/>
            <a:r>
              <a:t>Titel på præsentation</a:t>
            </a:r>
          </a:p>
        </p:txBody>
      </p:sp>
      <p:sp>
        <p:nvSpPr>
          <p:cNvPr id="25"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og foto, alt.">
    <p:spTree>
      <p:nvGrpSpPr>
        <p:cNvPr id="1" name=""/>
        <p:cNvGrpSpPr/>
        <p:nvPr/>
      </p:nvGrpSpPr>
      <p:grpSpPr>
        <a:xfrm>
          <a:off x="0" y="0"/>
          <a:ext cx="0" cy="0"/>
          <a:chOff x="0" y="0"/>
          <a:chExt cx="0" cy="0"/>
        </a:xfrm>
      </p:grpSpPr>
      <p:sp>
        <p:nvSpPr>
          <p:cNvPr id="32" name="Nærbillede af et buet, hvidt og lagdelt mønster"/>
          <p:cNvSpPr/>
          <p:nvPr>
            <p:ph type="pic" idx="21"/>
          </p:nvPr>
        </p:nvSpPr>
        <p:spPr>
          <a:xfrm>
            <a:off x="11569700" y="0"/>
            <a:ext cx="13716000" cy="13716000"/>
          </a:xfrm>
          <a:prstGeom prst="rect">
            <a:avLst/>
          </a:prstGeom>
        </p:spPr>
        <p:txBody>
          <a:bodyPr lIns="91439" tIns="45719" rIns="91439" bIns="45719">
            <a:noAutofit/>
          </a:bodyPr>
          <a:lstStyle/>
          <a:p>
            <a:pPr/>
          </a:p>
        </p:txBody>
      </p:sp>
      <p:sp>
        <p:nvSpPr>
          <p:cNvPr id="33" name="Titel på lysbillede"/>
          <p:cNvSpPr txBox="1"/>
          <p:nvPr>
            <p:ph type="title" hasCustomPrompt="1"/>
          </p:nvPr>
        </p:nvSpPr>
        <p:spPr>
          <a:xfrm>
            <a:off x="1206500" y="1333500"/>
            <a:ext cx="9779000" cy="5882273"/>
          </a:xfrm>
          <a:prstGeom prst="rect">
            <a:avLst/>
          </a:prstGeom>
        </p:spPr>
        <p:txBody>
          <a:bodyPr anchor="b"/>
          <a:lstStyle/>
          <a:p>
            <a:pPr/>
            <a:r>
              <a:t>Titel på lysbillede</a:t>
            </a:r>
          </a:p>
        </p:txBody>
      </p:sp>
      <p:sp>
        <p:nvSpPr>
          <p:cNvPr id="34" name="Brødtekst, niveau et…"/>
          <p:cNvSpPr txBox="1"/>
          <p:nvPr>
            <p:ph type="body" sz="quarter" idx="1" hasCustomPrompt="1"/>
          </p:nvPr>
        </p:nvSpPr>
        <p:spPr>
          <a:xfrm>
            <a:off x="1206500" y="7150100"/>
            <a:ext cx="9779000" cy="5385424"/>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Undertitel på lysbillede</a:t>
            </a:r>
          </a:p>
          <a:p>
            <a:pPr lvl="1"/>
            <a:r>
              <a:t/>
            </a:r>
          </a:p>
          <a:p>
            <a:pPr lvl="2"/>
            <a:r>
              <a:t/>
            </a:r>
          </a:p>
          <a:p>
            <a:pPr lvl="3"/>
            <a:r>
              <a:t/>
            </a:r>
          </a:p>
          <a:p>
            <a:pPr lvl="4"/>
            <a:r>
              <a:t/>
            </a:r>
          </a:p>
        </p:txBody>
      </p:sp>
      <p:sp>
        <p:nvSpPr>
          <p:cNvPr id="35"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og punkter">
    <p:spTree>
      <p:nvGrpSpPr>
        <p:cNvPr id="1" name=""/>
        <p:cNvGrpSpPr/>
        <p:nvPr/>
      </p:nvGrpSpPr>
      <p:grpSpPr>
        <a:xfrm>
          <a:off x="0" y="0"/>
          <a:ext cx="0" cy="0"/>
          <a:chOff x="0" y="0"/>
          <a:chExt cx="0" cy="0"/>
        </a:xfrm>
      </p:grpSpPr>
      <p:sp>
        <p:nvSpPr>
          <p:cNvPr id="42" name="Undertitel på lysbilled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Undertitel på lysbillede</a:t>
            </a:r>
          </a:p>
        </p:txBody>
      </p:sp>
      <p:sp>
        <p:nvSpPr>
          <p:cNvPr id="43" name="Titel på lysbillede"/>
          <p:cNvSpPr txBox="1"/>
          <p:nvPr>
            <p:ph type="title" hasCustomPrompt="1"/>
          </p:nvPr>
        </p:nvSpPr>
        <p:spPr>
          <a:prstGeom prst="rect">
            <a:avLst/>
          </a:prstGeom>
        </p:spPr>
        <p:txBody>
          <a:bodyPr/>
          <a:lstStyle/>
          <a:p>
            <a:pPr/>
            <a:r>
              <a:t>Titel på lysbillede</a:t>
            </a:r>
          </a:p>
        </p:txBody>
      </p:sp>
      <p:sp>
        <p:nvSpPr>
          <p:cNvPr id="44" name="Brødtekst, niveau et…"/>
          <p:cNvSpPr txBox="1"/>
          <p:nvPr>
            <p:ph type="body" idx="1" hasCustomPrompt="1"/>
          </p:nvPr>
        </p:nvSpPr>
        <p:spPr>
          <a:prstGeom prst="rect">
            <a:avLst/>
          </a:prstGeom>
        </p:spPr>
        <p:txBody>
          <a:bodyPr/>
          <a:lstStyle/>
          <a:p>
            <a:pPr/>
            <a:r>
              <a:t>Punktopstillet tekst på lysbillede</a:t>
            </a:r>
          </a:p>
          <a:p>
            <a:pPr lvl="1"/>
            <a:r>
              <a:t/>
            </a:r>
          </a:p>
          <a:p>
            <a:pPr lvl="2"/>
            <a:r>
              <a:t/>
            </a:r>
          </a:p>
          <a:p>
            <a:pPr lvl="3"/>
            <a:r>
              <a:t/>
            </a:r>
          </a:p>
          <a:p>
            <a:pPr lvl="4"/>
            <a:r>
              <a:t/>
            </a:r>
          </a:p>
        </p:txBody>
      </p:sp>
      <p:sp>
        <p:nvSpPr>
          <p:cNvPr id="45"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tegn">
    <p:spTree>
      <p:nvGrpSpPr>
        <p:cNvPr id="1" name=""/>
        <p:cNvGrpSpPr/>
        <p:nvPr/>
      </p:nvGrpSpPr>
      <p:grpSpPr>
        <a:xfrm>
          <a:off x="0" y="0"/>
          <a:ext cx="0" cy="0"/>
          <a:chOff x="0" y="0"/>
          <a:chExt cx="0" cy="0"/>
        </a:xfrm>
      </p:grpSpPr>
      <p:sp>
        <p:nvSpPr>
          <p:cNvPr id="52" name="Brødtekst, niveau et…"/>
          <p:cNvSpPr txBox="1"/>
          <p:nvPr>
            <p:ph type="body" idx="1" hasCustomPrompt="1"/>
          </p:nvPr>
        </p:nvSpPr>
        <p:spPr>
          <a:prstGeom prst="rect">
            <a:avLst/>
          </a:prstGeom>
        </p:spPr>
        <p:txBody>
          <a:bodyPr/>
          <a:lstStyle/>
          <a:p>
            <a:pPr/>
            <a:r>
              <a:t>Punktopstillet tekst på lysbillede</a:t>
            </a:r>
          </a:p>
          <a:p>
            <a:pPr lvl="1"/>
            <a:r>
              <a:t/>
            </a:r>
          </a:p>
          <a:p>
            <a:pPr lvl="2"/>
            <a:r>
              <a:t/>
            </a:r>
          </a:p>
          <a:p>
            <a:pPr lvl="3"/>
            <a:r>
              <a:t/>
            </a:r>
          </a:p>
          <a:p>
            <a:pPr lvl="4"/>
            <a:r>
              <a:t/>
            </a:r>
          </a:p>
        </p:txBody>
      </p:sp>
      <p:sp>
        <p:nvSpPr>
          <p:cNvPr id="53"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r og foto">
    <p:spTree>
      <p:nvGrpSpPr>
        <p:cNvPr id="1" name=""/>
        <p:cNvGrpSpPr/>
        <p:nvPr/>
      </p:nvGrpSpPr>
      <p:grpSpPr>
        <a:xfrm>
          <a:off x="0" y="0"/>
          <a:ext cx="0" cy="0"/>
          <a:chOff x="0" y="0"/>
          <a:chExt cx="0" cy="0"/>
        </a:xfrm>
      </p:grpSpPr>
      <p:sp>
        <p:nvSpPr>
          <p:cNvPr id="60" name="Nærbillede af kanten af en hvid buet sten"/>
          <p:cNvSpPr/>
          <p:nvPr>
            <p:ph type="pic" idx="21"/>
          </p:nvPr>
        </p:nvSpPr>
        <p:spPr>
          <a:xfrm>
            <a:off x="12382500" y="-1206500"/>
            <a:ext cx="12103100" cy="16140313"/>
          </a:xfrm>
          <a:prstGeom prst="rect">
            <a:avLst/>
          </a:prstGeom>
        </p:spPr>
        <p:txBody>
          <a:bodyPr lIns="91439" tIns="45719" rIns="91439" bIns="45719">
            <a:noAutofit/>
          </a:bodyPr>
          <a:lstStyle/>
          <a:p>
            <a:pPr/>
          </a:p>
        </p:txBody>
      </p:sp>
      <p:sp>
        <p:nvSpPr>
          <p:cNvPr id="61" name="Undertitel på lysbillede"/>
          <p:cNvSpPr txBox="1"/>
          <p:nvPr>
            <p:ph type="body" sz="quarter" idx="22"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Undertitel på lysbillede</a:t>
            </a:r>
          </a:p>
        </p:txBody>
      </p:sp>
      <p:sp>
        <p:nvSpPr>
          <p:cNvPr id="62" name="Titel på lysbillede"/>
          <p:cNvSpPr txBox="1"/>
          <p:nvPr>
            <p:ph type="title" hasCustomPrompt="1"/>
          </p:nvPr>
        </p:nvSpPr>
        <p:spPr>
          <a:xfrm>
            <a:off x="1206500" y="635000"/>
            <a:ext cx="9779000" cy="1689100"/>
          </a:xfrm>
          <a:prstGeom prst="rect">
            <a:avLst/>
          </a:prstGeom>
        </p:spPr>
        <p:txBody>
          <a:bodyPr/>
          <a:lstStyle/>
          <a:p>
            <a:pPr/>
            <a:r>
              <a:t>Titel på lysbillede</a:t>
            </a:r>
          </a:p>
        </p:txBody>
      </p:sp>
      <p:sp>
        <p:nvSpPr>
          <p:cNvPr id="63" name="Brødtekst, niveau et…"/>
          <p:cNvSpPr txBox="1"/>
          <p:nvPr>
            <p:ph type="body" sz="half" idx="1" hasCustomPrompt="1"/>
          </p:nvPr>
        </p:nvSpPr>
        <p:spPr>
          <a:xfrm>
            <a:off x="1206500" y="4248504"/>
            <a:ext cx="9779000" cy="8256012"/>
          </a:xfrm>
          <a:prstGeom prst="rect">
            <a:avLst/>
          </a:prstGeom>
        </p:spPr>
        <p:txBody>
          <a:bodyPr/>
          <a:lstStyle/>
          <a:p>
            <a:pPr/>
            <a:r>
              <a:t>Punktopstillet tekst på lysbillede</a:t>
            </a:r>
          </a:p>
          <a:p>
            <a:pPr lvl="1"/>
            <a:r>
              <a:t/>
            </a:r>
          </a:p>
          <a:p>
            <a:pPr lvl="2"/>
            <a:r>
              <a:t/>
            </a:r>
          </a:p>
          <a:p>
            <a:pPr lvl="3"/>
            <a:r>
              <a:t/>
            </a:r>
          </a:p>
          <a:p>
            <a:pPr lvl="4"/>
            <a:r>
              <a:t/>
            </a:r>
          </a:p>
        </p:txBody>
      </p:sp>
      <p:sp>
        <p:nvSpPr>
          <p:cNvPr id="64"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r og livevideo – lille">
    <p:spTree>
      <p:nvGrpSpPr>
        <p:cNvPr id="1" name=""/>
        <p:cNvGrpSpPr/>
        <p:nvPr/>
      </p:nvGrpSpPr>
      <p:grpSpPr>
        <a:xfrm>
          <a:off x="0" y="0"/>
          <a:ext cx="0" cy="0"/>
          <a:chOff x="0" y="0"/>
          <a:chExt cx="0" cy="0"/>
        </a:xfrm>
      </p:grpSpPr>
      <p:sp>
        <p:nvSpPr>
          <p:cNvPr id="71" name="Undertitel på lysbilled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Undertitel på lysbillede</a:t>
            </a:r>
          </a:p>
        </p:txBody>
      </p:sp>
      <p:sp>
        <p:nvSpPr>
          <p:cNvPr id="72" name="Titel på lysbillede"/>
          <p:cNvSpPr txBox="1"/>
          <p:nvPr>
            <p:ph type="title" hasCustomPrompt="1"/>
          </p:nvPr>
        </p:nvSpPr>
        <p:spPr>
          <a:prstGeom prst="rect">
            <a:avLst/>
          </a:prstGeom>
        </p:spPr>
        <p:txBody>
          <a:bodyPr/>
          <a:lstStyle/>
          <a:p>
            <a:pPr/>
            <a:r>
              <a:t>Titel på lysbillede</a:t>
            </a:r>
          </a:p>
        </p:txBody>
      </p:sp>
      <p:sp>
        <p:nvSpPr>
          <p:cNvPr id="73" name="Brødtekst, niveau et…"/>
          <p:cNvSpPr txBox="1"/>
          <p:nvPr>
            <p:ph type="body" sz="half" idx="1" hasCustomPrompt="1"/>
          </p:nvPr>
        </p:nvSpPr>
        <p:spPr>
          <a:xfrm>
            <a:off x="1206500" y="4248504"/>
            <a:ext cx="9779000" cy="8256012"/>
          </a:xfrm>
          <a:prstGeom prst="rect">
            <a:avLst/>
          </a:prstGeom>
        </p:spPr>
        <p:txBody>
          <a:bodyPr/>
          <a:lstStyle/>
          <a:p>
            <a:pPr/>
            <a:r>
              <a:t>Punktopstillet tekst på lysbillede</a:t>
            </a:r>
          </a:p>
          <a:p>
            <a:pPr lvl="1"/>
            <a:r>
              <a:t/>
            </a:r>
          </a:p>
          <a:p>
            <a:pPr lvl="2"/>
            <a:r>
              <a:t/>
            </a:r>
          </a:p>
          <a:p>
            <a:pPr lvl="3"/>
            <a:r>
              <a:t/>
            </a:r>
          </a:p>
          <a:p>
            <a:pPr lvl="4"/>
            <a:r>
              <a:t/>
            </a:r>
          </a:p>
        </p:txBody>
      </p:sp>
      <p:sp>
        <p:nvSpPr>
          <p:cNvPr id="74"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r og livevideo – stor">
    <p:spTree>
      <p:nvGrpSpPr>
        <p:cNvPr id="1" name=""/>
        <p:cNvGrpSpPr/>
        <p:nvPr/>
      </p:nvGrpSpPr>
      <p:grpSpPr>
        <a:xfrm>
          <a:off x="0" y="0"/>
          <a:ext cx="0" cy="0"/>
          <a:chOff x="0" y="0"/>
          <a:chExt cx="0" cy="0"/>
        </a:xfrm>
      </p:grpSpPr>
      <p:sp>
        <p:nvSpPr>
          <p:cNvPr id="81" name="Undertitel på lysbillede"/>
          <p:cNvSpPr txBox="1"/>
          <p:nvPr>
            <p:ph type="body" sz="quarter" idx="21"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Undertitel på lysbillede</a:t>
            </a:r>
          </a:p>
        </p:txBody>
      </p:sp>
      <p:sp>
        <p:nvSpPr>
          <p:cNvPr id="82" name="Titel på lysbillede"/>
          <p:cNvSpPr txBox="1"/>
          <p:nvPr>
            <p:ph type="title" hasCustomPrompt="1"/>
          </p:nvPr>
        </p:nvSpPr>
        <p:spPr>
          <a:xfrm>
            <a:off x="1206500" y="635000"/>
            <a:ext cx="9779000" cy="1689100"/>
          </a:xfrm>
          <a:prstGeom prst="rect">
            <a:avLst/>
          </a:prstGeom>
        </p:spPr>
        <p:txBody>
          <a:bodyPr/>
          <a:lstStyle/>
          <a:p>
            <a:pPr/>
            <a:r>
              <a:t>Titel på lysbillede</a:t>
            </a:r>
          </a:p>
        </p:txBody>
      </p:sp>
      <p:sp>
        <p:nvSpPr>
          <p:cNvPr id="83" name="Brødtekst, niveau et…"/>
          <p:cNvSpPr txBox="1"/>
          <p:nvPr>
            <p:ph type="body" sz="half" idx="1" hasCustomPrompt="1"/>
          </p:nvPr>
        </p:nvSpPr>
        <p:spPr>
          <a:xfrm>
            <a:off x="1206500" y="4248504"/>
            <a:ext cx="9779000" cy="8256012"/>
          </a:xfrm>
          <a:prstGeom prst="rect">
            <a:avLst/>
          </a:prstGeom>
        </p:spPr>
        <p:txBody>
          <a:bodyPr/>
          <a:lstStyle/>
          <a:p>
            <a:pPr/>
            <a:r>
              <a:t>Punktopstillet tekst på lysbillede</a:t>
            </a:r>
          </a:p>
          <a:p>
            <a:pPr lvl="1"/>
            <a:r>
              <a:t/>
            </a:r>
          </a:p>
          <a:p>
            <a:pPr lvl="2"/>
            <a:r>
              <a:t/>
            </a:r>
          </a:p>
          <a:p>
            <a:pPr lvl="3"/>
            <a:r>
              <a:t/>
            </a:r>
          </a:p>
          <a:p>
            <a:pPr lvl="4"/>
            <a:r>
              <a:t/>
            </a:r>
          </a:p>
        </p:txBody>
      </p:sp>
      <p:sp>
        <p:nvSpPr>
          <p:cNvPr id="84"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fsnit">
    <p:spTree>
      <p:nvGrpSpPr>
        <p:cNvPr id="1" name=""/>
        <p:cNvGrpSpPr/>
        <p:nvPr/>
      </p:nvGrpSpPr>
      <p:grpSpPr>
        <a:xfrm>
          <a:off x="0" y="0"/>
          <a:ext cx="0" cy="0"/>
          <a:chOff x="0" y="0"/>
          <a:chExt cx="0" cy="0"/>
        </a:xfrm>
      </p:grpSpPr>
      <p:sp>
        <p:nvSpPr>
          <p:cNvPr id="91" name="Titel på afsnit"/>
          <p:cNvSpPr txBox="1"/>
          <p:nvPr>
            <p:ph type="title" hasCustomPrompt="1"/>
          </p:nvPr>
        </p:nvSpPr>
        <p:spPr>
          <a:xfrm>
            <a:off x="1206496" y="3911600"/>
            <a:ext cx="21971004" cy="4648200"/>
          </a:xfrm>
          <a:prstGeom prst="rect">
            <a:avLst/>
          </a:prstGeom>
        </p:spPr>
        <p:txBody>
          <a:bodyPr anchor="ctr"/>
          <a:lstStyle>
            <a:lvl1pPr>
              <a:defRPr spc="-119" sz="12000"/>
            </a:lvl1pPr>
          </a:lstStyle>
          <a:p>
            <a:pPr/>
            <a:r>
              <a:t>Titel på afsnit</a:t>
            </a:r>
          </a:p>
        </p:txBody>
      </p:sp>
      <p:sp>
        <p:nvSpPr>
          <p:cNvPr id="92"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el på lysbillede"/>
          <p:cNvSpPr txBox="1"/>
          <p:nvPr>
            <p:ph type="title" hasCustomPrompt="1"/>
          </p:nvPr>
        </p:nvSpPr>
        <p:spPr>
          <a:xfrm>
            <a:off x="1206500" y="635000"/>
            <a:ext cx="21971000" cy="168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Titel på lysbillede</a:t>
            </a:r>
          </a:p>
        </p:txBody>
      </p:sp>
      <p:sp>
        <p:nvSpPr>
          <p:cNvPr id="3" name="Brødtekst, niveau et…"/>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Punktopstillet tekst på lysbillede</a:t>
            </a:r>
          </a:p>
          <a:p>
            <a:pPr lvl="1"/>
            <a:r>
              <a:t/>
            </a:r>
          </a:p>
          <a:p>
            <a:pPr lvl="2"/>
            <a:r>
              <a:t/>
            </a:r>
          </a:p>
          <a:p>
            <a:pPr lvl="3"/>
            <a:r>
              <a:t/>
            </a:r>
          </a:p>
          <a:p>
            <a:pPr lvl="4"/>
            <a:r>
              <a:t/>
            </a:r>
          </a:p>
        </p:txBody>
      </p:sp>
      <p:sp>
        <p:nvSpPr>
          <p:cNvPr id="4" name="Lysbillednummer"/>
          <p:cNvSpPr txBox="1"/>
          <p:nvPr>
            <p:ph type="sldNum" sz="quarter" idx="2"/>
          </p:nvPr>
        </p:nvSpPr>
        <p:spPr>
          <a:xfrm>
            <a:off x="23538179" y="12443459"/>
            <a:ext cx="408941" cy="444501"/>
          </a:xfrm>
          <a:prstGeom prst="rect">
            <a:avLst/>
          </a:prstGeom>
          <a:ln w="12700">
            <a:miter lim="400000"/>
          </a:ln>
        </p:spPr>
        <p:txBody>
          <a:bodyPr wrap="none" lIns="50800" tIns="50800" rIns="50800" bIns="50800" anchor="b">
            <a:spAutoFit/>
          </a:bodyPr>
          <a:lstStyle>
            <a:lvl1pPr algn="r" defTabSz="584200">
              <a:spcBef>
                <a:spcPts val="0"/>
              </a:spcBef>
              <a:defRPr sz="20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xmlns:p14="http://schemas.microsoft.com/office/powerpoint/2010/main" spd="med" advClick="1"/>
  <p:txStyles>
    <p:titleStyle>
      <a:lvl1pPr marL="0" marR="0" indent="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1pPr>
      <a:lvl2pPr marL="0" marR="0" indent="4572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9pPr>
    </p:titleStyle>
    <p:bodyStyle>
      <a:lvl1pPr marL="4572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Avenir Next Regular"/>
          <a:ea typeface="Avenir Next Regular"/>
          <a:cs typeface="Avenir Next Regular"/>
          <a:sym typeface="Avenir Next Regular"/>
        </a:defRPr>
      </a:lvl1pPr>
      <a:lvl2pPr marL="9144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Avenir Next Regular"/>
          <a:ea typeface="Avenir Next Regular"/>
          <a:cs typeface="Avenir Next Regular"/>
          <a:sym typeface="Avenir Next Regular"/>
        </a:defRPr>
      </a:lvl2pPr>
      <a:lvl3pPr marL="13716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Avenir Next Regular"/>
          <a:ea typeface="Avenir Next Regular"/>
          <a:cs typeface="Avenir Next Regular"/>
          <a:sym typeface="Avenir Next Regular"/>
        </a:defRPr>
      </a:lvl3pPr>
      <a:lvl4pPr marL="18288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Avenir Next Regular"/>
          <a:ea typeface="Avenir Next Regular"/>
          <a:cs typeface="Avenir Next Regular"/>
          <a:sym typeface="Avenir Next Regular"/>
        </a:defRPr>
      </a:lvl4pPr>
      <a:lvl5pPr marL="22860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Avenir Next Regular"/>
          <a:ea typeface="Avenir Next Regular"/>
          <a:cs typeface="Avenir Next Regular"/>
          <a:sym typeface="Avenir Next Regular"/>
        </a:defRPr>
      </a:lvl5pPr>
      <a:lvl6pPr marL="27432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Avenir Next Regular"/>
          <a:ea typeface="Avenir Next Regular"/>
          <a:cs typeface="Avenir Next Regular"/>
          <a:sym typeface="Avenir Next Regular"/>
        </a:defRPr>
      </a:lvl6pPr>
      <a:lvl7pPr marL="32004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Avenir Next Regular"/>
          <a:ea typeface="Avenir Next Regular"/>
          <a:cs typeface="Avenir Next Regular"/>
          <a:sym typeface="Avenir Next Regular"/>
        </a:defRPr>
      </a:lvl7pPr>
      <a:lvl8pPr marL="36576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Avenir Next Regular"/>
          <a:ea typeface="Avenir Next Regular"/>
          <a:cs typeface="Avenir Next Regular"/>
          <a:sym typeface="Avenir Next Regular"/>
        </a:defRPr>
      </a:lvl8pPr>
      <a:lvl9pPr marL="41148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Avenir Next Regular"/>
          <a:ea typeface="Avenir Next Regular"/>
          <a:cs typeface="Avenir Next Regular"/>
          <a:sym typeface="Avenir Next Regular"/>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1pPr>
      <a:lvl2pPr marL="0" marR="0" indent="4572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2pPr>
      <a:lvl3pPr marL="0" marR="0" indent="9144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3pPr>
      <a:lvl4pPr marL="0" marR="0" indent="13716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4pPr>
      <a:lvl5pPr marL="0" marR="0" indent="18288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5pPr>
      <a:lvl6pPr marL="0" marR="0" indent="22860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6pPr>
      <a:lvl7pPr marL="0" marR="0" indent="27432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7pPr>
      <a:lvl8pPr marL="0" marR="0" indent="32004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8pPr>
      <a:lvl9pPr marL="0" marR="0" indent="36576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hyperlink" Target="https://bedstsammen.kk.dk/skole/ai-i-skolen-nye-muligheder-for-undervisning-og-forberedelse" TargetMode="External"/><Relationship Id="rId4" Type="http://schemas.openxmlformats.org/officeDocument/2006/relationships/hyperlink" Target="http://www.kortlink.dk/2s8m2" TargetMode="External"/><Relationship Id="rId5" Type="http://schemas.openxmlformats.org/officeDocument/2006/relationships/image" Target="../media/image1.png"/><Relationship Id="rId6"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www.dr.dk/skole/hvad-er-ai-og-hvordan-fungerer-det" TargetMode="External"/><Relationship Id="rId6" Type="http://schemas.openxmlformats.org/officeDocument/2006/relationships/hyperlink" Target="http://flaticon.com" TargetMode="External"/><Relationship Id="rId7"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skolegpt.dk/" TargetMode="External"/><Relationship Id="rId6" Type="http://schemas.openxmlformats.org/officeDocument/2006/relationships/image" Target="../media/image7.png"/><Relationship Id="rId7" Type="http://schemas.openxmlformats.org/officeDocument/2006/relationships/image" Target="../media/image8.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kortlink.dk/2s8m2" TargetMode="External"/><Relationship Id="rId6" Type="http://schemas.openxmlformats.org/officeDocument/2006/relationships/image" Target="../media/image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9.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Kort lærervejledning"/>
          <p:cNvSpPr txBox="1"/>
          <p:nvPr>
            <p:ph type="title"/>
          </p:nvPr>
        </p:nvSpPr>
        <p:spPr>
          <a:xfrm>
            <a:off x="1261867" y="994788"/>
            <a:ext cx="7288054" cy="1015743"/>
          </a:xfrm>
          <a:prstGeom prst="rect">
            <a:avLst/>
          </a:prstGeom>
        </p:spPr>
        <p:txBody>
          <a:bodyPr/>
          <a:lstStyle>
            <a:lvl1pPr defTabSz="2389572">
              <a:defRPr spc="-119" sz="5978"/>
            </a:lvl1pPr>
          </a:lstStyle>
          <a:p>
            <a:pPr/>
            <a:r>
              <a:t>Kort lærervejledning</a:t>
            </a:r>
          </a:p>
        </p:txBody>
      </p:sp>
      <p:sp>
        <p:nvSpPr>
          <p:cNvPr id="192" name="AI fylder mere og mere i særligt folkeskolens ældste klasser og har mange muligheder ift. undervisningen. Men AI bringer også dilemmaer ind i klasserummet, og der kan opstå et behov for at diskutere, hvordan AI bruges bedst i skolen.…"/>
          <p:cNvSpPr txBox="1"/>
          <p:nvPr>
            <p:ph type="body" sz="quarter" idx="1"/>
          </p:nvPr>
        </p:nvSpPr>
        <p:spPr>
          <a:xfrm>
            <a:off x="1206499" y="3578871"/>
            <a:ext cx="21971001" cy="1887725"/>
          </a:xfrm>
          <a:prstGeom prst="rect">
            <a:avLst/>
          </a:prstGeom>
        </p:spPr>
        <p:txBody>
          <a:bodyPr/>
          <a:lstStyle/>
          <a:p>
            <a:pPr marL="0" indent="0" defTabSz="370331">
              <a:lnSpc>
                <a:spcPct val="100000"/>
              </a:lnSpc>
              <a:spcBef>
                <a:spcPts val="0"/>
              </a:spcBef>
              <a:buClrTx/>
              <a:buSzTx/>
              <a:buFontTx/>
              <a:buNone/>
              <a:defRPr sz="2349">
                <a:latin typeface="KBH"/>
                <a:ea typeface="KBH"/>
                <a:cs typeface="KBH"/>
                <a:sym typeface="KBH"/>
              </a:defRPr>
            </a:pPr>
            <a:r>
              <a:t>AI fylder mere og mere i særligt folkeskolens ældste klasser og har mange muligheder ift. undervisningen. Men AI bringer også dilemmaer ind i klasserummet, og der kan opstå et behov for at diskutere, hvordan AI bruges bedst i skolen.​</a:t>
            </a:r>
          </a:p>
          <a:p>
            <a:pPr marL="0" indent="0" defTabSz="370331">
              <a:lnSpc>
                <a:spcPct val="100000"/>
              </a:lnSpc>
              <a:spcBef>
                <a:spcPts val="0"/>
              </a:spcBef>
              <a:buClrTx/>
              <a:buSzTx/>
              <a:buFontTx/>
              <a:buNone/>
              <a:defRPr sz="2349">
                <a:latin typeface="KBH"/>
                <a:ea typeface="KBH"/>
                <a:cs typeface="KBH"/>
                <a:sym typeface="KBH"/>
              </a:defRPr>
            </a:pPr>
          </a:p>
          <a:p>
            <a:pPr marL="0" indent="0" defTabSz="370331">
              <a:lnSpc>
                <a:spcPct val="100000"/>
              </a:lnSpc>
              <a:spcBef>
                <a:spcPts val="0"/>
              </a:spcBef>
              <a:buClrTx/>
              <a:buSzTx/>
              <a:buFontTx/>
              <a:buNone/>
              <a:defRPr sz="2349">
                <a:latin typeface="KBH"/>
                <a:ea typeface="KBH"/>
                <a:cs typeface="KBH"/>
                <a:sym typeface="KBH"/>
              </a:defRPr>
            </a:pPr>
            <a:r>
              <a:t>Dette korte introforløb er designet til at give eleverne i din klasse muligheder for at diskutere nogle af de dilemmaer, der kan knytte sig til brugen af AI i skolearbejdet: Hvad kan man? Hvad er ok? Hvordan er man ansvarligt? Hvordan lærer man bedst med AI og hvad er snyd? ​</a:t>
            </a:r>
          </a:p>
        </p:txBody>
      </p:sp>
      <p:sp>
        <p:nvSpPr>
          <p:cNvPr id="193" name="Mål:…"/>
          <p:cNvSpPr txBox="1"/>
          <p:nvPr/>
        </p:nvSpPr>
        <p:spPr>
          <a:xfrm>
            <a:off x="1227289" y="6190696"/>
            <a:ext cx="10343055" cy="5092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0"/>
              </a:spcBef>
              <a:defRPr b="1" sz="2700">
                <a:solidFill>
                  <a:srgbClr val="0F4761"/>
                </a:solidFill>
                <a:latin typeface="KBH"/>
                <a:ea typeface="KBH"/>
                <a:cs typeface="KBH"/>
                <a:sym typeface="KBH"/>
              </a:defRPr>
            </a:pPr>
            <a:r>
              <a:t>Mål:​</a:t>
            </a:r>
          </a:p>
          <a:p>
            <a:pPr defTabSz="457200">
              <a:spcBef>
                <a:spcPts val="0"/>
              </a:spcBef>
              <a:defRPr sz="2000">
                <a:solidFill>
                  <a:srgbClr val="000000">
                    <a:alpha val="84706"/>
                  </a:srgbClr>
                </a:solidFill>
                <a:latin typeface="KBH"/>
                <a:ea typeface="KBH"/>
                <a:cs typeface="KBH"/>
                <a:sym typeface="KBH"/>
              </a:defRPr>
            </a:pPr>
            <a:r>
              <a:t>​</a:t>
            </a:r>
          </a:p>
          <a:p>
            <a:pPr defTabSz="457200">
              <a:spcBef>
                <a:spcPts val="0"/>
              </a:spcBef>
              <a:defRPr sz="2000">
                <a:solidFill>
                  <a:srgbClr val="000000">
                    <a:alpha val="84706"/>
                  </a:srgbClr>
                </a:solidFill>
                <a:latin typeface="KBH"/>
                <a:ea typeface="KBH"/>
                <a:cs typeface="KBH"/>
                <a:sym typeface="KBH"/>
              </a:defRPr>
            </a:pPr>
            <a:r>
              <a:t>At eleverne:​</a:t>
            </a:r>
          </a:p>
          <a:p>
            <a:pPr marL="457200" indent="-317500" defTabSz="457200">
              <a:spcBef>
                <a:spcPts val="0"/>
              </a:spcBef>
              <a:buClr>
                <a:srgbClr val="000000">
                  <a:alpha val="84706"/>
                </a:srgbClr>
              </a:buClr>
              <a:buSzPct val="100000"/>
              <a:buFont typeface="Helvetica Neue"/>
              <a:buChar char="•"/>
              <a:defRPr sz="2000">
                <a:solidFill>
                  <a:srgbClr val="000000">
                    <a:alpha val="84706"/>
                  </a:srgbClr>
                </a:solidFill>
                <a:latin typeface="KBH"/>
                <a:ea typeface="KBH"/>
                <a:cs typeface="KBH"/>
                <a:sym typeface="KBH"/>
              </a:defRPr>
            </a:pPr>
            <a:r>
              <a:t>Ved, hvad en chatbot er (SkoleGPT)​</a:t>
            </a:r>
          </a:p>
          <a:p>
            <a:pPr marL="457200" indent="-317500" defTabSz="457200">
              <a:spcBef>
                <a:spcPts val="0"/>
              </a:spcBef>
              <a:buClr>
                <a:srgbClr val="000000">
                  <a:alpha val="84706"/>
                </a:srgbClr>
              </a:buClr>
              <a:buSzPct val="100000"/>
              <a:buFont typeface="Helvetica Neue"/>
              <a:buChar char="•"/>
              <a:defRPr sz="2000">
                <a:solidFill>
                  <a:srgbClr val="000000">
                    <a:alpha val="84706"/>
                  </a:srgbClr>
                </a:solidFill>
                <a:latin typeface="KBH"/>
                <a:ea typeface="KBH"/>
                <a:cs typeface="KBH"/>
                <a:sym typeface="KBH"/>
              </a:defRPr>
            </a:pPr>
            <a:r>
              <a:t>Har afprøvet, hvad den kan i forhold til hensigtsmæssig og uhensigtsmæssig brug i skolearbejdet.​</a:t>
            </a:r>
          </a:p>
          <a:p>
            <a:pPr marL="457200" indent="-317500" defTabSz="457200">
              <a:spcBef>
                <a:spcPts val="0"/>
              </a:spcBef>
              <a:buClr>
                <a:srgbClr val="000000">
                  <a:alpha val="84706"/>
                </a:srgbClr>
              </a:buClr>
              <a:buSzPct val="100000"/>
              <a:buFont typeface="Helvetica Neue"/>
              <a:buChar char="•"/>
              <a:defRPr sz="2000">
                <a:solidFill>
                  <a:srgbClr val="000000">
                    <a:alpha val="84706"/>
                  </a:srgbClr>
                </a:solidFill>
                <a:latin typeface="KBH"/>
                <a:ea typeface="KBH"/>
                <a:cs typeface="KBH"/>
                <a:sym typeface="KBH"/>
              </a:defRPr>
            </a:pPr>
            <a:r>
              <a:t>Ved, hvordan man prompter den</a:t>
            </a:r>
            <a:r>
              <a:rPr>
                <a:solidFill>
                  <a:srgbClr val="000000"/>
                </a:solidFill>
              </a:rPr>
              <a:t> i forhold</a:t>
            </a:r>
            <a:r>
              <a:t> til typisk skolearbejde​</a:t>
            </a:r>
          </a:p>
          <a:p>
            <a:pPr marL="457200" indent="-317500" defTabSz="457200">
              <a:spcBef>
                <a:spcPts val="0"/>
              </a:spcBef>
              <a:buClr>
                <a:srgbClr val="000000">
                  <a:alpha val="84706"/>
                </a:srgbClr>
              </a:buClr>
              <a:buSzPct val="100000"/>
              <a:buFont typeface="Helvetica Neue"/>
              <a:buChar char="•"/>
              <a:defRPr sz="2000">
                <a:solidFill>
                  <a:srgbClr val="000000">
                    <a:alpha val="84706"/>
                  </a:srgbClr>
                </a:solidFill>
                <a:latin typeface="KBH"/>
                <a:ea typeface="KBH"/>
                <a:cs typeface="KBH"/>
                <a:sym typeface="KBH"/>
              </a:defRPr>
            </a:pPr>
            <a:r>
              <a:t>Ved, hvad man må/ ikke må bruge AI til i skolearbejdet​</a:t>
            </a:r>
          </a:p>
          <a:p>
            <a:pPr marL="457200" indent="-317500" defTabSz="457200">
              <a:spcBef>
                <a:spcPts val="0"/>
              </a:spcBef>
              <a:buClr>
                <a:srgbClr val="000000">
                  <a:alpha val="84706"/>
                </a:srgbClr>
              </a:buClr>
              <a:buSzPct val="100000"/>
              <a:buFont typeface="Helvetica Neue"/>
              <a:buChar char="•"/>
              <a:defRPr sz="2000">
                <a:solidFill>
                  <a:srgbClr val="000000">
                    <a:alpha val="84706"/>
                  </a:srgbClr>
                </a:solidFill>
                <a:latin typeface="KBH"/>
                <a:ea typeface="KBH"/>
                <a:cs typeface="KBH"/>
                <a:sym typeface="KBH"/>
              </a:defRPr>
            </a:pPr>
            <a:r>
              <a:t>Har diskuteret centrale dilemmaer i forhold til brug af AI i skolen​</a:t>
            </a:r>
          </a:p>
          <a:p>
            <a:pPr defTabSz="457200">
              <a:spcBef>
                <a:spcPts val="0"/>
              </a:spcBef>
              <a:defRPr sz="2000">
                <a:solidFill>
                  <a:srgbClr val="000000">
                    <a:alpha val="84706"/>
                  </a:srgbClr>
                </a:solidFill>
                <a:latin typeface="KBH"/>
                <a:ea typeface="KBH"/>
                <a:cs typeface="KBH"/>
                <a:sym typeface="KBH"/>
              </a:defRPr>
            </a:pPr>
            <a:r>
              <a:t>​</a:t>
            </a:r>
          </a:p>
          <a:p>
            <a:pPr defTabSz="457200">
              <a:spcBef>
                <a:spcPts val="0"/>
              </a:spcBef>
              <a:defRPr sz="2000">
                <a:solidFill>
                  <a:srgbClr val="0F4761"/>
                </a:solidFill>
                <a:latin typeface="KBH"/>
                <a:ea typeface="KBH"/>
                <a:cs typeface="KBH"/>
                <a:sym typeface="KBH"/>
              </a:defRPr>
            </a:pPr>
            <a:r>
              <a:t>Aktiviteter​</a:t>
            </a:r>
          </a:p>
          <a:p>
            <a:pPr marL="457200" indent="-317500" defTabSz="457200">
              <a:spcBef>
                <a:spcPts val="0"/>
              </a:spcBef>
              <a:buClr>
                <a:srgbClr val="000000">
                  <a:alpha val="84706"/>
                </a:srgbClr>
              </a:buClr>
              <a:buSzPct val="100000"/>
              <a:buFont typeface="Helvetica Neue"/>
              <a:buChar char="•"/>
              <a:defRPr sz="2000">
                <a:solidFill>
                  <a:srgbClr val="000000">
                    <a:alpha val="84706"/>
                  </a:srgbClr>
                </a:solidFill>
                <a:latin typeface="KBH"/>
                <a:ea typeface="KBH"/>
                <a:cs typeface="KBH"/>
                <a:sym typeface="KBH"/>
              </a:defRPr>
            </a:pPr>
            <a:r>
              <a:t>Introduktion (10 min)​</a:t>
            </a:r>
          </a:p>
          <a:p>
            <a:pPr marL="457200" indent="-317500" defTabSz="457200">
              <a:spcBef>
                <a:spcPts val="0"/>
              </a:spcBef>
              <a:buClr>
                <a:srgbClr val="000000">
                  <a:alpha val="84706"/>
                </a:srgbClr>
              </a:buClr>
              <a:buSzPct val="100000"/>
              <a:buFont typeface="Helvetica Neue"/>
              <a:buChar char="•"/>
              <a:defRPr sz="2000">
                <a:solidFill>
                  <a:srgbClr val="000000">
                    <a:alpha val="84706"/>
                  </a:srgbClr>
                </a:solidFill>
                <a:latin typeface="KBH"/>
                <a:ea typeface="KBH"/>
                <a:cs typeface="KBH"/>
                <a:sym typeface="KBH"/>
              </a:defRPr>
            </a:pPr>
            <a:r>
              <a:t>Prompt og overvej – hvad kan AI i skolearbejdet på godt og ondt? (25 min)​</a:t>
            </a:r>
          </a:p>
          <a:p>
            <a:pPr marL="457200" indent="-317500" defTabSz="457200">
              <a:spcBef>
                <a:spcPts val="0"/>
              </a:spcBef>
              <a:buClr>
                <a:srgbClr val="000000">
                  <a:alpha val="84706"/>
                </a:srgbClr>
              </a:buClr>
              <a:buSzPct val="100000"/>
              <a:buFont typeface="Helvetica Neue"/>
              <a:buChar char="•"/>
              <a:defRPr sz="2000">
                <a:solidFill>
                  <a:srgbClr val="000000">
                    <a:alpha val="84706"/>
                  </a:srgbClr>
                </a:solidFill>
                <a:latin typeface="KBH"/>
                <a:ea typeface="KBH"/>
                <a:cs typeface="KBH"/>
                <a:sym typeface="KBH"/>
              </a:defRPr>
            </a:pPr>
            <a:r>
              <a:t>Opsamling (10 min)​</a:t>
            </a:r>
          </a:p>
          <a:p>
            <a:pPr marL="457200" indent="-317500" defTabSz="457200">
              <a:spcBef>
                <a:spcPts val="0"/>
              </a:spcBef>
              <a:buClr>
                <a:srgbClr val="000000">
                  <a:alpha val="84706"/>
                </a:srgbClr>
              </a:buClr>
              <a:buSzPct val="100000"/>
              <a:buFont typeface="Helvetica Neue"/>
              <a:buChar char="•"/>
              <a:defRPr sz="2000">
                <a:solidFill>
                  <a:srgbClr val="000000">
                    <a:alpha val="84706"/>
                  </a:srgbClr>
                </a:solidFill>
                <a:latin typeface="KBH"/>
                <a:ea typeface="KBH"/>
                <a:cs typeface="KBH"/>
                <a:sym typeface="KBH"/>
              </a:defRPr>
            </a:pPr>
            <a:r>
              <a:t>Dilemmaspil (20 min)​</a:t>
            </a:r>
          </a:p>
          <a:p>
            <a:pPr marL="457200" indent="-317500" defTabSz="457200">
              <a:spcBef>
                <a:spcPts val="0"/>
              </a:spcBef>
              <a:buClr>
                <a:srgbClr val="000000">
                  <a:alpha val="84706"/>
                </a:srgbClr>
              </a:buClr>
              <a:buSzPct val="100000"/>
              <a:buFont typeface="Helvetica Neue"/>
              <a:buChar char="•"/>
              <a:defRPr sz="2000">
                <a:solidFill>
                  <a:srgbClr val="000000">
                    <a:alpha val="84706"/>
                  </a:srgbClr>
                </a:solidFill>
                <a:latin typeface="KBH"/>
                <a:ea typeface="KBH"/>
                <a:cs typeface="KBH"/>
                <a:sym typeface="KBH"/>
              </a:defRPr>
            </a:pPr>
            <a:r>
              <a:t>Opsamling (10 min)​</a:t>
            </a:r>
          </a:p>
        </p:txBody>
      </p:sp>
      <p:sp>
        <p:nvSpPr>
          <p:cNvPr id="194" name="Fremgangsmåde:…"/>
          <p:cNvSpPr txBox="1"/>
          <p:nvPr/>
        </p:nvSpPr>
        <p:spPr>
          <a:xfrm>
            <a:off x="13225155" y="6287359"/>
            <a:ext cx="10343056" cy="417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0"/>
              </a:spcBef>
              <a:defRPr b="1" sz="2700">
                <a:solidFill>
                  <a:srgbClr val="0F4761"/>
                </a:solidFill>
                <a:latin typeface="KBH"/>
                <a:ea typeface="KBH"/>
                <a:cs typeface="KBH"/>
                <a:sym typeface="KBH"/>
              </a:defRPr>
            </a:pPr>
            <a:r>
              <a:t>Fremgangsmåde:​</a:t>
            </a:r>
          </a:p>
          <a:p>
            <a:pPr defTabSz="457200">
              <a:spcBef>
                <a:spcPts val="0"/>
              </a:spcBef>
              <a:defRPr sz="2000">
                <a:solidFill>
                  <a:srgbClr val="000000">
                    <a:alpha val="84706"/>
                  </a:srgbClr>
                </a:solidFill>
                <a:latin typeface="KBH"/>
                <a:ea typeface="KBH"/>
                <a:cs typeface="KBH"/>
                <a:sym typeface="KBH"/>
              </a:defRPr>
            </a:pPr>
            <a:r>
              <a:t>​</a:t>
            </a:r>
          </a:p>
          <a:p>
            <a:pPr defTabSz="457200">
              <a:spcBef>
                <a:spcPts val="0"/>
              </a:spcBef>
              <a:defRPr sz="2000">
                <a:solidFill>
                  <a:srgbClr val="000000">
                    <a:alpha val="84706"/>
                  </a:srgbClr>
                </a:solidFill>
                <a:latin typeface="KBH"/>
                <a:ea typeface="KBH"/>
                <a:cs typeface="KBH"/>
                <a:sym typeface="KBH"/>
              </a:defRPr>
            </a:pPr>
            <a:r>
              <a:t>Brug de næste slides i undervisningen. Læs i noterne, hvad I skal.​</a:t>
            </a:r>
          </a:p>
          <a:p>
            <a:pPr defTabSz="457200">
              <a:spcBef>
                <a:spcPts val="0"/>
              </a:spcBef>
              <a:defRPr sz="2000">
                <a:solidFill>
                  <a:srgbClr val="000000">
                    <a:alpha val="84706"/>
                  </a:srgbClr>
                </a:solidFill>
                <a:latin typeface="KBH"/>
                <a:ea typeface="KBH"/>
                <a:cs typeface="KBH"/>
                <a:sym typeface="KBH"/>
              </a:defRPr>
            </a:pPr>
            <a:r>
              <a:t>​</a:t>
            </a:r>
          </a:p>
          <a:p>
            <a:pPr defTabSz="457200">
              <a:spcBef>
                <a:spcPts val="0"/>
              </a:spcBef>
              <a:defRPr sz="2000">
                <a:solidFill>
                  <a:srgbClr val="000000">
                    <a:alpha val="84706"/>
                  </a:srgbClr>
                </a:solidFill>
                <a:latin typeface="KBH"/>
                <a:ea typeface="KBH"/>
                <a:cs typeface="KBH"/>
                <a:sym typeface="KBH"/>
              </a:defRPr>
            </a:pPr>
            <a:r>
              <a:t>Hvis eleverne allerede kender en del til AI, kan du vælge at gå direkte til dilemmaspørgsmålene.​</a:t>
            </a:r>
          </a:p>
          <a:p>
            <a:pPr defTabSz="457200">
              <a:spcBef>
                <a:spcPts val="0"/>
              </a:spcBef>
              <a:defRPr sz="2000">
                <a:solidFill>
                  <a:srgbClr val="000000">
                    <a:alpha val="84706"/>
                  </a:srgbClr>
                </a:solidFill>
                <a:latin typeface="KBH"/>
                <a:ea typeface="KBH"/>
                <a:cs typeface="KBH"/>
                <a:sym typeface="KBH"/>
              </a:defRPr>
            </a:pPr>
            <a:r>
              <a:t>​</a:t>
            </a:r>
          </a:p>
          <a:p>
            <a:pPr defTabSz="457200">
              <a:spcBef>
                <a:spcPts val="0"/>
              </a:spcBef>
              <a:defRPr sz="2000">
                <a:solidFill>
                  <a:srgbClr val="000000">
                    <a:alpha val="84706"/>
                  </a:srgbClr>
                </a:solidFill>
                <a:latin typeface="KBH"/>
                <a:ea typeface="KBH"/>
                <a:cs typeface="KBH"/>
                <a:sym typeface="KBH"/>
              </a:defRPr>
            </a:pPr>
            <a:r>
              <a:t>Der er mange dilemmaspørgsmål. Udvælg eventuelt dem, du synes er vigtigst. ​</a:t>
            </a:r>
          </a:p>
          <a:p>
            <a:pPr defTabSz="457200">
              <a:spcBef>
                <a:spcPts val="0"/>
              </a:spcBef>
              <a:defRPr sz="2000">
                <a:solidFill>
                  <a:srgbClr val="000000">
                    <a:alpha val="84706"/>
                  </a:srgbClr>
                </a:solidFill>
                <a:latin typeface="KBH"/>
                <a:ea typeface="KBH"/>
                <a:cs typeface="KBH"/>
                <a:sym typeface="KBH"/>
              </a:defRPr>
            </a:pPr>
            <a:r>
              <a:t>​</a:t>
            </a:r>
          </a:p>
          <a:p>
            <a:pPr defTabSz="457200">
              <a:spcBef>
                <a:spcPts val="0"/>
              </a:spcBef>
              <a:defRPr sz="2000">
                <a:solidFill>
                  <a:srgbClr val="000000">
                    <a:alpha val="84706"/>
                  </a:srgbClr>
                </a:solidFill>
                <a:latin typeface="KBH"/>
                <a:ea typeface="KBH"/>
                <a:cs typeface="KBH"/>
                <a:sym typeface="KBH"/>
              </a:defRPr>
            </a:pPr>
            <a:r>
              <a:t>Ved dilemmaspørgsmål vælg om:​</a:t>
            </a:r>
          </a:p>
          <a:p>
            <a:pPr marL="457200" indent="-317500" defTabSz="457200">
              <a:spcBef>
                <a:spcPts val="0"/>
              </a:spcBef>
              <a:buClr>
                <a:srgbClr val="000000">
                  <a:alpha val="84706"/>
                </a:srgbClr>
              </a:buClr>
              <a:buSzPct val="100000"/>
              <a:buFont typeface="Helvetica Neue"/>
              <a:buChar char="•"/>
              <a:defRPr sz="2000">
                <a:solidFill>
                  <a:srgbClr val="000000">
                    <a:alpha val="84706"/>
                  </a:srgbClr>
                </a:solidFill>
                <a:latin typeface="KBH"/>
                <a:ea typeface="KBH"/>
                <a:cs typeface="KBH"/>
                <a:sym typeface="KBH"/>
              </a:defRPr>
            </a:pPr>
            <a:r>
              <a:t>Du vil bruge printede dilemmakort og lade eleverne arbejde med dem i grupper.​</a:t>
            </a:r>
          </a:p>
          <a:p>
            <a:pPr marL="457200" indent="-317500" defTabSz="457200">
              <a:spcBef>
                <a:spcPts val="0"/>
              </a:spcBef>
              <a:buClr>
                <a:srgbClr val="000000">
                  <a:alpha val="84706"/>
                </a:srgbClr>
              </a:buClr>
              <a:buSzPct val="100000"/>
              <a:buFont typeface="Helvetica Neue"/>
              <a:buChar char="•"/>
              <a:defRPr sz="2000">
                <a:solidFill>
                  <a:srgbClr val="000000">
                    <a:alpha val="84706"/>
                  </a:srgbClr>
                </a:solidFill>
                <a:latin typeface="KBH"/>
                <a:ea typeface="KBH"/>
                <a:cs typeface="KBH"/>
                <a:sym typeface="KBH"/>
              </a:defRPr>
            </a:pPr>
            <a:r>
              <a:t>Bruge disse slides til at diskutere hvert dilemma i klassen.​</a:t>
            </a:r>
          </a:p>
        </p:txBody>
      </p:sp>
      <p:sp>
        <p:nvSpPr>
          <p:cNvPr id="195" name="Læs fuld lærervejledning og download dilemmakort her BUFX AI vejledning og ressourcer og hent promptopgave her: www.kortlink.dk/2s8m2"/>
          <p:cNvSpPr txBox="1"/>
          <p:nvPr/>
        </p:nvSpPr>
        <p:spPr>
          <a:xfrm>
            <a:off x="1217573" y="2216250"/>
            <a:ext cx="21971001" cy="10157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52627">
              <a:spcBef>
                <a:spcPts val="0"/>
              </a:spcBef>
              <a:defRPr baseline="1683" i="1" sz="2970">
                <a:solidFill>
                  <a:srgbClr val="000000">
                    <a:alpha val="84706"/>
                  </a:srgbClr>
                </a:solidFill>
                <a:latin typeface="KBH"/>
                <a:ea typeface="KBH"/>
                <a:cs typeface="KBH"/>
                <a:sym typeface="KBH"/>
              </a:defRPr>
            </a:pPr>
            <a:r>
              <a:t>Læs fuld lærervejledning og download dilemmakort her </a:t>
            </a:r>
            <a:r>
              <a:rPr u="sng">
                <a:solidFill>
                  <a:srgbClr val="467886"/>
                </a:solidFill>
                <a:uFill>
                  <a:solidFill>
                    <a:srgbClr val="467886"/>
                  </a:solidFill>
                </a:uFill>
                <a:hlinkClick r:id="rId3" invalidUrl="" action="" tgtFrame="" tooltip="" history="1" highlightClick="0" endSnd="0"/>
              </a:rPr>
              <a:t>BUFX AI vejledning og ressourcer</a:t>
            </a:r>
            <a:r>
              <a:t> og hent promptopgave her: </a:t>
            </a:r>
            <a:r>
              <a:rPr u="sng">
                <a:solidFill>
                  <a:srgbClr val="467886"/>
                </a:solidFill>
                <a:uFill>
                  <a:solidFill>
                    <a:srgbClr val="467886"/>
                  </a:solidFill>
                </a:uFill>
                <a:hlinkClick r:id="rId4" invalidUrl="" action="" tgtFrame="" tooltip="" history="1" highlightClick="0" endSnd="0"/>
              </a:rPr>
              <a:t>www.kortlink.dk/2s8m2</a:t>
            </a:r>
            <a:r>
              <a:t> ​</a:t>
            </a:r>
          </a:p>
        </p:txBody>
      </p:sp>
      <p:pic>
        <p:nvPicPr>
          <p:cNvPr id="196" name="bufx logo.png" descr="bufx logo.png"/>
          <p:cNvPicPr>
            <a:picLocks noChangeAspect="1"/>
          </p:cNvPicPr>
          <p:nvPr/>
        </p:nvPicPr>
        <p:blipFill>
          <a:blip r:embed="rId5">
            <a:extLst/>
          </a:blip>
          <a:stretch>
            <a:fillRect/>
          </a:stretch>
        </p:blipFill>
        <p:spPr>
          <a:xfrm>
            <a:off x="20908207" y="12644410"/>
            <a:ext cx="1876851" cy="754189"/>
          </a:xfrm>
          <a:prstGeom prst="rect">
            <a:avLst/>
          </a:prstGeom>
          <a:ln w="12700">
            <a:miter lim="400000"/>
          </a:ln>
        </p:spPr>
      </p:pic>
      <p:pic>
        <p:nvPicPr>
          <p:cNvPr id="197" name="Skærmbillede 2025-04-09 kl. 15.42.31.png" descr="Skærmbillede 2025-04-09 kl. 15.42.31.png"/>
          <p:cNvPicPr>
            <a:picLocks noChangeAspect="1"/>
          </p:cNvPicPr>
          <p:nvPr/>
        </p:nvPicPr>
        <p:blipFill>
          <a:blip r:embed="rId6">
            <a:extLst/>
          </a:blip>
          <a:stretch>
            <a:fillRect/>
          </a:stretch>
        </p:blipFill>
        <p:spPr>
          <a:xfrm>
            <a:off x="23054330" y="12549545"/>
            <a:ext cx="942043" cy="943919"/>
          </a:xfrm>
          <a:prstGeom prst="rect">
            <a:avLst/>
          </a:prstGeom>
          <a:ln w="12700">
            <a:miter lim="400000"/>
          </a:ln>
        </p:spPr>
      </p:pic>
      <p:sp>
        <p:nvSpPr>
          <p:cNvPr id="198" name="Streg"/>
          <p:cNvSpPr/>
          <p:nvPr/>
        </p:nvSpPr>
        <p:spPr>
          <a:xfrm>
            <a:off x="-25954" y="13021504"/>
            <a:ext cx="20610835" cy="1"/>
          </a:xfrm>
          <a:prstGeom prst="line">
            <a:avLst/>
          </a:prstGeom>
          <a:ln w="12700">
            <a:solidFill>
              <a:schemeClr val="accent1">
                <a:satOff val="-9155"/>
                <a:lumOff val="-32673"/>
              </a:schemeClr>
            </a:solidFill>
            <a:miter lim="400000"/>
          </a:ln>
        </p:spPr>
        <p:txBody>
          <a:bodyPr lIns="50800" tIns="50800" rIns="50800" bIns="50800" anchor="ctr"/>
          <a:lstStyle/>
          <a:p>
            <a:pPr/>
          </a:p>
        </p:txBody>
      </p:sp>
      <p:sp>
        <p:nvSpPr>
          <p:cNvPr id="199" name="Rektangel"/>
          <p:cNvSpPr/>
          <p:nvPr/>
        </p:nvSpPr>
        <p:spPr>
          <a:xfrm>
            <a:off x="904226" y="5950058"/>
            <a:ext cx="11357331" cy="6210890"/>
          </a:xfrm>
          <a:prstGeom prst="rect">
            <a:avLst/>
          </a:prstGeom>
          <a:ln w="12700">
            <a:solidFill>
              <a:schemeClr val="accent6">
                <a:hueOff val="-107063"/>
                <a:satOff val="-8917"/>
                <a:lumOff val="-18413"/>
              </a:schemeClr>
            </a:solidFill>
            <a:miter lim="400000"/>
          </a:ln>
        </p:spPr>
        <p:txBody>
          <a:bodyPr lIns="50800" tIns="50800" rIns="50800" bIns="50800" anchor="ctr"/>
          <a:lstStyle/>
          <a:p>
            <a:pPr algn="ctr" defTabSz="825500">
              <a:spcBef>
                <a:spcPts val="0"/>
              </a:spcBef>
              <a:defRPr sz="3200">
                <a:solidFill>
                  <a:srgbClr val="FFFFFF"/>
                </a:solidFill>
              </a:defRPr>
            </a:pPr>
          </a:p>
        </p:txBody>
      </p:sp>
      <p:sp>
        <p:nvSpPr>
          <p:cNvPr id="200" name="Rektangel"/>
          <p:cNvSpPr/>
          <p:nvPr/>
        </p:nvSpPr>
        <p:spPr>
          <a:xfrm>
            <a:off x="12525591" y="5950058"/>
            <a:ext cx="11357331" cy="6210890"/>
          </a:xfrm>
          <a:prstGeom prst="rect">
            <a:avLst/>
          </a:prstGeom>
          <a:ln w="12700">
            <a:solidFill>
              <a:schemeClr val="accent6">
                <a:hueOff val="-107063"/>
                <a:satOff val="-8917"/>
                <a:lumOff val="-18413"/>
              </a:schemeClr>
            </a:solidFill>
            <a:miter lim="400000"/>
          </a:ln>
        </p:spPr>
        <p:txBody>
          <a:bodyPr lIns="50800" tIns="50800" rIns="50800" bIns="50800" anchor="ctr"/>
          <a:lstStyle/>
          <a:p>
            <a:pPr algn="ctr" defTabSz="825500">
              <a:spcBef>
                <a:spcPts val="0"/>
              </a:spcBef>
              <a:defRPr sz="3200">
                <a:solidFill>
                  <a:srgbClr val="FFFFFF"/>
                </a:solidFill>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5" name="Billede" descr="Billede"/>
          <p:cNvPicPr>
            <a:picLocks noChangeAspect="1"/>
          </p:cNvPicPr>
          <p:nvPr/>
        </p:nvPicPr>
        <p:blipFill>
          <a:blip r:embed="rId3">
            <a:extLst/>
          </a:blip>
          <a:stretch>
            <a:fillRect/>
          </a:stretch>
        </p:blipFill>
        <p:spPr>
          <a:xfrm>
            <a:off x="17218989" y="3595768"/>
            <a:ext cx="6502401" cy="6175102"/>
          </a:xfrm>
          <a:prstGeom prst="rect">
            <a:avLst/>
          </a:prstGeom>
          <a:ln w="12700">
            <a:miter lim="400000"/>
          </a:ln>
        </p:spPr>
      </p:pic>
      <p:sp>
        <p:nvSpPr>
          <p:cNvPr id="326" name="Opsamling"/>
          <p:cNvSpPr txBox="1"/>
          <p:nvPr>
            <p:ph type="title"/>
          </p:nvPr>
        </p:nvSpPr>
        <p:spPr>
          <a:xfrm>
            <a:off x="1206500" y="1079500"/>
            <a:ext cx="13536055" cy="1433163"/>
          </a:xfrm>
          <a:prstGeom prst="rect">
            <a:avLst/>
          </a:prstGeom>
        </p:spPr>
        <p:txBody>
          <a:bodyPr/>
          <a:lstStyle>
            <a:lvl1pPr>
              <a:defRPr>
                <a:latin typeface="KBH"/>
                <a:ea typeface="KBH"/>
                <a:cs typeface="KBH"/>
                <a:sym typeface="KBH"/>
              </a:defRPr>
            </a:lvl1pPr>
          </a:lstStyle>
          <a:p>
            <a:pPr/>
            <a:r>
              <a:t>Opsamling</a:t>
            </a:r>
          </a:p>
        </p:txBody>
      </p:sp>
      <p:sp>
        <p:nvSpPr>
          <p:cNvPr id="327" name="Tal med en makker eller gruppen og bliv enige om følgende:…"/>
          <p:cNvSpPr txBox="1"/>
          <p:nvPr>
            <p:ph type="body" sz="half" idx="1"/>
          </p:nvPr>
        </p:nvSpPr>
        <p:spPr>
          <a:xfrm>
            <a:off x="1516559" y="3818068"/>
            <a:ext cx="11784874" cy="8115862"/>
          </a:xfrm>
          <a:prstGeom prst="rect">
            <a:avLst/>
          </a:prstGeom>
        </p:spPr>
        <p:txBody>
          <a:bodyPr/>
          <a:lstStyle/>
          <a:p>
            <a:pPr marL="0" indent="0" defTabSz="457200">
              <a:lnSpc>
                <a:spcPct val="100000"/>
              </a:lnSpc>
              <a:spcBef>
                <a:spcPts val="0"/>
              </a:spcBef>
              <a:buClrTx/>
              <a:buSzTx/>
              <a:buFontTx/>
              <a:buNone/>
              <a:defRPr baseline="2678" sz="3733">
                <a:solidFill>
                  <a:srgbClr val="000000">
                    <a:alpha val="84706"/>
                  </a:srgbClr>
                </a:solidFill>
                <a:latin typeface="KBH"/>
                <a:ea typeface="KBH"/>
                <a:cs typeface="KBH"/>
                <a:sym typeface="KBH"/>
              </a:defRPr>
            </a:pPr>
            <a:r>
              <a:t>Tal med en makker eller gruppen og bliv enige om følgende:​</a:t>
            </a:r>
          </a:p>
          <a:p>
            <a:pPr marL="0" indent="0" defTabSz="457200">
              <a:lnSpc>
                <a:spcPct val="100000"/>
              </a:lnSpc>
              <a:spcBef>
                <a:spcPts val="0"/>
              </a:spcBef>
              <a:buClrTx/>
              <a:buSzTx/>
              <a:buFontTx/>
              <a:buNone/>
              <a:defRPr baseline="2678" sz="3733">
                <a:solidFill>
                  <a:srgbClr val="000000">
                    <a:alpha val="84706"/>
                  </a:srgbClr>
                </a:solidFill>
                <a:latin typeface="KBH"/>
                <a:ea typeface="KBH"/>
                <a:cs typeface="KBH"/>
                <a:sym typeface="KBH"/>
              </a:defRPr>
            </a:pPr>
            <a:endParaRPr baseline="5000" sz="2000"/>
          </a:p>
          <a:p>
            <a:pPr lvl="2" marL="736600" indent="-317500" defTabSz="457200">
              <a:lnSpc>
                <a:spcPct val="100000"/>
              </a:lnSpc>
              <a:spcBef>
                <a:spcPts val="0"/>
              </a:spcBef>
              <a:buClr>
                <a:srgbClr val="000000">
                  <a:alpha val="84706"/>
                </a:srgbClr>
              </a:buClr>
              <a:buSzPct val="100000"/>
              <a:buFont typeface="Helvetica Neue"/>
              <a:defRPr baseline="2678" sz="3733">
                <a:solidFill>
                  <a:srgbClr val="000000">
                    <a:alpha val="84706"/>
                  </a:srgbClr>
                </a:solidFill>
                <a:latin typeface="KBH"/>
                <a:ea typeface="KBH"/>
                <a:cs typeface="KBH"/>
                <a:sym typeface="KBH"/>
              </a:defRPr>
            </a:pPr>
            <a:r>
              <a:t>Hvis I havde en lillebror/søster i 3. klasse. Hvilket råd ville I give ham/hende om at bruge AI i sit skoleliv i fremtiden? ​</a:t>
            </a:r>
            <a:endParaRPr baseline="5000" sz="2000">
              <a:solidFill>
                <a:srgbClr val="000000"/>
              </a:solidFill>
            </a:endParaRPr>
          </a:p>
          <a:p>
            <a:pPr lvl="7" marL="1389745" indent="-272145" defTabSz="457200">
              <a:spcBef>
                <a:spcPts val="0"/>
              </a:spcBef>
              <a:buClr>
                <a:srgbClr val="000000">
                  <a:alpha val="84706"/>
                </a:srgbClr>
              </a:buClr>
              <a:buFont typeface="Helvetica Neue"/>
              <a:defRPr baseline="3125" sz="3200">
                <a:solidFill>
                  <a:srgbClr val="000000">
                    <a:alpha val="84706"/>
                  </a:srgbClr>
                </a:solidFill>
                <a:latin typeface="KBH"/>
                <a:ea typeface="KBH"/>
                <a:cs typeface="KBH"/>
                <a:sym typeface="KBH"/>
              </a:defRPr>
            </a:pPr>
            <a:endParaRPr baseline="5000" sz="2000">
              <a:solidFill>
                <a:srgbClr val="000000"/>
              </a:solidFill>
            </a:endParaRPr>
          </a:p>
          <a:p>
            <a:pPr lvl="7" marL="1389745" indent="-272145" defTabSz="457200">
              <a:spcBef>
                <a:spcPts val="0"/>
              </a:spcBef>
              <a:buClr>
                <a:srgbClr val="000000">
                  <a:alpha val="84706"/>
                </a:srgbClr>
              </a:buClr>
              <a:buFont typeface="Helvetica Neue"/>
              <a:defRPr baseline="3125" sz="3200">
                <a:solidFill>
                  <a:srgbClr val="000000">
                    <a:alpha val="84706"/>
                  </a:srgbClr>
                </a:solidFill>
                <a:latin typeface="KBH"/>
                <a:ea typeface="KBH"/>
                <a:cs typeface="KBH"/>
                <a:sym typeface="KBH"/>
              </a:defRPr>
            </a:pPr>
            <a:r>
              <a:t>Hvad skulle han/hun gøre? ​</a:t>
            </a:r>
            <a:endParaRPr baseline="5841" sz="1712">
              <a:solidFill>
                <a:srgbClr val="000000"/>
              </a:solidFill>
            </a:endParaRPr>
          </a:p>
          <a:p>
            <a:pPr lvl="7" marL="1389745" indent="-272145" defTabSz="457200">
              <a:spcBef>
                <a:spcPts val="0"/>
              </a:spcBef>
              <a:buClr>
                <a:srgbClr val="000000">
                  <a:alpha val="84706"/>
                </a:srgbClr>
              </a:buClr>
              <a:buFont typeface="Helvetica Neue"/>
              <a:defRPr baseline="3125" sz="3200">
                <a:solidFill>
                  <a:srgbClr val="000000">
                    <a:alpha val="84706"/>
                  </a:srgbClr>
                </a:solidFill>
                <a:latin typeface="KBH"/>
                <a:ea typeface="KBH"/>
                <a:cs typeface="KBH"/>
                <a:sym typeface="KBH"/>
              </a:defRPr>
            </a:pPr>
            <a:r>
              <a:t>Hvad skulle han/hun passe på?​</a:t>
            </a:r>
            <a:endParaRPr baseline="5841" sz="1712">
              <a:solidFill>
                <a:srgbClr val="000000"/>
              </a:solidFill>
            </a:endParaRPr>
          </a:p>
          <a:p>
            <a:pPr lvl="2" marL="736600" indent="-317500" defTabSz="457200">
              <a:lnSpc>
                <a:spcPct val="100000"/>
              </a:lnSpc>
              <a:spcBef>
                <a:spcPts val="0"/>
              </a:spcBef>
              <a:buClr>
                <a:srgbClr val="000000">
                  <a:alpha val="84706"/>
                </a:srgbClr>
              </a:buClr>
              <a:buSzPct val="100000"/>
              <a:buFont typeface="Helvetica Neue"/>
              <a:defRPr baseline="2678" sz="3733">
                <a:solidFill>
                  <a:srgbClr val="000000">
                    <a:alpha val="84706"/>
                  </a:srgbClr>
                </a:solidFill>
                <a:latin typeface="KBH"/>
                <a:ea typeface="KBH"/>
                <a:cs typeface="KBH"/>
                <a:sym typeface="KBH"/>
              </a:defRPr>
            </a:pPr>
            <a:endParaRPr baseline="5841" sz="1712">
              <a:solidFill>
                <a:srgbClr val="000000"/>
              </a:solidFill>
            </a:endParaRPr>
          </a:p>
          <a:p>
            <a:pPr lvl="2" marL="736600" indent="-317500" defTabSz="457200">
              <a:lnSpc>
                <a:spcPct val="100000"/>
              </a:lnSpc>
              <a:spcBef>
                <a:spcPts val="0"/>
              </a:spcBef>
              <a:buClr>
                <a:srgbClr val="000000">
                  <a:alpha val="84706"/>
                </a:srgbClr>
              </a:buClr>
              <a:buSzPct val="100000"/>
              <a:buFont typeface="Helvetica Neue"/>
              <a:defRPr baseline="2678" sz="3733">
                <a:solidFill>
                  <a:srgbClr val="000000">
                    <a:alpha val="84706"/>
                  </a:srgbClr>
                </a:solidFill>
                <a:latin typeface="KBH"/>
                <a:ea typeface="KBH"/>
                <a:cs typeface="KBH"/>
                <a:sym typeface="KBH"/>
              </a:defRPr>
            </a:pPr>
            <a:r>
              <a:t>Fremlæg jeres råd for klassen​</a:t>
            </a:r>
          </a:p>
        </p:txBody>
      </p:sp>
      <p:sp>
        <p:nvSpPr>
          <p:cNvPr id="328"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329" name="bufx logo.png" descr="bufx logo.png"/>
          <p:cNvPicPr>
            <a:picLocks noChangeAspect="1"/>
          </p:cNvPicPr>
          <p:nvPr/>
        </p:nvPicPr>
        <p:blipFill>
          <a:blip r:embed="rId4">
            <a:extLst/>
          </a:blip>
          <a:stretch>
            <a:fillRect/>
          </a:stretch>
        </p:blipFill>
        <p:spPr>
          <a:xfrm>
            <a:off x="22247545" y="13239205"/>
            <a:ext cx="1170022" cy="470159"/>
          </a:xfrm>
          <a:prstGeom prst="rect">
            <a:avLst/>
          </a:prstGeom>
          <a:ln w="12700">
            <a:miter lim="400000"/>
          </a:ln>
        </p:spPr>
      </p:pic>
      <p:sp>
        <p:nvSpPr>
          <p:cNvPr id="330" name="Intro"/>
          <p:cNvSpPr txBox="1"/>
          <p:nvPr/>
        </p:nvSpPr>
        <p:spPr>
          <a:xfrm>
            <a:off x="3914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331" name="AI i skolen"/>
          <p:cNvSpPr txBox="1"/>
          <p:nvPr/>
        </p:nvSpPr>
        <p:spPr>
          <a:xfrm>
            <a:off x="11458956" y="13227786"/>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332"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333"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334" name="Streg"/>
          <p:cNvSpPr/>
          <p:nvPr/>
        </p:nvSpPr>
        <p:spPr>
          <a:xfrm flipV="1">
            <a:off x="15726079" y="-38301"/>
            <a:ext cx="1" cy="13223915"/>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335" name="Skærmbillede 2025-04-09 kl. 15.42.31.png" descr="Skærmbillede 2025-04-09 kl. 15.42.31.png"/>
          <p:cNvPicPr>
            <a:picLocks noChangeAspect="1"/>
          </p:cNvPicPr>
          <p:nvPr/>
        </p:nvPicPr>
        <p:blipFill>
          <a:blip r:embed="rId5">
            <a:extLst/>
          </a:blip>
          <a:stretch>
            <a:fillRect/>
          </a:stretch>
        </p:blipFill>
        <p:spPr>
          <a:xfrm>
            <a:off x="23590941" y="13227786"/>
            <a:ext cx="520460" cy="521497"/>
          </a:xfrm>
          <a:prstGeom prst="rect">
            <a:avLst/>
          </a:prstGeom>
          <a:ln w="12700">
            <a:miter lim="400000"/>
          </a:ln>
        </p:spPr>
      </p:pic>
      <p:sp>
        <p:nvSpPr>
          <p:cNvPr id="336" name="Ikon: Kerismaker"/>
          <p:cNvSpPr txBox="1"/>
          <p:nvPr/>
        </p:nvSpPr>
        <p:spPr>
          <a:xfrm>
            <a:off x="16951757" y="9904027"/>
            <a:ext cx="5312407" cy="27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
                <a:latin typeface="KBH Thin"/>
                <a:ea typeface="KBH Thin"/>
                <a:cs typeface="KBH Thin"/>
                <a:sym typeface="KBH Thin"/>
              </a:defRPr>
            </a:lvl1pPr>
          </a:lstStyle>
          <a:p>
            <a:pPr/>
            <a:r>
              <a:t>Ikon: Kerismaker</a:t>
            </a:r>
          </a:p>
        </p:txBody>
      </p:sp>
      <p:pic>
        <p:nvPicPr>
          <p:cNvPr id="337" name="ab-test.png" descr="ab-test.png"/>
          <p:cNvPicPr>
            <a:picLocks noChangeAspect="1"/>
          </p:cNvPicPr>
          <p:nvPr/>
        </p:nvPicPr>
        <p:blipFill>
          <a:blip r:embed="rId6">
            <a:extLst/>
          </a:blip>
          <a:stretch>
            <a:fillRect/>
          </a:stretch>
        </p:blipFill>
        <p:spPr>
          <a:xfrm>
            <a:off x="16356759" y="3783544"/>
            <a:ext cx="6502401" cy="650240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Rektangel"/>
          <p:cNvSpPr/>
          <p:nvPr/>
        </p:nvSpPr>
        <p:spPr>
          <a:xfrm>
            <a:off x="84782" y="84782"/>
            <a:ext cx="11984717" cy="13546437"/>
          </a:xfrm>
          <a:prstGeom prst="rect">
            <a:avLst/>
          </a:prstGeom>
          <a:solidFill>
            <a:srgbClr val="000C2E"/>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342" name="Rektangel"/>
          <p:cNvSpPr/>
          <p:nvPr/>
        </p:nvSpPr>
        <p:spPr>
          <a:xfrm>
            <a:off x="6717071" y="1647908"/>
            <a:ext cx="5876173" cy="4970217"/>
          </a:xfrm>
          <a:prstGeom prst="rect">
            <a:avLst/>
          </a:prstGeom>
          <a:solidFill>
            <a:srgbClr val="FFFFFF">
              <a:alpha val="89978"/>
            </a:srgbClr>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343" name="bufx logo.png" descr="bufx logo.png"/>
          <p:cNvPicPr>
            <a:picLocks noChangeAspect="1"/>
          </p:cNvPicPr>
          <p:nvPr/>
        </p:nvPicPr>
        <p:blipFill>
          <a:blip r:embed="rId2">
            <a:extLst/>
          </a:blip>
          <a:stretch>
            <a:fillRect/>
          </a:stretch>
        </p:blipFill>
        <p:spPr>
          <a:xfrm>
            <a:off x="19434747" y="12276115"/>
            <a:ext cx="2793379" cy="1122484"/>
          </a:xfrm>
          <a:prstGeom prst="rect">
            <a:avLst/>
          </a:prstGeom>
          <a:ln w="12700">
            <a:miter lim="400000"/>
          </a:ln>
        </p:spPr>
      </p:pic>
      <p:pic>
        <p:nvPicPr>
          <p:cNvPr id="344" name="Skærmbillede 2025-04-09 kl. 15.42.31.png" descr="Skærmbillede 2025-04-09 kl. 15.42.31.png"/>
          <p:cNvPicPr>
            <a:picLocks noChangeAspect="1"/>
          </p:cNvPicPr>
          <p:nvPr/>
        </p:nvPicPr>
        <p:blipFill>
          <a:blip r:embed="rId3">
            <a:extLst/>
          </a:blip>
          <a:stretch>
            <a:fillRect/>
          </a:stretch>
        </p:blipFill>
        <p:spPr>
          <a:xfrm>
            <a:off x="22712167" y="12181250"/>
            <a:ext cx="1309606" cy="1312214"/>
          </a:xfrm>
          <a:prstGeom prst="rect">
            <a:avLst/>
          </a:prstGeom>
          <a:ln w="12700">
            <a:miter lim="400000"/>
          </a:ln>
        </p:spPr>
      </p:pic>
      <p:pic>
        <p:nvPicPr>
          <p:cNvPr id="345" name="Billede" descr="Billede"/>
          <p:cNvPicPr>
            <a:picLocks noChangeAspect="1"/>
          </p:cNvPicPr>
          <p:nvPr/>
        </p:nvPicPr>
        <p:blipFill>
          <a:blip r:embed="rId4">
            <a:extLst/>
          </a:blip>
          <a:stretch>
            <a:fillRect/>
          </a:stretch>
        </p:blipFill>
        <p:spPr>
          <a:xfrm>
            <a:off x="1031057" y="-1029530"/>
            <a:ext cx="7985704" cy="16892355"/>
          </a:xfrm>
          <a:prstGeom prst="rect">
            <a:avLst/>
          </a:prstGeom>
          <a:ln w="12700">
            <a:miter lim="400000"/>
          </a:ln>
        </p:spPr>
      </p:pic>
      <p:sp>
        <p:nvSpPr>
          <p:cNvPr id="346" name="Dilemmaer"/>
          <p:cNvSpPr txBox="1"/>
          <p:nvPr>
            <p:ph type="title"/>
          </p:nvPr>
        </p:nvSpPr>
        <p:spPr>
          <a:xfrm>
            <a:off x="7229221" y="692484"/>
            <a:ext cx="16014721" cy="4648201"/>
          </a:xfrm>
          <a:prstGeom prst="rect">
            <a:avLst/>
          </a:prstGeom>
        </p:spPr>
        <p:txBody>
          <a:bodyPr/>
          <a:lstStyle>
            <a:lvl1pPr>
              <a:defRPr>
                <a:latin typeface="KBH"/>
                <a:ea typeface="KBH"/>
                <a:cs typeface="KBH"/>
                <a:sym typeface="KBH"/>
              </a:defRPr>
            </a:lvl1pPr>
          </a:lstStyle>
          <a:p>
            <a:pPr/>
            <a:r>
              <a:t>Dilemmaer</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Rektangel"/>
          <p:cNvSpPr/>
          <p:nvPr/>
        </p:nvSpPr>
        <p:spPr>
          <a:xfrm>
            <a:off x="771343" y="955589"/>
            <a:ext cx="7179640" cy="11599418"/>
          </a:xfrm>
          <a:prstGeom prst="rect">
            <a:avLst/>
          </a:prstGeom>
          <a:solidFill>
            <a:srgbClr val="000C2E"/>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349" name="Dilemma"/>
          <p:cNvSpPr txBox="1"/>
          <p:nvPr>
            <p:ph type="title"/>
          </p:nvPr>
        </p:nvSpPr>
        <p:spPr>
          <a:xfrm>
            <a:off x="13917313" y="2105993"/>
            <a:ext cx="5011137" cy="1433164"/>
          </a:xfrm>
          <a:prstGeom prst="rect">
            <a:avLst/>
          </a:prstGeom>
        </p:spPr>
        <p:txBody>
          <a:bodyPr/>
          <a:lstStyle>
            <a:lvl1pPr>
              <a:defRPr>
                <a:latin typeface="KBH"/>
                <a:ea typeface="KBH"/>
                <a:cs typeface="KBH"/>
                <a:sym typeface="KBH"/>
              </a:defRPr>
            </a:lvl1pPr>
          </a:lstStyle>
          <a:p>
            <a:pPr/>
            <a:r>
              <a:t>Dilemma</a:t>
            </a:r>
          </a:p>
        </p:txBody>
      </p:sp>
      <p:sp>
        <p:nvSpPr>
          <p:cNvPr id="350" name="Du har bedt AI hjælpe dig med, hvordan du fx udregner rumfang af en kasse i matematik. Den forklarer dig, hvordan du gør.…"/>
          <p:cNvSpPr txBox="1"/>
          <p:nvPr>
            <p:ph type="body" sz="half" idx="1"/>
          </p:nvPr>
        </p:nvSpPr>
        <p:spPr>
          <a:xfrm>
            <a:off x="10530445" y="4984109"/>
            <a:ext cx="11784874" cy="5771639"/>
          </a:xfrm>
          <a:prstGeom prst="rect">
            <a:avLst/>
          </a:prstGeom>
        </p:spPr>
        <p:txBody>
          <a:bodyPr/>
          <a:lstStyle/>
          <a:p>
            <a:pPr marL="0" indent="0" defTabSz="416052">
              <a:lnSpc>
                <a:spcPct val="100000"/>
              </a:lnSpc>
              <a:spcBef>
                <a:spcPts val="0"/>
              </a:spcBef>
              <a:buClrTx/>
              <a:buSzTx/>
              <a:buFontTx/>
              <a:buNone/>
              <a:defRPr baseline="1329" sz="3761">
                <a:solidFill>
                  <a:srgbClr val="000000">
                    <a:alpha val="84706"/>
                  </a:srgbClr>
                </a:solidFill>
                <a:latin typeface="KBH"/>
                <a:ea typeface="KBH"/>
                <a:cs typeface="KBH"/>
                <a:sym typeface="KBH"/>
              </a:defRPr>
            </a:pPr>
            <a:r>
              <a:t>Du har bedt AI hjælpe dig med, hvordan du fx udregner rumfang af en kasse i matematik. Den forklarer dig, hvordan du gør. ​</a:t>
            </a:r>
            <a:endParaRPr>
              <a:solidFill>
                <a:srgbClr val="000000"/>
              </a:solidFill>
            </a:endParaRPr>
          </a:p>
          <a:p>
            <a:pPr marL="416052" indent="-288925" defTabSz="416052">
              <a:lnSpc>
                <a:spcPct val="100000"/>
              </a:lnSpc>
              <a:spcBef>
                <a:spcPts val="0"/>
              </a:spcBef>
              <a:buClr>
                <a:srgbClr val="000000">
                  <a:alpha val="84706"/>
                </a:srgbClr>
              </a:buClr>
              <a:buSzPct val="100000"/>
              <a:buFont typeface="Helvetica Neue"/>
              <a:defRPr baseline="1329" sz="3761">
                <a:solidFill>
                  <a:srgbClr val="000000">
                    <a:alpha val="84706"/>
                  </a:srgbClr>
                </a:solidFill>
                <a:latin typeface="KBH"/>
                <a:ea typeface="KBH"/>
                <a:cs typeface="KBH"/>
                <a:sym typeface="KBH"/>
              </a:defRPr>
            </a:pPr>
            <a:endParaRPr>
              <a:solidFill>
                <a:srgbClr val="000000"/>
              </a:solidFill>
            </a:endParaRPr>
          </a:p>
          <a:p>
            <a:pPr marL="416052" indent="-288925" defTabSz="416052">
              <a:lnSpc>
                <a:spcPct val="100000"/>
              </a:lnSpc>
              <a:spcBef>
                <a:spcPts val="0"/>
              </a:spcBef>
              <a:buClr>
                <a:srgbClr val="000000">
                  <a:alpha val="84706"/>
                </a:srgbClr>
              </a:buClr>
              <a:buSzPct val="100000"/>
              <a:buFont typeface="Helvetica Neue"/>
              <a:defRPr baseline="1329" i="1" sz="3761">
                <a:solidFill>
                  <a:srgbClr val="000000">
                    <a:alpha val="84706"/>
                  </a:srgbClr>
                </a:solidFill>
                <a:latin typeface="KBH"/>
                <a:ea typeface="KBH"/>
                <a:cs typeface="KBH"/>
                <a:sym typeface="KBH"/>
              </a:defRPr>
            </a:pPr>
            <a:r>
              <a:t>Er det ok?​</a:t>
            </a:r>
            <a:endParaRPr>
              <a:solidFill>
                <a:srgbClr val="000000"/>
              </a:solidFill>
            </a:endParaRPr>
          </a:p>
          <a:p>
            <a:pPr marL="416052" indent="-288925" defTabSz="416052">
              <a:lnSpc>
                <a:spcPct val="100000"/>
              </a:lnSpc>
              <a:spcBef>
                <a:spcPts val="0"/>
              </a:spcBef>
              <a:buClr>
                <a:srgbClr val="000000">
                  <a:alpha val="84706"/>
                </a:srgbClr>
              </a:buClr>
              <a:buSzPct val="100000"/>
              <a:buFont typeface="Helvetica Neue"/>
              <a:defRPr baseline="1329" i="1" sz="3761">
                <a:solidFill>
                  <a:srgbClr val="000000">
                    <a:alpha val="84706"/>
                  </a:srgbClr>
                </a:solidFill>
                <a:latin typeface="KBH"/>
                <a:ea typeface="KBH"/>
                <a:cs typeface="KBH"/>
                <a:sym typeface="KBH"/>
              </a:defRPr>
            </a:pPr>
            <a:r>
              <a:t>Er det en hjælp til, at du lærer mere, end hvis du ikke brugte AI?​</a:t>
            </a:r>
            <a:endParaRPr>
              <a:solidFill>
                <a:srgbClr val="000000"/>
              </a:solidFill>
            </a:endParaRPr>
          </a:p>
          <a:p>
            <a:pPr marL="416052" indent="-288925" defTabSz="416052">
              <a:lnSpc>
                <a:spcPct val="100000"/>
              </a:lnSpc>
              <a:spcBef>
                <a:spcPts val="0"/>
              </a:spcBef>
              <a:buClr>
                <a:srgbClr val="000000">
                  <a:alpha val="84706"/>
                </a:srgbClr>
              </a:buClr>
              <a:buSzPct val="100000"/>
              <a:buFont typeface="Helvetica Neue"/>
              <a:defRPr baseline="1329" i="1" sz="3761">
                <a:solidFill>
                  <a:srgbClr val="000000">
                    <a:alpha val="84706"/>
                  </a:srgbClr>
                </a:solidFill>
                <a:latin typeface="KBH"/>
                <a:ea typeface="KBH"/>
                <a:cs typeface="KBH"/>
                <a:sym typeface="KBH"/>
              </a:defRPr>
            </a:pPr>
            <a:r>
              <a:t>Er det ok at sætte det første af dine regnestykker ind og få forklaring og svar samtidig?​</a:t>
            </a:r>
          </a:p>
        </p:txBody>
      </p:sp>
      <p:sp>
        <p:nvSpPr>
          <p:cNvPr id="351"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352" name="bufx logo.png" descr="bufx logo.png"/>
          <p:cNvPicPr>
            <a:picLocks noChangeAspect="1"/>
          </p:cNvPicPr>
          <p:nvPr/>
        </p:nvPicPr>
        <p:blipFill>
          <a:blip r:embed="rId2">
            <a:extLst/>
          </a:blip>
          <a:stretch>
            <a:fillRect/>
          </a:stretch>
        </p:blipFill>
        <p:spPr>
          <a:xfrm>
            <a:off x="22247545" y="13239205"/>
            <a:ext cx="1170022" cy="470159"/>
          </a:xfrm>
          <a:prstGeom prst="rect">
            <a:avLst/>
          </a:prstGeom>
          <a:ln w="12700">
            <a:miter lim="400000"/>
          </a:ln>
        </p:spPr>
      </p:pic>
      <p:sp>
        <p:nvSpPr>
          <p:cNvPr id="353" name="Intro"/>
          <p:cNvSpPr txBox="1"/>
          <p:nvPr/>
        </p:nvSpPr>
        <p:spPr>
          <a:xfrm>
            <a:off x="3914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354" name="AI i skolen"/>
          <p:cNvSpPr txBox="1"/>
          <p:nvPr/>
        </p:nvSpPr>
        <p:spPr>
          <a:xfrm>
            <a:off x="11458956" y="13227786"/>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355"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356"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357" name="Streg"/>
          <p:cNvSpPr/>
          <p:nvPr/>
        </p:nvSpPr>
        <p:spPr>
          <a:xfrm flipV="1">
            <a:off x="8705436" y="-38301"/>
            <a:ext cx="1" cy="13223915"/>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358" name="Skærmbillede 2025-04-09 kl. 15.42.31.png" descr="Skærmbillede 2025-04-09 kl. 15.42.31.png"/>
          <p:cNvPicPr>
            <a:picLocks noChangeAspect="1"/>
          </p:cNvPicPr>
          <p:nvPr/>
        </p:nvPicPr>
        <p:blipFill>
          <a:blip r:embed="rId3">
            <a:extLst/>
          </a:blip>
          <a:stretch>
            <a:fillRect/>
          </a:stretch>
        </p:blipFill>
        <p:spPr>
          <a:xfrm>
            <a:off x="23590941" y="13227786"/>
            <a:ext cx="520460" cy="521497"/>
          </a:xfrm>
          <a:prstGeom prst="rect">
            <a:avLst/>
          </a:prstGeom>
          <a:ln w="12700">
            <a:miter lim="400000"/>
          </a:ln>
        </p:spPr>
      </p:pic>
      <p:pic>
        <p:nvPicPr>
          <p:cNvPr id="359" name="Billede" descr="Billede"/>
          <p:cNvPicPr>
            <a:picLocks noChangeAspect="1"/>
          </p:cNvPicPr>
          <p:nvPr/>
        </p:nvPicPr>
        <p:blipFill>
          <a:blip r:embed="rId4">
            <a:extLst/>
          </a:blip>
          <a:stretch>
            <a:fillRect/>
          </a:stretch>
        </p:blipFill>
        <p:spPr>
          <a:xfrm>
            <a:off x="1491550" y="1055685"/>
            <a:ext cx="5388878" cy="11399226"/>
          </a:xfrm>
          <a:prstGeom prst="rect">
            <a:avLst/>
          </a:prstGeom>
          <a:ln w="12700">
            <a:miter lim="400000"/>
          </a:ln>
        </p:spPr>
      </p:pic>
      <p:sp>
        <p:nvSpPr>
          <p:cNvPr id="360" name="1"/>
          <p:cNvSpPr txBox="1"/>
          <p:nvPr/>
        </p:nvSpPr>
        <p:spPr>
          <a:xfrm>
            <a:off x="3224512" y="3656497"/>
            <a:ext cx="2273301" cy="619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0">
                <a:solidFill>
                  <a:srgbClr val="EBE4C9"/>
                </a:solidFill>
                <a:latin typeface="KBH Black"/>
                <a:ea typeface="KBH Black"/>
                <a:cs typeface="KBH Black"/>
                <a:sym typeface="KBH Black"/>
              </a:defRPr>
            </a:lvl1pPr>
          </a:lstStyle>
          <a:p>
            <a:pPr/>
            <a:r>
              <a:t>1</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Rektangel"/>
          <p:cNvSpPr/>
          <p:nvPr/>
        </p:nvSpPr>
        <p:spPr>
          <a:xfrm>
            <a:off x="771343" y="955589"/>
            <a:ext cx="7179639" cy="11599418"/>
          </a:xfrm>
          <a:prstGeom prst="rect">
            <a:avLst/>
          </a:prstGeom>
          <a:solidFill>
            <a:srgbClr val="000C2E"/>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363" name="Dilemma"/>
          <p:cNvSpPr txBox="1"/>
          <p:nvPr>
            <p:ph type="title"/>
          </p:nvPr>
        </p:nvSpPr>
        <p:spPr>
          <a:xfrm>
            <a:off x="13917313" y="2105993"/>
            <a:ext cx="5011137" cy="1433164"/>
          </a:xfrm>
          <a:prstGeom prst="rect">
            <a:avLst/>
          </a:prstGeom>
        </p:spPr>
        <p:txBody>
          <a:bodyPr/>
          <a:lstStyle>
            <a:lvl1pPr>
              <a:defRPr>
                <a:latin typeface="KBH"/>
                <a:ea typeface="KBH"/>
                <a:cs typeface="KBH"/>
                <a:sym typeface="KBH"/>
              </a:defRPr>
            </a:lvl1pPr>
          </a:lstStyle>
          <a:p>
            <a:pPr/>
            <a:r>
              <a:t>Dilemma</a:t>
            </a:r>
          </a:p>
        </p:txBody>
      </p:sp>
      <p:sp>
        <p:nvSpPr>
          <p:cNvPr id="364" name="AI giver dig idéer til argumenter, der kunne være med i et debatindlæg, du skal skrive i dansk. Du skriver det selv, men bruger nogle af idéerne.…"/>
          <p:cNvSpPr txBox="1"/>
          <p:nvPr>
            <p:ph type="body" sz="half" idx="1"/>
          </p:nvPr>
        </p:nvSpPr>
        <p:spPr>
          <a:xfrm>
            <a:off x="10530445" y="4984109"/>
            <a:ext cx="11784874" cy="5771639"/>
          </a:xfrm>
          <a:prstGeom prst="rect">
            <a:avLst/>
          </a:prstGeom>
        </p:spPr>
        <p:txBody>
          <a:bodyPr/>
          <a:lstStyle/>
          <a:p>
            <a:pPr marL="0" indent="0" defTabSz="429768">
              <a:lnSpc>
                <a:spcPct val="100000"/>
              </a:lnSpc>
              <a:spcBef>
                <a:spcPts val="0"/>
              </a:spcBef>
              <a:buClrTx/>
              <a:buSzTx/>
              <a:buFontTx/>
              <a:buNone/>
              <a:defRPr baseline="1297" sz="3854">
                <a:solidFill>
                  <a:srgbClr val="000000">
                    <a:alpha val="84706"/>
                  </a:srgbClr>
                </a:solidFill>
                <a:latin typeface="KBH"/>
                <a:ea typeface="KBH"/>
                <a:cs typeface="KBH"/>
                <a:sym typeface="KBH"/>
              </a:defRPr>
            </a:pPr>
            <a:r>
              <a:t>AI giver dig idéer til argumenter, der kunne være med i et debatindlæg, du skal skrive i dansk. Du skriver det selv, men bruger nogle af idéerne.  ​</a:t>
            </a:r>
            <a:endParaRPr>
              <a:solidFill>
                <a:srgbClr val="000000"/>
              </a:solidFill>
            </a:endParaRPr>
          </a:p>
          <a:p>
            <a:pPr marL="429768" indent="-298450" defTabSz="429768">
              <a:lnSpc>
                <a:spcPct val="100000"/>
              </a:lnSpc>
              <a:spcBef>
                <a:spcPts val="0"/>
              </a:spcBef>
              <a:buClr>
                <a:srgbClr val="000000">
                  <a:alpha val="84706"/>
                </a:srgbClr>
              </a:buClr>
              <a:buSzPct val="100000"/>
              <a:buFont typeface="Helvetica Neue"/>
              <a:defRPr baseline="1297" sz="3854">
                <a:solidFill>
                  <a:srgbClr val="000000">
                    <a:alpha val="84706"/>
                  </a:srgbClr>
                </a:solidFill>
                <a:latin typeface="KBH"/>
                <a:ea typeface="KBH"/>
                <a:cs typeface="KBH"/>
                <a:sym typeface="KBH"/>
              </a:defRPr>
            </a:pPr>
            <a:endParaRPr>
              <a:solidFill>
                <a:srgbClr val="000000"/>
              </a:solidFill>
            </a:endParaRPr>
          </a:p>
          <a:p>
            <a:pPr marL="429768" indent="-298450" defTabSz="429768">
              <a:lnSpc>
                <a:spcPct val="100000"/>
              </a:lnSpc>
              <a:spcBef>
                <a:spcPts val="0"/>
              </a:spcBef>
              <a:buClr>
                <a:srgbClr val="000000">
                  <a:alpha val="84706"/>
                </a:srgbClr>
              </a:buClr>
              <a:buSzPct val="100000"/>
              <a:buFont typeface="Helvetica Neue"/>
              <a:defRPr baseline="1297" i="1" sz="3854">
                <a:solidFill>
                  <a:srgbClr val="000000">
                    <a:alpha val="84706"/>
                  </a:srgbClr>
                </a:solidFill>
                <a:latin typeface="KBH"/>
                <a:ea typeface="KBH"/>
                <a:cs typeface="KBH"/>
                <a:sym typeface="KBH"/>
              </a:defRPr>
            </a:pPr>
            <a:r>
              <a:t>Er det stadig ’din egen opgave’, hvis du bruger AI's idéer?  ​</a:t>
            </a:r>
            <a:endParaRPr>
              <a:solidFill>
                <a:srgbClr val="000000"/>
              </a:solidFill>
            </a:endParaRPr>
          </a:p>
          <a:p>
            <a:pPr marL="429768" indent="-298450" defTabSz="429768">
              <a:lnSpc>
                <a:spcPct val="100000"/>
              </a:lnSpc>
              <a:spcBef>
                <a:spcPts val="0"/>
              </a:spcBef>
              <a:buClr>
                <a:srgbClr val="000000">
                  <a:alpha val="84706"/>
                </a:srgbClr>
              </a:buClr>
              <a:buSzPct val="100000"/>
              <a:buFont typeface="Helvetica Neue"/>
              <a:defRPr baseline="1297" i="1" sz="3854">
                <a:solidFill>
                  <a:srgbClr val="000000">
                    <a:alpha val="84706"/>
                  </a:srgbClr>
                </a:solidFill>
                <a:latin typeface="KBH"/>
                <a:ea typeface="KBH"/>
                <a:cs typeface="KBH"/>
                <a:sym typeface="KBH"/>
              </a:defRPr>
            </a:pPr>
            <a:r>
              <a:t>Lærer du det samme, mindre eller mere ved at bruge AI til idéer, end hvis du ikke brugte AI? ​</a:t>
            </a:r>
          </a:p>
        </p:txBody>
      </p:sp>
      <p:sp>
        <p:nvSpPr>
          <p:cNvPr id="365"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366" name="bufx logo.png" descr="bufx logo.png"/>
          <p:cNvPicPr>
            <a:picLocks noChangeAspect="1"/>
          </p:cNvPicPr>
          <p:nvPr/>
        </p:nvPicPr>
        <p:blipFill>
          <a:blip r:embed="rId2">
            <a:extLst/>
          </a:blip>
          <a:stretch>
            <a:fillRect/>
          </a:stretch>
        </p:blipFill>
        <p:spPr>
          <a:xfrm>
            <a:off x="22247545" y="13239205"/>
            <a:ext cx="1170022" cy="470159"/>
          </a:xfrm>
          <a:prstGeom prst="rect">
            <a:avLst/>
          </a:prstGeom>
          <a:ln w="12700">
            <a:miter lim="400000"/>
          </a:ln>
        </p:spPr>
      </p:pic>
      <p:sp>
        <p:nvSpPr>
          <p:cNvPr id="367" name="Intro"/>
          <p:cNvSpPr txBox="1"/>
          <p:nvPr/>
        </p:nvSpPr>
        <p:spPr>
          <a:xfrm>
            <a:off x="3914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368" name="AI i skolen"/>
          <p:cNvSpPr txBox="1"/>
          <p:nvPr/>
        </p:nvSpPr>
        <p:spPr>
          <a:xfrm>
            <a:off x="11458956" y="13227786"/>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369"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370"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371" name="Streg"/>
          <p:cNvSpPr/>
          <p:nvPr/>
        </p:nvSpPr>
        <p:spPr>
          <a:xfrm flipV="1">
            <a:off x="8705436" y="-38301"/>
            <a:ext cx="1" cy="13223915"/>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372" name="Skærmbillede 2025-04-09 kl. 15.42.31.png" descr="Skærmbillede 2025-04-09 kl. 15.42.31.png"/>
          <p:cNvPicPr>
            <a:picLocks noChangeAspect="1"/>
          </p:cNvPicPr>
          <p:nvPr/>
        </p:nvPicPr>
        <p:blipFill>
          <a:blip r:embed="rId3">
            <a:extLst/>
          </a:blip>
          <a:stretch>
            <a:fillRect/>
          </a:stretch>
        </p:blipFill>
        <p:spPr>
          <a:xfrm>
            <a:off x="23590941" y="13227786"/>
            <a:ext cx="520460" cy="521497"/>
          </a:xfrm>
          <a:prstGeom prst="rect">
            <a:avLst/>
          </a:prstGeom>
          <a:ln w="12700">
            <a:miter lim="400000"/>
          </a:ln>
        </p:spPr>
      </p:pic>
      <p:pic>
        <p:nvPicPr>
          <p:cNvPr id="373" name="Billede" descr="Billede"/>
          <p:cNvPicPr>
            <a:picLocks noChangeAspect="1"/>
          </p:cNvPicPr>
          <p:nvPr/>
        </p:nvPicPr>
        <p:blipFill>
          <a:blip r:embed="rId4">
            <a:extLst/>
          </a:blip>
          <a:stretch>
            <a:fillRect/>
          </a:stretch>
        </p:blipFill>
        <p:spPr>
          <a:xfrm>
            <a:off x="1491550" y="1055685"/>
            <a:ext cx="5388878" cy="11399226"/>
          </a:xfrm>
          <a:prstGeom prst="rect">
            <a:avLst/>
          </a:prstGeom>
          <a:ln w="12700">
            <a:miter lim="400000"/>
          </a:ln>
        </p:spPr>
      </p:pic>
      <p:sp>
        <p:nvSpPr>
          <p:cNvPr id="374" name="2"/>
          <p:cNvSpPr txBox="1"/>
          <p:nvPr/>
        </p:nvSpPr>
        <p:spPr>
          <a:xfrm>
            <a:off x="2637772" y="3656497"/>
            <a:ext cx="3446781" cy="619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0">
                <a:solidFill>
                  <a:srgbClr val="EBE4C9"/>
                </a:solidFill>
                <a:latin typeface="KBH Black"/>
                <a:ea typeface="KBH Black"/>
                <a:cs typeface="KBH Black"/>
                <a:sym typeface="KBH Black"/>
              </a:defRPr>
            </a:lvl1pPr>
          </a:lstStyle>
          <a:p>
            <a:pPr/>
            <a:r>
              <a:t>2</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Rektangel"/>
          <p:cNvSpPr/>
          <p:nvPr/>
        </p:nvSpPr>
        <p:spPr>
          <a:xfrm>
            <a:off x="771343" y="955589"/>
            <a:ext cx="7179639" cy="11599418"/>
          </a:xfrm>
          <a:prstGeom prst="rect">
            <a:avLst/>
          </a:prstGeom>
          <a:solidFill>
            <a:srgbClr val="000C2E"/>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377" name="Dilemma"/>
          <p:cNvSpPr txBox="1"/>
          <p:nvPr>
            <p:ph type="title"/>
          </p:nvPr>
        </p:nvSpPr>
        <p:spPr>
          <a:xfrm>
            <a:off x="13917313" y="2105993"/>
            <a:ext cx="5011137" cy="1433164"/>
          </a:xfrm>
          <a:prstGeom prst="rect">
            <a:avLst/>
          </a:prstGeom>
        </p:spPr>
        <p:txBody>
          <a:bodyPr/>
          <a:lstStyle>
            <a:lvl1pPr>
              <a:defRPr>
                <a:latin typeface="KBH"/>
                <a:ea typeface="KBH"/>
                <a:cs typeface="KBH"/>
                <a:sym typeface="KBH"/>
              </a:defRPr>
            </a:lvl1pPr>
          </a:lstStyle>
          <a:p>
            <a:pPr/>
            <a:r>
              <a:t>Dilemma</a:t>
            </a:r>
          </a:p>
        </p:txBody>
      </p:sp>
      <p:sp>
        <p:nvSpPr>
          <p:cNvPr id="378" name="AI skriver de første linjer af en opgave, du skal lave, fordi det er svært at komme i gang. Du skriver selv videre, men får AI'en til også  at skrive et par linjer senere. Det allermeste af opgaven har du selv skrevet.…"/>
          <p:cNvSpPr txBox="1"/>
          <p:nvPr>
            <p:ph type="body" sz="half" idx="1"/>
          </p:nvPr>
        </p:nvSpPr>
        <p:spPr>
          <a:xfrm>
            <a:off x="10530445" y="4984109"/>
            <a:ext cx="11784874" cy="5771639"/>
          </a:xfrm>
          <a:prstGeom prst="rect">
            <a:avLst/>
          </a:prstGeom>
        </p:spPr>
        <p:txBody>
          <a:bodyPr/>
          <a:lstStyle/>
          <a:p>
            <a:pPr marL="0" indent="0" defTabSz="457200">
              <a:lnSpc>
                <a:spcPct val="100000"/>
              </a:lnSpc>
              <a:spcBef>
                <a:spcPts val="0"/>
              </a:spcBef>
              <a:buClrTx/>
              <a:buSzTx/>
              <a:buFontTx/>
              <a:buNone/>
              <a:defRPr baseline="1219" sz="4100">
                <a:solidFill>
                  <a:srgbClr val="000000">
                    <a:alpha val="84706"/>
                  </a:srgbClr>
                </a:solidFill>
                <a:latin typeface="KBH"/>
                <a:ea typeface="KBH"/>
                <a:cs typeface="KBH"/>
                <a:sym typeface="KBH"/>
              </a:defRPr>
            </a:pPr>
            <a:r>
              <a:t>AI skriver de første linjer af en opgave, du skal lave, fordi det er svært at komme i gang. Du skriver selv videre, men får AI'en til også  at skrive et par linjer senere. Det allermeste af opgaven har du selv skrevet.​</a:t>
            </a: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sz="4100">
                <a:solidFill>
                  <a:srgbClr val="000000">
                    <a:alpha val="84706"/>
                  </a:srgbClr>
                </a:solidFill>
                <a:latin typeface="KBH"/>
                <a:ea typeface="KBH"/>
                <a:cs typeface="KBH"/>
                <a:sym typeface="KBH"/>
              </a:defRPr>
            </a:pP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i="1" sz="4100">
                <a:solidFill>
                  <a:srgbClr val="000000">
                    <a:alpha val="84706"/>
                  </a:srgbClr>
                </a:solidFill>
                <a:latin typeface="KBH"/>
                <a:ea typeface="KBH"/>
                <a:cs typeface="KBH"/>
                <a:sym typeface="KBH"/>
              </a:defRPr>
            </a:pPr>
            <a:r>
              <a:t>Er det en ok måde at bruge AI på?​</a:t>
            </a: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i="1" sz="4100">
                <a:solidFill>
                  <a:srgbClr val="000000">
                    <a:alpha val="84706"/>
                  </a:srgbClr>
                </a:solidFill>
                <a:latin typeface="KBH"/>
                <a:ea typeface="KBH"/>
                <a:cs typeface="KBH"/>
                <a:sym typeface="KBH"/>
              </a:defRPr>
            </a:pPr>
            <a:r>
              <a:t>Lærer du det samme, mere eller mindre ved at bruge AI på denne måde?</a:t>
            </a:r>
          </a:p>
        </p:txBody>
      </p:sp>
      <p:sp>
        <p:nvSpPr>
          <p:cNvPr id="379"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380" name="bufx logo.png" descr="bufx logo.png"/>
          <p:cNvPicPr>
            <a:picLocks noChangeAspect="1"/>
          </p:cNvPicPr>
          <p:nvPr/>
        </p:nvPicPr>
        <p:blipFill>
          <a:blip r:embed="rId2">
            <a:extLst/>
          </a:blip>
          <a:stretch>
            <a:fillRect/>
          </a:stretch>
        </p:blipFill>
        <p:spPr>
          <a:xfrm>
            <a:off x="22247545" y="13239205"/>
            <a:ext cx="1170022" cy="470159"/>
          </a:xfrm>
          <a:prstGeom prst="rect">
            <a:avLst/>
          </a:prstGeom>
          <a:ln w="12700">
            <a:miter lim="400000"/>
          </a:ln>
        </p:spPr>
      </p:pic>
      <p:sp>
        <p:nvSpPr>
          <p:cNvPr id="381" name="Intro"/>
          <p:cNvSpPr txBox="1"/>
          <p:nvPr/>
        </p:nvSpPr>
        <p:spPr>
          <a:xfrm>
            <a:off x="3914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382" name="AI i skolen"/>
          <p:cNvSpPr txBox="1"/>
          <p:nvPr/>
        </p:nvSpPr>
        <p:spPr>
          <a:xfrm>
            <a:off x="11458956" y="13227786"/>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383"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384"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385" name="Streg"/>
          <p:cNvSpPr/>
          <p:nvPr/>
        </p:nvSpPr>
        <p:spPr>
          <a:xfrm flipV="1">
            <a:off x="8705436" y="-38301"/>
            <a:ext cx="1" cy="13223915"/>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386" name="Skærmbillede 2025-04-09 kl. 15.42.31.png" descr="Skærmbillede 2025-04-09 kl. 15.42.31.png"/>
          <p:cNvPicPr>
            <a:picLocks noChangeAspect="1"/>
          </p:cNvPicPr>
          <p:nvPr/>
        </p:nvPicPr>
        <p:blipFill>
          <a:blip r:embed="rId3">
            <a:extLst/>
          </a:blip>
          <a:stretch>
            <a:fillRect/>
          </a:stretch>
        </p:blipFill>
        <p:spPr>
          <a:xfrm>
            <a:off x="23590941" y="13227786"/>
            <a:ext cx="520460" cy="521497"/>
          </a:xfrm>
          <a:prstGeom prst="rect">
            <a:avLst/>
          </a:prstGeom>
          <a:ln w="12700">
            <a:miter lim="400000"/>
          </a:ln>
        </p:spPr>
      </p:pic>
      <p:pic>
        <p:nvPicPr>
          <p:cNvPr id="387" name="Billede" descr="Billede"/>
          <p:cNvPicPr>
            <a:picLocks noChangeAspect="1"/>
          </p:cNvPicPr>
          <p:nvPr/>
        </p:nvPicPr>
        <p:blipFill>
          <a:blip r:embed="rId4">
            <a:extLst/>
          </a:blip>
          <a:stretch>
            <a:fillRect/>
          </a:stretch>
        </p:blipFill>
        <p:spPr>
          <a:xfrm>
            <a:off x="1491550" y="1055685"/>
            <a:ext cx="5388878" cy="11399226"/>
          </a:xfrm>
          <a:prstGeom prst="rect">
            <a:avLst/>
          </a:prstGeom>
          <a:ln w="12700">
            <a:miter lim="400000"/>
          </a:ln>
        </p:spPr>
      </p:pic>
      <p:sp>
        <p:nvSpPr>
          <p:cNvPr id="388" name="3"/>
          <p:cNvSpPr txBox="1"/>
          <p:nvPr/>
        </p:nvSpPr>
        <p:spPr>
          <a:xfrm>
            <a:off x="2637772" y="3656497"/>
            <a:ext cx="3446781" cy="619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0">
                <a:solidFill>
                  <a:srgbClr val="EBE4C9"/>
                </a:solidFill>
                <a:latin typeface="KBH Black"/>
                <a:ea typeface="KBH Black"/>
                <a:cs typeface="KBH Black"/>
                <a:sym typeface="KBH Black"/>
              </a:defRPr>
            </a:lvl1pPr>
          </a:lstStyle>
          <a:p>
            <a:pPr/>
            <a:r>
              <a:t>3</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Rektangel"/>
          <p:cNvSpPr/>
          <p:nvPr/>
        </p:nvSpPr>
        <p:spPr>
          <a:xfrm>
            <a:off x="771343" y="955589"/>
            <a:ext cx="7179639" cy="11599418"/>
          </a:xfrm>
          <a:prstGeom prst="rect">
            <a:avLst/>
          </a:prstGeom>
          <a:solidFill>
            <a:srgbClr val="000C2E"/>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391" name="Dilemma"/>
          <p:cNvSpPr txBox="1"/>
          <p:nvPr>
            <p:ph type="title"/>
          </p:nvPr>
        </p:nvSpPr>
        <p:spPr>
          <a:xfrm>
            <a:off x="13917313" y="2105993"/>
            <a:ext cx="5011137" cy="1433164"/>
          </a:xfrm>
          <a:prstGeom prst="rect">
            <a:avLst/>
          </a:prstGeom>
        </p:spPr>
        <p:txBody>
          <a:bodyPr/>
          <a:lstStyle>
            <a:lvl1pPr>
              <a:defRPr>
                <a:latin typeface="KBH"/>
                <a:ea typeface="KBH"/>
                <a:cs typeface="KBH"/>
                <a:sym typeface="KBH"/>
              </a:defRPr>
            </a:lvl1pPr>
          </a:lstStyle>
          <a:p>
            <a:pPr/>
            <a:r>
              <a:t>Dilemma</a:t>
            </a:r>
          </a:p>
        </p:txBody>
      </p:sp>
      <p:sp>
        <p:nvSpPr>
          <p:cNvPr id="392" name="Du bruger AI til at oversætte en rigtig god hjemmeside med viden fra engelsk, så du bedre kan forstå den. Siden indeholder viden, du skal bruge til en fremlæggelse, du skal lave i N/T eller fysik/kemi.…"/>
          <p:cNvSpPr txBox="1"/>
          <p:nvPr>
            <p:ph type="body" sz="half" idx="1"/>
          </p:nvPr>
        </p:nvSpPr>
        <p:spPr>
          <a:xfrm>
            <a:off x="10530445" y="4984109"/>
            <a:ext cx="11784874" cy="5771639"/>
          </a:xfrm>
          <a:prstGeom prst="rect">
            <a:avLst/>
          </a:prstGeom>
        </p:spPr>
        <p:txBody>
          <a:bodyPr/>
          <a:lstStyle/>
          <a:p>
            <a:pPr marL="0" indent="0" defTabSz="457200">
              <a:lnSpc>
                <a:spcPct val="100000"/>
              </a:lnSpc>
              <a:spcBef>
                <a:spcPts val="0"/>
              </a:spcBef>
              <a:buClrTx/>
              <a:buSzTx/>
              <a:buFontTx/>
              <a:buNone/>
              <a:defRPr baseline="-1219" sz="4100">
                <a:solidFill>
                  <a:srgbClr val="000000">
                    <a:alpha val="84706"/>
                  </a:srgbClr>
                </a:solidFill>
                <a:latin typeface="KBH"/>
                <a:ea typeface="KBH"/>
                <a:cs typeface="KBH"/>
                <a:sym typeface="KBH"/>
              </a:defRPr>
            </a:pPr>
            <a:r>
              <a:t>Du bruger AI til at oversætte en rigtig god hjemmeside med viden fra engelsk, så du bedre kan forstå den. Siden indeholder viden, du skal bruge til en fremlæggelse, du skal lave i N/T eller fysik/kemi. ​</a:t>
            </a: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sz="4100">
                <a:solidFill>
                  <a:srgbClr val="000000">
                    <a:alpha val="84706"/>
                  </a:srgbClr>
                </a:solidFill>
                <a:latin typeface="KBH"/>
                <a:ea typeface="KBH"/>
                <a:cs typeface="KBH"/>
                <a:sym typeface="KBH"/>
              </a:defRPr>
            </a:pP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i="1" sz="4100">
                <a:solidFill>
                  <a:srgbClr val="000000">
                    <a:alpha val="84706"/>
                  </a:srgbClr>
                </a:solidFill>
                <a:latin typeface="KBH"/>
                <a:ea typeface="KBH"/>
                <a:cs typeface="KBH"/>
                <a:sym typeface="KBH"/>
              </a:defRPr>
            </a:pPr>
            <a:r>
              <a:t>Er det ok?​</a:t>
            </a: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i="1" sz="4100">
                <a:solidFill>
                  <a:srgbClr val="000000">
                    <a:alpha val="84706"/>
                  </a:srgbClr>
                </a:solidFill>
                <a:latin typeface="KBH"/>
                <a:ea typeface="KBH"/>
                <a:cs typeface="KBH"/>
                <a:sym typeface="KBH"/>
              </a:defRPr>
            </a:pPr>
            <a:r>
              <a:t>Lærer du nok ved at gøre dette?​</a:t>
            </a:r>
          </a:p>
        </p:txBody>
      </p:sp>
      <p:sp>
        <p:nvSpPr>
          <p:cNvPr id="393"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394" name="bufx logo.png" descr="bufx logo.png"/>
          <p:cNvPicPr>
            <a:picLocks noChangeAspect="1"/>
          </p:cNvPicPr>
          <p:nvPr/>
        </p:nvPicPr>
        <p:blipFill>
          <a:blip r:embed="rId2">
            <a:extLst/>
          </a:blip>
          <a:stretch>
            <a:fillRect/>
          </a:stretch>
        </p:blipFill>
        <p:spPr>
          <a:xfrm>
            <a:off x="22247545" y="13239205"/>
            <a:ext cx="1170022" cy="470159"/>
          </a:xfrm>
          <a:prstGeom prst="rect">
            <a:avLst/>
          </a:prstGeom>
          <a:ln w="12700">
            <a:miter lim="400000"/>
          </a:ln>
        </p:spPr>
      </p:pic>
      <p:sp>
        <p:nvSpPr>
          <p:cNvPr id="395" name="Intro"/>
          <p:cNvSpPr txBox="1"/>
          <p:nvPr/>
        </p:nvSpPr>
        <p:spPr>
          <a:xfrm>
            <a:off x="3914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396" name="AI i skolen"/>
          <p:cNvSpPr txBox="1"/>
          <p:nvPr/>
        </p:nvSpPr>
        <p:spPr>
          <a:xfrm>
            <a:off x="11458956" y="13227786"/>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397"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398"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399" name="Streg"/>
          <p:cNvSpPr/>
          <p:nvPr/>
        </p:nvSpPr>
        <p:spPr>
          <a:xfrm flipV="1">
            <a:off x="8705436" y="-38301"/>
            <a:ext cx="1" cy="13223915"/>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400" name="Skærmbillede 2025-04-09 kl. 15.42.31.png" descr="Skærmbillede 2025-04-09 kl. 15.42.31.png"/>
          <p:cNvPicPr>
            <a:picLocks noChangeAspect="1"/>
          </p:cNvPicPr>
          <p:nvPr/>
        </p:nvPicPr>
        <p:blipFill>
          <a:blip r:embed="rId3">
            <a:extLst/>
          </a:blip>
          <a:stretch>
            <a:fillRect/>
          </a:stretch>
        </p:blipFill>
        <p:spPr>
          <a:xfrm>
            <a:off x="23590941" y="13227786"/>
            <a:ext cx="520460" cy="521497"/>
          </a:xfrm>
          <a:prstGeom prst="rect">
            <a:avLst/>
          </a:prstGeom>
          <a:ln w="12700">
            <a:miter lim="400000"/>
          </a:ln>
        </p:spPr>
      </p:pic>
      <p:pic>
        <p:nvPicPr>
          <p:cNvPr id="401" name="Billede" descr="Billede"/>
          <p:cNvPicPr>
            <a:picLocks noChangeAspect="1"/>
          </p:cNvPicPr>
          <p:nvPr/>
        </p:nvPicPr>
        <p:blipFill>
          <a:blip r:embed="rId4">
            <a:extLst/>
          </a:blip>
          <a:stretch>
            <a:fillRect/>
          </a:stretch>
        </p:blipFill>
        <p:spPr>
          <a:xfrm>
            <a:off x="1491550" y="1055685"/>
            <a:ext cx="5388878" cy="11399226"/>
          </a:xfrm>
          <a:prstGeom prst="rect">
            <a:avLst/>
          </a:prstGeom>
          <a:ln w="12700">
            <a:miter lim="400000"/>
          </a:ln>
        </p:spPr>
      </p:pic>
      <p:sp>
        <p:nvSpPr>
          <p:cNvPr id="402" name="4"/>
          <p:cNvSpPr txBox="1"/>
          <p:nvPr/>
        </p:nvSpPr>
        <p:spPr>
          <a:xfrm>
            <a:off x="2637772" y="3656497"/>
            <a:ext cx="3446781" cy="619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0">
                <a:solidFill>
                  <a:srgbClr val="EBE4C9"/>
                </a:solidFill>
                <a:latin typeface="KBH Black"/>
                <a:ea typeface="KBH Black"/>
                <a:cs typeface="KBH Black"/>
                <a:sym typeface="KBH Black"/>
              </a:defRPr>
            </a:lvl1pPr>
          </a:lstStyle>
          <a:p>
            <a:pPr/>
            <a:r>
              <a:t>4</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Rektangel"/>
          <p:cNvSpPr/>
          <p:nvPr/>
        </p:nvSpPr>
        <p:spPr>
          <a:xfrm>
            <a:off x="771343" y="955589"/>
            <a:ext cx="7179639" cy="11599418"/>
          </a:xfrm>
          <a:prstGeom prst="rect">
            <a:avLst/>
          </a:prstGeom>
          <a:solidFill>
            <a:srgbClr val="000C2E"/>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405" name="Dilemma"/>
          <p:cNvSpPr txBox="1"/>
          <p:nvPr>
            <p:ph type="title"/>
          </p:nvPr>
        </p:nvSpPr>
        <p:spPr>
          <a:xfrm>
            <a:off x="13917313" y="2105993"/>
            <a:ext cx="5011137" cy="1433164"/>
          </a:xfrm>
          <a:prstGeom prst="rect">
            <a:avLst/>
          </a:prstGeom>
        </p:spPr>
        <p:txBody>
          <a:bodyPr/>
          <a:lstStyle>
            <a:lvl1pPr>
              <a:defRPr>
                <a:latin typeface="KBH"/>
                <a:ea typeface="KBH"/>
                <a:cs typeface="KBH"/>
                <a:sym typeface="KBH"/>
              </a:defRPr>
            </a:lvl1pPr>
          </a:lstStyle>
          <a:p>
            <a:pPr/>
            <a:r>
              <a:t>Dilemma</a:t>
            </a:r>
          </a:p>
        </p:txBody>
      </p:sp>
      <p:sp>
        <p:nvSpPr>
          <p:cNvPr id="406" name="Er det okay at bruge AI til at rette dine stave- og grammatikfejl i en skriftlig aflevering, eller skal du gøre det selv?…"/>
          <p:cNvSpPr txBox="1"/>
          <p:nvPr>
            <p:ph type="body" sz="half" idx="1"/>
          </p:nvPr>
        </p:nvSpPr>
        <p:spPr>
          <a:xfrm>
            <a:off x="10530445" y="4984109"/>
            <a:ext cx="11784874" cy="5771639"/>
          </a:xfrm>
          <a:prstGeom prst="rect">
            <a:avLst/>
          </a:prstGeom>
        </p:spPr>
        <p:txBody>
          <a:bodyPr/>
          <a:lstStyle/>
          <a:p>
            <a:pPr marL="0" indent="0" defTabSz="457200">
              <a:lnSpc>
                <a:spcPct val="100000"/>
              </a:lnSpc>
              <a:spcBef>
                <a:spcPts val="0"/>
              </a:spcBef>
              <a:buClrTx/>
              <a:buSzTx/>
              <a:buFontTx/>
              <a:buNone/>
              <a:defRPr baseline="-1219" sz="4100">
                <a:solidFill>
                  <a:srgbClr val="000000">
                    <a:alpha val="84706"/>
                  </a:srgbClr>
                </a:solidFill>
                <a:latin typeface="KBH"/>
                <a:ea typeface="KBH"/>
                <a:cs typeface="KBH"/>
                <a:sym typeface="KBH"/>
              </a:defRPr>
            </a:pPr>
            <a:r>
              <a:t>Er det okay at bruge AI til at rette dine stave- og grammatikfejl i en skriftlig aflevering, eller skal du gøre det selv?​</a:t>
            </a: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i="1" sz="4100">
                <a:solidFill>
                  <a:srgbClr val="000000">
                    <a:alpha val="84706"/>
                  </a:srgbClr>
                </a:solidFill>
                <a:latin typeface="KBH"/>
                <a:ea typeface="KBH"/>
                <a:cs typeface="KBH"/>
                <a:sym typeface="KBH"/>
              </a:defRPr>
            </a:pP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i="1" sz="4100">
                <a:solidFill>
                  <a:srgbClr val="000000">
                    <a:alpha val="84706"/>
                  </a:srgbClr>
                </a:solidFill>
                <a:latin typeface="KBH"/>
                <a:ea typeface="KBH"/>
                <a:cs typeface="KBH"/>
                <a:sym typeface="KBH"/>
              </a:defRPr>
            </a:pPr>
            <a:r>
              <a:t>Er det ok for elever, som har svært ved at skrive korrekt, når de skriver?​</a:t>
            </a: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i="1" sz="4100">
                <a:solidFill>
                  <a:srgbClr val="000000">
                    <a:alpha val="84706"/>
                  </a:srgbClr>
                </a:solidFill>
                <a:latin typeface="KBH"/>
                <a:ea typeface="KBH"/>
                <a:cs typeface="KBH"/>
                <a:sym typeface="KBH"/>
              </a:defRPr>
            </a:pPr>
            <a:r>
              <a:t>Er det ok for elever, som har ret let ved at skrive opgaver og korrekt?</a:t>
            </a:r>
          </a:p>
        </p:txBody>
      </p:sp>
      <p:sp>
        <p:nvSpPr>
          <p:cNvPr id="407"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408" name="bufx logo.png" descr="bufx logo.png"/>
          <p:cNvPicPr>
            <a:picLocks noChangeAspect="1"/>
          </p:cNvPicPr>
          <p:nvPr/>
        </p:nvPicPr>
        <p:blipFill>
          <a:blip r:embed="rId2">
            <a:extLst/>
          </a:blip>
          <a:stretch>
            <a:fillRect/>
          </a:stretch>
        </p:blipFill>
        <p:spPr>
          <a:xfrm>
            <a:off x="22247545" y="13239205"/>
            <a:ext cx="1170022" cy="470159"/>
          </a:xfrm>
          <a:prstGeom prst="rect">
            <a:avLst/>
          </a:prstGeom>
          <a:ln w="12700">
            <a:miter lim="400000"/>
          </a:ln>
        </p:spPr>
      </p:pic>
      <p:sp>
        <p:nvSpPr>
          <p:cNvPr id="409" name="Intro"/>
          <p:cNvSpPr txBox="1"/>
          <p:nvPr/>
        </p:nvSpPr>
        <p:spPr>
          <a:xfrm>
            <a:off x="3914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410" name="AI i skolen"/>
          <p:cNvSpPr txBox="1"/>
          <p:nvPr/>
        </p:nvSpPr>
        <p:spPr>
          <a:xfrm>
            <a:off x="11458956" y="13227786"/>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411"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412"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413" name="Streg"/>
          <p:cNvSpPr/>
          <p:nvPr/>
        </p:nvSpPr>
        <p:spPr>
          <a:xfrm flipV="1">
            <a:off x="8705436" y="-38301"/>
            <a:ext cx="1" cy="13223915"/>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414" name="Skærmbillede 2025-04-09 kl. 15.42.31.png" descr="Skærmbillede 2025-04-09 kl. 15.42.31.png"/>
          <p:cNvPicPr>
            <a:picLocks noChangeAspect="1"/>
          </p:cNvPicPr>
          <p:nvPr/>
        </p:nvPicPr>
        <p:blipFill>
          <a:blip r:embed="rId3">
            <a:extLst/>
          </a:blip>
          <a:stretch>
            <a:fillRect/>
          </a:stretch>
        </p:blipFill>
        <p:spPr>
          <a:xfrm>
            <a:off x="23590941" y="13227786"/>
            <a:ext cx="520460" cy="521497"/>
          </a:xfrm>
          <a:prstGeom prst="rect">
            <a:avLst/>
          </a:prstGeom>
          <a:ln w="12700">
            <a:miter lim="400000"/>
          </a:ln>
        </p:spPr>
      </p:pic>
      <p:pic>
        <p:nvPicPr>
          <p:cNvPr id="415" name="Billede" descr="Billede"/>
          <p:cNvPicPr>
            <a:picLocks noChangeAspect="1"/>
          </p:cNvPicPr>
          <p:nvPr/>
        </p:nvPicPr>
        <p:blipFill>
          <a:blip r:embed="rId4">
            <a:extLst/>
          </a:blip>
          <a:stretch>
            <a:fillRect/>
          </a:stretch>
        </p:blipFill>
        <p:spPr>
          <a:xfrm>
            <a:off x="1491550" y="1055685"/>
            <a:ext cx="5388878" cy="11399226"/>
          </a:xfrm>
          <a:prstGeom prst="rect">
            <a:avLst/>
          </a:prstGeom>
          <a:ln w="12700">
            <a:miter lim="400000"/>
          </a:ln>
        </p:spPr>
      </p:pic>
      <p:sp>
        <p:nvSpPr>
          <p:cNvPr id="416" name="5"/>
          <p:cNvSpPr txBox="1"/>
          <p:nvPr/>
        </p:nvSpPr>
        <p:spPr>
          <a:xfrm>
            <a:off x="2637772" y="3656497"/>
            <a:ext cx="3446781" cy="619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0">
                <a:solidFill>
                  <a:srgbClr val="EBE4C9"/>
                </a:solidFill>
                <a:latin typeface="KBH Black"/>
                <a:ea typeface="KBH Black"/>
                <a:cs typeface="KBH Black"/>
                <a:sym typeface="KBH Black"/>
              </a:defRPr>
            </a:lvl1pPr>
          </a:lstStyle>
          <a:p>
            <a:pPr/>
            <a:r>
              <a:t>5</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Rektangel"/>
          <p:cNvSpPr/>
          <p:nvPr/>
        </p:nvSpPr>
        <p:spPr>
          <a:xfrm>
            <a:off x="771343" y="955589"/>
            <a:ext cx="7179639" cy="11599418"/>
          </a:xfrm>
          <a:prstGeom prst="rect">
            <a:avLst/>
          </a:prstGeom>
          <a:solidFill>
            <a:srgbClr val="000C2E"/>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419" name="Dilemma"/>
          <p:cNvSpPr txBox="1"/>
          <p:nvPr>
            <p:ph type="title"/>
          </p:nvPr>
        </p:nvSpPr>
        <p:spPr>
          <a:xfrm>
            <a:off x="13917313" y="2105993"/>
            <a:ext cx="5011137" cy="1433164"/>
          </a:xfrm>
          <a:prstGeom prst="rect">
            <a:avLst/>
          </a:prstGeom>
        </p:spPr>
        <p:txBody>
          <a:bodyPr/>
          <a:lstStyle>
            <a:lvl1pPr>
              <a:defRPr>
                <a:latin typeface="KBH"/>
                <a:ea typeface="KBH"/>
                <a:cs typeface="KBH"/>
                <a:sym typeface="KBH"/>
              </a:defRPr>
            </a:lvl1pPr>
          </a:lstStyle>
          <a:p>
            <a:pPr/>
            <a:r>
              <a:t>Dilemma</a:t>
            </a:r>
          </a:p>
        </p:txBody>
      </p:sp>
      <p:sp>
        <p:nvSpPr>
          <p:cNvPr id="420" name="Nogle hjemmesider kan med AI lave rigtig god musik bare ved at prompte. Du kan få den til at lave musik, der lyder fuldstændig som din yndlingskunstner.…"/>
          <p:cNvSpPr txBox="1"/>
          <p:nvPr>
            <p:ph type="body" sz="half" idx="1"/>
          </p:nvPr>
        </p:nvSpPr>
        <p:spPr>
          <a:xfrm>
            <a:off x="10530445" y="4984109"/>
            <a:ext cx="11784874" cy="5771639"/>
          </a:xfrm>
          <a:prstGeom prst="rect">
            <a:avLst/>
          </a:prstGeom>
        </p:spPr>
        <p:txBody>
          <a:bodyPr/>
          <a:lstStyle/>
          <a:p>
            <a:pPr marL="0" indent="0" defTabSz="416052">
              <a:lnSpc>
                <a:spcPct val="100000"/>
              </a:lnSpc>
              <a:spcBef>
                <a:spcPts val="0"/>
              </a:spcBef>
              <a:buClrTx/>
              <a:buSzTx/>
              <a:buFontTx/>
              <a:buNone/>
              <a:defRPr baseline="-1340" sz="3731">
                <a:solidFill>
                  <a:srgbClr val="000000">
                    <a:alpha val="84706"/>
                  </a:srgbClr>
                </a:solidFill>
                <a:latin typeface="KBH"/>
                <a:ea typeface="KBH"/>
                <a:cs typeface="KBH"/>
                <a:sym typeface="KBH"/>
              </a:defRPr>
            </a:pPr>
            <a:r>
              <a:t>Nogle hjemmesider kan med AI lave rigtig god musik bare ved at prompte. Du kan få den til at lave musik, der lyder fuldstændig som din yndlingskunstner.​</a:t>
            </a:r>
            <a:endParaRPr>
              <a:solidFill>
                <a:srgbClr val="000000"/>
              </a:solidFill>
            </a:endParaRPr>
          </a:p>
          <a:p>
            <a:pPr marL="416052" indent="-288925" defTabSz="416052">
              <a:lnSpc>
                <a:spcPct val="100000"/>
              </a:lnSpc>
              <a:spcBef>
                <a:spcPts val="0"/>
              </a:spcBef>
              <a:buClr>
                <a:srgbClr val="000000">
                  <a:alpha val="84706"/>
                </a:srgbClr>
              </a:buClr>
              <a:buSzPct val="100000"/>
              <a:buFont typeface="Helvetica Neue"/>
              <a:defRPr baseline="-1340" sz="3731">
                <a:solidFill>
                  <a:srgbClr val="000000">
                    <a:alpha val="84706"/>
                  </a:srgbClr>
                </a:solidFill>
                <a:latin typeface="KBH"/>
                <a:ea typeface="KBH"/>
                <a:cs typeface="KBH"/>
                <a:sym typeface="KBH"/>
              </a:defRPr>
            </a:pPr>
            <a:endParaRPr>
              <a:solidFill>
                <a:srgbClr val="000000"/>
              </a:solidFill>
            </a:endParaRPr>
          </a:p>
          <a:p>
            <a:pPr marL="416052" indent="-288925" defTabSz="416052">
              <a:lnSpc>
                <a:spcPct val="100000"/>
              </a:lnSpc>
              <a:spcBef>
                <a:spcPts val="0"/>
              </a:spcBef>
              <a:buClr>
                <a:srgbClr val="000000">
                  <a:alpha val="84706"/>
                </a:srgbClr>
              </a:buClr>
              <a:buSzPct val="100000"/>
              <a:buFont typeface="Helvetica Neue"/>
              <a:defRPr baseline="-1340" i="1" sz="3731">
                <a:solidFill>
                  <a:srgbClr val="000000">
                    <a:alpha val="84706"/>
                  </a:srgbClr>
                </a:solidFill>
                <a:latin typeface="KBH"/>
                <a:ea typeface="KBH"/>
                <a:cs typeface="KBH"/>
                <a:sym typeface="KBH"/>
              </a:defRPr>
            </a:pPr>
            <a:r>
              <a:t>Er det ok at bruge AI til at lave musik, der lyder som en rigtig kunstner?​</a:t>
            </a:r>
            <a:endParaRPr>
              <a:solidFill>
                <a:srgbClr val="000000"/>
              </a:solidFill>
            </a:endParaRPr>
          </a:p>
          <a:p>
            <a:pPr marL="416052" indent="-288925" defTabSz="416052">
              <a:lnSpc>
                <a:spcPct val="100000"/>
              </a:lnSpc>
              <a:spcBef>
                <a:spcPts val="0"/>
              </a:spcBef>
              <a:buClr>
                <a:srgbClr val="000000">
                  <a:alpha val="84706"/>
                </a:srgbClr>
              </a:buClr>
              <a:buSzPct val="100000"/>
              <a:buFont typeface="Helvetica Neue"/>
              <a:defRPr baseline="-1340" i="1" sz="3731">
                <a:solidFill>
                  <a:srgbClr val="000000">
                    <a:alpha val="84706"/>
                  </a:srgbClr>
                </a:solidFill>
                <a:latin typeface="KBH"/>
                <a:ea typeface="KBH"/>
                <a:cs typeface="KBH"/>
                <a:sym typeface="KBH"/>
              </a:defRPr>
            </a:pPr>
            <a:r>
              <a:t>Bør det være ulovligt at få AI til at efterligne kendte kunstnere?​</a:t>
            </a:r>
            <a:endParaRPr>
              <a:solidFill>
                <a:srgbClr val="000000"/>
              </a:solidFill>
            </a:endParaRPr>
          </a:p>
          <a:p>
            <a:pPr marL="416052" indent="-288925" defTabSz="416052">
              <a:lnSpc>
                <a:spcPct val="100000"/>
              </a:lnSpc>
              <a:spcBef>
                <a:spcPts val="0"/>
              </a:spcBef>
              <a:buClr>
                <a:srgbClr val="000000">
                  <a:alpha val="84706"/>
                </a:srgbClr>
              </a:buClr>
              <a:buSzPct val="100000"/>
              <a:buFont typeface="Helvetica Neue"/>
              <a:defRPr baseline="-1340" i="1" sz="3731">
                <a:solidFill>
                  <a:srgbClr val="000000">
                    <a:alpha val="84706"/>
                  </a:srgbClr>
                </a:solidFill>
                <a:latin typeface="KBH"/>
                <a:ea typeface="KBH"/>
                <a:cs typeface="KBH"/>
                <a:sym typeface="KBH"/>
              </a:defRPr>
            </a:pPr>
            <a:r>
              <a:t>Hvem ejer musikken, AI har lavet?​</a:t>
            </a:r>
          </a:p>
        </p:txBody>
      </p:sp>
      <p:sp>
        <p:nvSpPr>
          <p:cNvPr id="421"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422" name="bufx logo.png" descr="bufx logo.png"/>
          <p:cNvPicPr>
            <a:picLocks noChangeAspect="1"/>
          </p:cNvPicPr>
          <p:nvPr/>
        </p:nvPicPr>
        <p:blipFill>
          <a:blip r:embed="rId2">
            <a:extLst/>
          </a:blip>
          <a:stretch>
            <a:fillRect/>
          </a:stretch>
        </p:blipFill>
        <p:spPr>
          <a:xfrm>
            <a:off x="22247545" y="13239205"/>
            <a:ext cx="1170022" cy="470159"/>
          </a:xfrm>
          <a:prstGeom prst="rect">
            <a:avLst/>
          </a:prstGeom>
          <a:ln w="12700">
            <a:miter lim="400000"/>
          </a:ln>
        </p:spPr>
      </p:pic>
      <p:sp>
        <p:nvSpPr>
          <p:cNvPr id="423" name="Intro"/>
          <p:cNvSpPr txBox="1"/>
          <p:nvPr/>
        </p:nvSpPr>
        <p:spPr>
          <a:xfrm>
            <a:off x="3914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424" name="AI i skolen"/>
          <p:cNvSpPr txBox="1"/>
          <p:nvPr/>
        </p:nvSpPr>
        <p:spPr>
          <a:xfrm>
            <a:off x="11458956" y="13227786"/>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425"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426"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427" name="Streg"/>
          <p:cNvSpPr/>
          <p:nvPr/>
        </p:nvSpPr>
        <p:spPr>
          <a:xfrm flipV="1">
            <a:off x="8705436" y="-38301"/>
            <a:ext cx="1" cy="13223915"/>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428" name="Skærmbillede 2025-04-09 kl. 15.42.31.png" descr="Skærmbillede 2025-04-09 kl. 15.42.31.png"/>
          <p:cNvPicPr>
            <a:picLocks noChangeAspect="1"/>
          </p:cNvPicPr>
          <p:nvPr/>
        </p:nvPicPr>
        <p:blipFill>
          <a:blip r:embed="rId3">
            <a:extLst/>
          </a:blip>
          <a:stretch>
            <a:fillRect/>
          </a:stretch>
        </p:blipFill>
        <p:spPr>
          <a:xfrm>
            <a:off x="23590941" y="13227786"/>
            <a:ext cx="520460" cy="521497"/>
          </a:xfrm>
          <a:prstGeom prst="rect">
            <a:avLst/>
          </a:prstGeom>
          <a:ln w="12700">
            <a:miter lim="400000"/>
          </a:ln>
        </p:spPr>
      </p:pic>
      <p:pic>
        <p:nvPicPr>
          <p:cNvPr id="429" name="Billede" descr="Billede"/>
          <p:cNvPicPr>
            <a:picLocks noChangeAspect="1"/>
          </p:cNvPicPr>
          <p:nvPr/>
        </p:nvPicPr>
        <p:blipFill>
          <a:blip r:embed="rId4">
            <a:extLst/>
          </a:blip>
          <a:stretch>
            <a:fillRect/>
          </a:stretch>
        </p:blipFill>
        <p:spPr>
          <a:xfrm>
            <a:off x="1491550" y="1055685"/>
            <a:ext cx="5388878" cy="11399226"/>
          </a:xfrm>
          <a:prstGeom prst="rect">
            <a:avLst/>
          </a:prstGeom>
          <a:ln w="12700">
            <a:miter lim="400000"/>
          </a:ln>
        </p:spPr>
      </p:pic>
      <p:sp>
        <p:nvSpPr>
          <p:cNvPr id="430" name="6"/>
          <p:cNvSpPr txBox="1"/>
          <p:nvPr/>
        </p:nvSpPr>
        <p:spPr>
          <a:xfrm>
            <a:off x="2637772" y="3656497"/>
            <a:ext cx="3446781" cy="619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0">
                <a:solidFill>
                  <a:srgbClr val="EBE4C9"/>
                </a:solidFill>
                <a:latin typeface="KBH Black"/>
                <a:ea typeface="KBH Black"/>
                <a:cs typeface="KBH Black"/>
                <a:sym typeface="KBH Black"/>
              </a:defRPr>
            </a:lvl1pPr>
          </a:lstStyle>
          <a:p>
            <a:pPr/>
            <a:r>
              <a:t>6</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Rektangel"/>
          <p:cNvSpPr/>
          <p:nvPr/>
        </p:nvSpPr>
        <p:spPr>
          <a:xfrm>
            <a:off x="771343" y="955589"/>
            <a:ext cx="7179639" cy="11599418"/>
          </a:xfrm>
          <a:prstGeom prst="rect">
            <a:avLst/>
          </a:prstGeom>
          <a:solidFill>
            <a:srgbClr val="000C2E"/>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433" name="Dilemma"/>
          <p:cNvSpPr txBox="1"/>
          <p:nvPr>
            <p:ph type="title"/>
          </p:nvPr>
        </p:nvSpPr>
        <p:spPr>
          <a:xfrm>
            <a:off x="13917313" y="2105993"/>
            <a:ext cx="5011137" cy="1433164"/>
          </a:xfrm>
          <a:prstGeom prst="rect">
            <a:avLst/>
          </a:prstGeom>
        </p:spPr>
        <p:txBody>
          <a:bodyPr/>
          <a:lstStyle>
            <a:lvl1pPr>
              <a:defRPr>
                <a:latin typeface="KBH"/>
                <a:ea typeface="KBH"/>
                <a:cs typeface="KBH"/>
                <a:sym typeface="KBH"/>
              </a:defRPr>
            </a:lvl1pPr>
          </a:lstStyle>
          <a:p>
            <a:pPr/>
            <a:r>
              <a:t>Dilemma</a:t>
            </a:r>
          </a:p>
        </p:txBody>
      </p:sp>
      <p:sp>
        <p:nvSpPr>
          <p:cNvPr id="434" name="Du har fået nogle spørgsmål til en tekst, som du skal svare på. Du bruger AI til at svare på spørgsmålene og skriver svarene ind med dit eget sprog?…"/>
          <p:cNvSpPr txBox="1"/>
          <p:nvPr>
            <p:ph type="body" sz="half" idx="1"/>
          </p:nvPr>
        </p:nvSpPr>
        <p:spPr>
          <a:xfrm>
            <a:off x="10530445" y="4984109"/>
            <a:ext cx="11784874" cy="5771639"/>
          </a:xfrm>
          <a:prstGeom prst="rect">
            <a:avLst/>
          </a:prstGeom>
        </p:spPr>
        <p:txBody>
          <a:bodyPr/>
          <a:lstStyle/>
          <a:p>
            <a:pPr marL="0" indent="0" defTabSz="457200">
              <a:lnSpc>
                <a:spcPct val="100000"/>
              </a:lnSpc>
              <a:spcBef>
                <a:spcPts val="0"/>
              </a:spcBef>
              <a:buClrTx/>
              <a:buSzTx/>
              <a:buFontTx/>
              <a:buNone/>
              <a:defRPr baseline="-1219" sz="4100">
                <a:solidFill>
                  <a:srgbClr val="000000">
                    <a:alpha val="84706"/>
                  </a:srgbClr>
                </a:solidFill>
                <a:latin typeface="KBH"/>
                <a:ea typeface="KBH"/>
                <a:cs typeface="KBH"/>
                <a:sym typeface="KBH"/>
              </a:defRPr>
            </a:pPr>
            <a:r>
              <a:t>Du har fået nogle spørgsmål til en tekst, som du skal svare på. Du bruger AI til at svare på spørgsmålene og skriver svarene ind med dit eget sprog?​</a:t>
            </a: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sz="4100">
                <a:solidFill>
                  <a:srgbClr val="000000">
                    <a:alpha val="84706"/>
                  </a:srgbClr>
                </a:solidFill>
                <a:latin typeface="KBH"/>
                <a:ea typeface="KBH"/>
                <a:cs typeface="KBH"/>
                <a:sym typeface="KBH"/>
              </a:defRPr>
            </a:pP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i="1" sz="4100">
                <a:solidFill>
                  <a:srgbClr val="000000">
                    <a:alpha val="84706"/>
                  </a:srgbClr>
                </a:solidFill>
                <a:latin typeface="KBH"/>
                <a:ea typeface="KBH"/>
                <a:cs typeface="KBH"/>
                <a:sym typeface="KBH"/>
              </a:defRPr>
            </a:pPr>
            <a:r>
              <a:t>Er det snyd?​</a:t>
            </a:r>
          </a:p>
        </p:txBody>
      </p:sp>
      <p:sp>
        <p:nvSpPr>
          <p:cNvPr id="435"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436" name="bufx logo.png" descr="bufx logo.png"/>
          <p:cNvPicPr>
            <a:picLocks noChangeAspect="1"/>
          </p:cNvPicPr>
          <p:nvPr/>
        </p:nvPicPr>
        <p:blipFill>
          <a:blip r:embed="rId2">
            <a:extLst/>
          </a:blip>
          <a:stretch>
            <a:fillRect/>
          </a:stretch>
        </p:blipFill>
        <p:spPr>
          <a:xfrm>
            <a:off x="22247545" y="13239205"/>
            <a:ext cx="1170022" cy="470159"/>
          </a:xfrm>
          <a:prstGeom prst="rect">
            <a:avLst/>
          </a:prstGeom>
          <a:ln w="12700">
            <a:miter lim="400000"/>
          </a:ln>
        </p:spPr>
      </p:pic>
      <p:sp>
        <p:nvSpPr>
          <p:cNvPr id="437" name="Intro"/>
          <p:cNvSpPr txBox="1"/>
          <p:nvPr/>
        </p:nvSpPr>
        <p:spPr>
          <a:xfrm>
            <a:off x="3914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438" name="AI i skolen"/>
          <p:cNvSpPr txBox="1"/>
          <p:nvPr/>
        </p:nvSpPr>
        <p:spPr>
          <a:xfrm>
            <a:off x="11458956" y="13227786"/>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439"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440"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441" name="Streg"/>
          <p:cNvSpPr/>
          <p:nvPr/>
        </p:nvSpPr>
        <p:spPr>
          <a:xfrm flipV="1">
            <a:off x="8705436" y="-38301"/>
            <a:ext cx="1" cy="13223915"/>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442" name="Skærmbillede 2025-04-09 kl. 15.42.31.png" descr="Skærmbillede 2025-04-09 kl. 15.42.31.png"/>
          <p:cNvPicPr>
            <a:picLocks noChangeAspect="1"/>
          </p:cNvPicPr>
          <p:nvPr/>
        </p:nvPicPr>
        <p:blipFill>
          <a:blip r:embed="rId3">
            <a:extLst/>
          </a:blip>
          <a:stretch>
            <a:fillRect/>
          </a:stretch>
        </p:blipFill>
        <p:spPr>
          <a:xfrm>
            <a:off x="23590941" y="13227786"/>
            <a:ext cx="520460" cy="521497"/>
          </a:xfrm>
          <a:prstGeom prst="rect">
            <a:avLst/>
          </a:prstGeom>
          <a:ln w="12700">
            <a:miter lim="400000"/>
          </a:ln>
        </p:spPr>
      </p:pic>
      <p:pic>
        <p:nvPicPr>
          <p:cNvPr id="443" name="Billede" descr="Billede"/>
          <p:cNvPicPr>
            <a:picLocks noChangeAspect="1"/>
          </p:cNvPicPr>
          <p:nvPr/>
        </p:nvPicPr>
        <p:blipFill>
          <a:blip r:embed="rId4">
            <a:extLst/>
          </a:blip>
          <a:stretch>
            <a:fillRect/>
          </a:stretch>
        </p:blipFill>
        <p:spPr>
          <a:xfrm>
            <a:off x="1491550" y="1055685"/>
            <a:ext cx="5388878" cy="11399226"/>
          </a:xfrm>
          <a:prstGeom prst="rect">
            <a:avLst/>
          </a:prstGeom>
          <a:ln w="12700">
            <a:miter lim="400000"/>
          </a:ln>
        </p:spPr>
      </p:pic>
      <p:sp>
        <p:nvSpPr>
          <p:cNvPr id="444" name="7"/>
          <p:cNvSpPr txBox="1"/>
          <p:nvPr/>
        </p:nvSpPr>
        <p:spPr>
          <a:xfrm>
            <a:off x="2637772" y="3656497"/>
            <a:ext cx="3446781" cy="619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0">
                <a:solidFill>
                  <a:srgbClr val="EBE4C9"/>
                </a:solidFill>
                <a:latin typeface="KBH Black"/>
                <a:ea typeface="KBH Black"/>
                <a:cs typeface="KBH Black"/>
                <a:sym typeface="KBH Black"/>
              </a:defRPr>
            </a:lvl1pPr>
          </a:lstStyle>
          <a:p>
            <a:pPr/>
            <a:r>
              <a:t>7</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6" name="Rektangel"/>
          <p:cNvSpPr/>
          <p:nvPr/>
        </p:nvSpPr>
        <p:spPr>
          <a:xfrm>
            <a:off x="771343" y="955589"/>
            <a:ext cx="7179639" cy="11599418"/>
          </a:xfrm>
          <a:prstGeom prst="rect">
            <a:avLst/>
          </a:prstGeom>
          <a:solidFill>
            <a:srgbClr val="000C2E"/>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447" name="Dilemma"/>
          <p:cNvSpPr txBox="1"/>
          <p:nvPr>
            <p:ph type="title"/>
          </p:nvPr>
        </p:nvSpPr>
        <p:spPr>
          <a:xfrm>
            <a:off x="13917313" y="2105993"/>
            <a:ext cx="5011137" cy="1433164"/>
          </a:xfrm>
          <a:prstGeom prst="rect">
            <a:avLst/>
          </a:prstGeom>
        </p:spPr>
        <p:txBody>
          <a:bodyPr/>
          <a:lstStyle>
            <a:lvl1pPr>
              <a:defRPr>
                <a:latin typeface="KBH"/>
                <a:ea typeface="KBH"/>
                <a:cs typeface="KBH"/>
                <a:sym typeface="KBH"/>
              </a:defRPr>
            </a:lvl1pPr>
          </a:lstStyle>
          <a:p>
            <a:pPr/>
            <a:r>
              <a:t>Dilemma</a:t>
            </a:r>
          </a:p>
        </p:txBody>
      </p:sp>
      <p:sp>
        <p:nvSpPr>
          <p:cNvPr id="448" name="AI formulerer sig altid helt perfekt, men den kan godt give forkerte fakta. Du bruger AI til at finde information om et emne, du skal lave et projekt om.…"/>
          <p:cNvSpPr txBox="1"/>
          <p:nvPr>
            <p:ph type="body" sz="half" idx="1"/>
          </p:nvPr>
        </p:nvSpPr>
        <p:spPr>
          <a:xfrm>
            <a:off x="10530445" y="4984109"/>
            <a:ext cx="11784874" cy="5771639"/>
          </a:xfrm>
          <a:prstGeom prst="rect">
            <a:avLst/>
          </a:prstGeom>
        </p:spPr>
        <p:txBody>
          <a:bodyPr/>
          <a:lstStyle/>
          <a:p>
            <a:pPr marL="0" indent="0" defTabSz="416052">
              <a:lnSpc>
                <a:spcPct val="100000"/>
              </a:lnSpc>
              <a:spcBef>
                <a:spcPts val="0"/>
              </a:spcBef>
              <a:buClrTx/>
              <a:buSzTx/>
              <a:buFontTx/>
              <a:buNone/>
              <a:defRPr baseline="1340" sz="3731">
                <a:solidFill>
                  <a:srgbClr val="000000">
                    <a:alpha val="84706"/>
                  </a:srgbClr>
                </a:solidFill>
                <a:latin typeface="KBH"/>
                <a:ea typeface="KBH"/>
                <a:cs typeface="KBH"/>
                <a:sym typeface="KBH"/>
              </a:defRPr>
            </a:pPr>
            <a:r>
              <a:t>AI formulerer sig altid helt perfekt, men den kan godt give forkerte fakta. Du bruger AI til at finde information om et emne, du skal lave et projekt om. ​</a:t>
            </a:r>
            <a:endParaRPr>
              <a:solidFill>
                <a:srgbClr val="000000"/>
              </a:solidFill>
            </a:endParaRPr>
          </a:p>
          <a:p>
            <a:pPr marL="416052" indent="-288925" defTabSz="416052">
              <a:lnSpc>
                <a:spcPct val="100000"/>
              </a:lnSpc>
              <a:spcBef>
                <a:spcPts val="0"/>
              </a:spcBef>
              <a:buClr>
                <a:srgbClr val="000000">
                  <a:alpha val="84706"/>
                </a:srgbClr>
              </a:buClr>
              <a:buSzPct val="100000"/>
              <a:buFont typeface="Helvetica Neue"/>
              <a:defRPr baseline="1340" sz="3731">
                <a:solidFill>
                  <a:srgbClr val="000000">
                    <a:alpha val="84706"/>
                  </a:srgbClr>
                </a:solidFill>
                <a:latin typeface="KBH"/>
                <a:ea typeface="KBH"/>
                <a:cs typeface="KBH"/>
                <a:sym typeface="KBH"/>
              </a:defRPr>
            </a:pPr>
            <a:endParaRPr>
              <a:solidFill>
                <a:srgbClr val="000000"/>
              </a:solidFill>
            </a:endParaRPr>
          </a:p>
          <a:p>
            <a:pPr marL="416052" indent="-288925" defTabSz="416052">
              <a:lnSpc>
                <a:spcPct val="100000"/>
              </a:lnSpc>
              <a:spcBef>
                <a:spcPts val="0"/>
              </a:spcBef>
              <a:buClr>
                <a:srgbClr val="000000">
                  <a:alpha val="84706"/>
                </a:srgbClr>
              </a:buClr>
              <a:buSzPct val="100000"/>
              <a:buFont typeface="Helvetica Neue"/>
              <a:defRPr baseline="1340" i="1" sz="3731">
                <a:solidFill>
                  <a:srgbClr val="000000">
                    <a:alpha val="84706"/>
                  </a:srgbClr>
                </a:solidFill>
                <a:latin typeface="KBH"/>
                <a:ea typeface="KBH"/>
                <a:cs typeface="KBH"/>
                <a:sym typeface="KBH"/>
              </a:defRPr>
            </a:pPr>
            <a:r>
              <a:t>Hvordan sikrer du dig, at den information, som AI'en giver dig, er korrekt?​</a:t>
            </a:r>
            <a:endParaRPr>
              <a:solidFill>
                <a:srgbClr val="000000"/>
              </a:solidFill>
            </a:endParaRPr>
          </a:p>
          <a:p>
            <a:pPr marL="416052" indent="-288925" defTabSz="416052">
              <a:lnSpc>
                <a:spcPct val="100000"/>
              </a:lnSpc>
              <a:spcBef>
                <a:spcPts val="0"/>
              </a:spcBef>
              <a:buClr>
                <a:srgbClr val="000000">
                  <a:alpha val="84706"/>
                </a:srgbClr>
              </a:buClr>
              <a:buSzPct val="100000"/>
              <a:buFont typeface="Helvetica Neue"/>
              <a:defRPr baseline="1340" i="1" sz="3731">
                <a:solidFill>
                  <a:srgbClr val="000000">
                    <a:alpha val="84706"/>
                  </a:srgbClr>
                </a:solidFill>
                <a:latin typeface="KBH"/>
                <a:ea typeface="KBH"/>
                <a:cs typeface="KBH"/>
                <a:sym typeface="KBH"/>
              </a:defRPr>
            </a:pPr>
            <a:r>
              <a:t>Er det et problem, at AI kan tage fejl?​</a:t>
            </a:r>
            <a:endParaRPr>
              <a:solidFill>
                <a:srgbClr val="000000"/>
              </a:solidFill>
            </a:endParaRPr>
          </a:p>
          <a:p>
            <a:pPr marL="416052" indent="-288925" defTabSz="416052">
              <a:lnSpc>
                <a:spcPct val="100000"/>
              </a:lnSpc>
              <a:spcBef>
                <a:spcPts val="0"/>
              </a:spcBef>
              <a:buClr>
                <a:srgbClr val="000000">
                  <a:alpha val="84706"/>
                </a:srgbClr>
              </a:buClr>
              <a:buSzPct val="100000"/>
              <a:buFont typeface="Helvetica Neue"/>
              <a:defRPr baseline="1340" i="1" sz="3731">
                <a:solidFill>
                  <a:srgbClr val="000000">
                    <a:alpha val="84706"/>
                  </a:srgbClr>
                </a:solidFill>
                <a:latin typeface="KBH"/>
                <a:ea typeface="KBH"/>
                <a:cs typeface="KBH"/>
                <a:sym typeface="KBH"/>
              </a:defRPr>
            </a:pPr>
            <a:r>
              <a:t>Hvad kan man gøre for at være sikker på, at information fra AI er rigtig?​</a:t>
            </a:r>
          </a:p>
        </p:txBody>
      </p:sp>
      <p:sp>
        <p:nvSpPr>
          <p:cNvPr id="449"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450" name="bufx logo.png" descr="bufx logo.png"/>
          <p:cNvPicPr>
            <a:picLocks noChangeAspect="1"/>
          </p:cNvPicPr>
          <p:nvPr/>
        </p:nvPicPr>
        <p:blipFill>
          <a:blip r:embed="rId2">
            <a:extLst/>
          </a:blip>
          <a:stretch>
            <a:fillRect/>
          </a:stretch>
        </p:blipFill>
        <p:spPr>
          <a:xfrm>
            <a:off x="22247545" y="13239205"/>
            <a:ext cx="1170022" cy="470159"/>
          </a:xfrm>
          <a:prstGeom prst="rect">
            <a:avLst/>
          </a:prstGeom>
          <a:ln w="12700">
            <a:miter lim="400000"/>
          </a:ln>
        </p:spPr>
      </p:pic>
      <p:sp>
        <p:nvSpPr>
          <p:cNvPr id="451" name="Intro"/>
          <p:cNvSpPr txBox="1"/>
          <p:nvPr/>
        </p:nvSpPr>
        <p:spPr>
          <a:xfrm>
            <a:off x="3914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452" name="AI i skolen"/>
          <p:cNvSpPr txBox="1"/>
          <p:nvPr/>
        </p:nvSpPr>
        <p:spPr>
          <a:xfrm>
            <a:off x="11458956" y="13227786"/>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453"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454"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455" name="Streg"/>
          <p:cNvSpPr/>
          <p:nvPr/>
        </p:nvSpPr>
        <p:spPr>
          <a:xfrm flipV="1">
            <a:off x="8705436" y="-38301"/>
            <a:ext cx="1" cy="13223915"/>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456" name="Skærmbillede 2025-04-09 kl. 15.42.31.png" descr="Skærmbillede 2025-04-09 kl. 15.42.31.png"/>
          <p:cNvPicPr>
            <a:picLocks noChangeAspect="1"/>
          </p:cNvPicPr>
          <p:nvPr/>
        </p:nvPicPr>
        <p:blipFill>
          <a:blip r:embed="rId3">
            <a:extLst/>
          </a:blip>
          <a:stretch>
            <a:fillRect/>
          </a:stretch>
        </p:blipFill>
        <p:spPr>
          <a:xfrm>
            <a:off x="23590941" y="13227786"/>
            <a:ext cx="520460" cy="521497"/>
          </a:xfrm>
          <a:prstGeom prst="rect">
            <a:avLst/>
          </a:prstGeom>
          <a:ln w="12700">
            <a:miter lim="400000"/>
          </a:ln>
        </p:spPr>
      </p:pic>
      <p:pic>
        <p:nvPicPr>
          <p:cNvPr id="457" name="Billede" descr="Billede"/>
          <p:cNvPicPr>
            <a:picLocks noChangeAspect="1"/>
          </p:cNvPicPr>
          <p:nvPr/>
        </p:nvPicPr>
        <p:blipFill>
          <a:blip r:embed="rId4">
            <a:extLst/>
          </a:blip>
          <a:stretch>
            <a:fillRect/>
          </a:stretch>
        </p:blipFill>
        <p:spPr>
          <a:xfrm>
            <a:off x="1491550" y="1055685"/>
            <a:ext cx="5388878" cy="11399226"/>
          </a:xfrm>
          <a:prstGeom prst="rect">
            <a:avLst/>
          </a:prstGeom>
          <a:ln w="12700">
            <a:miter lim="400000"/>
          </a:ln>
        </p:spPr>
      </p:pic>
      <p:sp>
        <p:nvSpPr>
          <p:cNvPr id="458" name="8"/>
          <p:cNvSpPr txBox="1"/>
          <p:nvPr/>
        </p:nvSpPr>
        <p:spPr>
          <a:xfrm>
            <a:off x="2637772" y="3656497"/>
            <a:ext cx="3446781" cy="619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0">
                <a:solidFill>
                  <a:srgbClr val="EBE4C9"/>
                </a:solidFill>
                <a:latin typeface="KBH Black"/>
                <a:ea typeface="KBH Black"/>
                <a:cs typeface="KBH Black"/>
                <a:sym typeface="KBH Black"/>
              </a:defRPr>
            </a:lvl1pPr>
          </a:lstStyle>
          <a:p>
            <a:pPr/>
            <a:r>
              <a:t>8</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Rektangel"/>
          <p:cNvSpPr/>
          <p:nvPr/>
        </p:nvSpPr>
        <p:spPr>
          <a:xfrm>
            <a:off x="84782" y="84782"/>
            <a:ext cx="11984717" cy="13546437"/>
          </a:xfrm>
          <a:prstGeom prst="rect">
            <a:avLst/>
          </a:prstGeom>
          <a:solidFill>
            <a:srgbClr val="000C2E"/>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205" name="Rektangel"/>
          <p:cNvSpPr/>
          <p:nvPr/>
        </p:nvSpPr>
        <p:spPr>
          <a:xfrm>
            <a:off x="6717071" y="1647908"/>
            <a:ext cx="5876173" cy="4970217"/>
          </a:xfrm>
          <a:prstGeom prst="rect">
            <a:avLst/>
          </a:prstGeom>
          <a:solidFill>
            <a:srgbClr val="FFFFFF">
              <a:alpha val="89978"/>
            </a:srgbClr>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206" name="Muligheder og dilemmaer for elever"/>
          <p:cNvSpPr txBox="1"/>
          <p:nvPr>
            <p:ph type="body" sz="quarter" idx="1"/>
          </p:nvPr>
        </p:nvSpPr>
        <p:spPr>
          <a:xfrm>
            <a:off x="7224064" y="5340684"/>
            <a:ext cx="16014721" cy="1043165"/>
          </a:xfrm>
          <a:prstGeom prst="rect">
            <a:avLst/>
          </a:prstGeom>
        </p:spPr>
        <p:txBody>
          <a:bodyPr/>
          <a:lstStyle>
            <a:lvl1pPr>
              <a:defRPr b="0">
                <a:latin typeface="KBH Light"/>
                <a:ea typeface="KBH Light"/>
                <a:cs typeface="KBH Light"/>
                <a:sym typeface="KBH Light"/>
              </a:defRPr>
            </a:lvl1pPr>
          </a:lstStyle>
          <a:p>
            <a:pPr/>
            <a:r>
              <a:t>Muligheder og dilemmaer for elever</a:t>
            </a:r>
          </a:p>
        </p:txBody>
      </p:sp>
      <p:pic>
        <p:nvPicPr>
          <p:cNvPr id="207" name="bufx logo.png" descr="bufx logo.png"/>
          <p:cNvPicPr>
            <a:picLocks noChangeAspect="1"/>
          </p:cNvPicPr>
          <p:nvPr/>
        </p:nvPicPr>
        <p:blipFill>
          <a:blip r:embed="rId2">
            <a:extLst/>
          </a:blip>
          <a:stretch>
            <a:fillRect/>
          </a:stretch>
        </p:blipFill>
        <p:spPr>
          <a:xfrm>
            <a:off x="19434747" y="12276115"/>
            <a:ext cx="2793379" cy="1122484"/>
          </a:xfrm>
          <a:prstGeom prst="rect">
            <a:avLst/>
          </a:prstGeom>
          <a:ln w="12700">
            <a:miter lim="400000"/>
          </a:ln>
        </p:spPr>
      </p:pic>
      <p:pic>
        <p:nvPicPr>
          <p:cNvPr id="208" name="Skærmbillede 2025-04-09 kl. 15.42.31.png" descr="Skærmbillede 2025-04-09 kl. 15.42.31.png"/>
          <p:cNvPicPr>
            <a:picLocks noChangeAspect="1"/>
          </p:cNvPicPr>
          <p:nvPr/>
        </p:nvPicPr>
        <p:blipFill>
          <a:blip r:embed="rId3">
            <a:extLst/>
          </a:blip>
          <a:stretch>
            <a:fillRect/>
          </a:stretch>
        </p:blipFill>
        <p:spPr>
          <a:xfrm>
            <a:off x="22712167" y="12181250"/>
            <a:ext cx="1309606" cy="1312214"/>
          </a:xfrm>
          <a:prstGeom prst="rect">
            <a:avLst/>
          </a:prstGeom>
          <a:ln w="12700">
            <a:miter lim="400000"/>
          </a:ln>
        </p:spPr>
      </p:pic>
      <p:pic>
        <p:nvPicPr>
          <p:cNvPr id="209" name="Billede" descr="Billede"/>
          <p:cNvPicPr>
            <a:picLocks noChangeAspect="1"/>
          </p:cNvPicPr>
          <p:nvPr/>
        </p:nvPicPr>
        <p:blipFill>
          <a:blip r:embed="rId4">
            <a:extLst/>
          </a:blip>
          <a:stretch>
            <a:fillRect/>
          </a:stretch>
        </p:blipFill>
        <p:spPr>
          <a:xfrm>
            <a:off x="1119646" y="-685114"/>
            <a:ext cx="7131873" cy="15086228"/>
          </a:xfrm>
          <a:prstGeom prst="rect">
            <a:avLst/>
          </a:prstGeom>
          <a:ln w="12700">
            <a:miter lim="400000"/>
          </a:ln>
        </p:spPr>
      </p:pic>
      <p:sp>
        <p:nvSpPr>
          <p:cNvPr id="210" name="AI i skolen"/>
          <p:cNvSpPr txBox="1"/>
          <p:nvPr>
            <p:ph type="title"/>
          </p:nvPr>
        </p:nvSpPr>
        <p:spPr>
          <a:xfrm>
            <a:off x="7229221" y="692484"/>
            <a:ext cx="16014721" cy="4648201"/>
          </a:xfrm>
          <a:prstGeom prst="rect">
            <a:avLst/>
          </a:prstGeom>
        </p:spPr>
        <p:txBody>
          <a:bodyPr/>
          <a:lstStyle>
            <a:lvl1pPr>
              <a:defRPr>
                <a:latin typeface="KBH"/>
                <a:ea typeface="KBH"/>
                <a:cs typeface="KBH"/>
                <a:sym typeface="KBH"/>
              </a:defRPr>
            </a:lvl1pPr>
          </a:lstStyle>
          <a:p>
            <a:pPr/>
            <a:r>
              <a:t>AI i skolen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0" name="Rektangel"/>
          <p:cNvSpPr/>
          <p:nvPr/>
        </p:nvSpPr>
        <p:spPr>
          <a:xfrm>
            <a:off x="771343" y="955589"/>
            <a:ext cx="7179639" cy="11599418"/>
          </a:xfrm>
          <a:prstGeom prst="rect">
            <a:avLst/>
          </a:prstGeom>
          <a:solidFill>
            <a:srgbClr val="000C2E"/>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461" name="Dilemma"/>
          <p:cNvSpPr txBox="1"/>
          <p:nvPr>
            <p:ph type="title"/>
          </p:nvPr>
        </p:nvSpPr>
        <p:spPr>
          <a:xfrm>
            <a:off x="13917313" y="2105993"/>
            <a:ext cx="5011137" cy="1433164"/>
          </a:xfrm>
          <a:prstGeom prst="rect">
            <a:avLst/>
          </a:prstGeom>
        </p:spPr>
        <p:txBody>
          <a:bodyPr/>
          <a:lstStyle>
            <a:lvl1pPr>
              <a:defRPr>
                <a:latin typeface="KBH"/>
                <a:ea typeface="KBH"/>
                <a:cs typeface="KBH"/>
                <a:sym typeface="KBH"/>
              </a:defRPr>
            </a:lvl1pPr>
          </a:lstStyle>
          <a:p>
            <a:pPr/>
            <a:r>
              <a:t>Dilemma</a:t>
            </a:r>
          </a:p>
        </p:txBody>
      </p:sp>
      <p:sp>
        <p:nvSpPr>
          <p:cNvPr id="462" name="Du har brugt AI som hjælp til at skrive opgaver og lave fremlæggelser i fx 7., 8. og 9. klasse. Det har ikke været til at snyde, men til hjælp til fx dispositioner, finde viden, få idéer og måske rette lidt stavning og grammatik. Man må ikke må bruge AI "/>
          <p:cNvSpPr txBox="1"/>
          <p:nvPr>
            <p:ph type="body" sz="half" idx="1"/>
          </p:nvPr>
        </p:nvSpPr>
        <p:spPr>
          <a:xfrm>
            <a:off x="10530445" y="4984109"/>
            <a:ext cx="11784874" cy="5771639"/>
          </a:xfrm>
          <a:prstGeom prst="rect">
            <a:avLst/>
          </a:prstGeom>
        </p:spPr>
        <p:txBody>
          <a:bodyPr/>
          <a:lstStyle/>
          <a:p>
            <a:pPr marL="0" indent="0" defTabSz="416052">
              <a:lnSpc>
                <a:spcPct val="100000"/>
              </a:lnSpc>
              <a:spcBef>
                <a:spcPts val="0"/>
              </a:spcBef>
              <a:buClrTx/>
              <a:buSzTx/>
              <a:buFontTx/>
              <a:buNone/>
              <a:defRPr sz="3731">
                <a:solidFill>
                  <a:srgbClr val="000000">
                    <a:alpha val="84706"/>
                  </a:srgbClr>
                </a:solidFill>
                <a:latin typeface="KBH"/>
                <a:ea typeface="KBH"/>
                <a:cs typeface="KBH"/>
                <a:sym typeface="KBH"/>
              </a:defRPr>
            </a:pPr>
            <a:r>
              <a:t>Du har brugt AI som hjælp til at skrive opgaver og lave fremlæggelser i fx 7., 8. og 9. klasse. Det har ikke været til at snyde, men til hjælp til fx dispositioner, finde viden, få idéer og måske rette lidt stavning og grammatik. Man må ikke må bruge AI til afgangsprøven(eksamen). ​</a:t>
            </a:r>
            <a:endParaRPr>
              <a:solidFill>
                <a:srgbClr val="000000"/>
              </a:solidFill>
            </a:endParaRPr>
          </a:p>
          <a:p>
            <a:pPr marL="416052" indent="-288925" defTabSz="416052">
              <a:lnSpc>
                <a:spcPct val="100000"/>
              </a:lnSpc>
              <a:spcBef>
                <a:spcPts val="0"/>
              </a:spcBef>
              <a:buClr>
                <a:srgbClr val="000000">
                  <a:alpha val="84706"/>
                </a:srgbClr>
              </a:buClr>
              <a:buSzPct val="100000"/>
              <a:buFont typeface="Helvetica Neue"/>
              <a:defRPr baseline="1340" sz="3731">
                <a:solidFill>
                  <a:srgbClr val="000000">
                    <a:alpha val="84706"/>
                  </a:srgbClr>
                </a:solidFill>
                <a:latin typeface="KBH"/>
                <a:ea typeface="KBH"/>
                <a:cs typeface="KBH"/>
                <a:sym typeface="KBH"/>
              </a:defRPr>
            </a:pPr>
            <a:endParaRPr>
              <a:solidFill>
                <a:srgbClr val="000000"/>
              </a:solidFill>
            </a:endParaRPr>
          </a:p>
          <a:p>
            <a:pPr marL="416052" indent="-288925" defTabSz="416052">
              <a:lnSpc>
                <a:spcPct val="100000"/>
              </a:lnSpc>
              <a:spcBef>
                <a:spcPts val="0"/>
              </a:spcBef>
              <a:buClr>
                <a:srgbClr val="000000">
                  <a:alpha val="84706"/>
                </a:srgbClr>
              </a:buClr>
              <a:buSzPct val="100000"/>
              <a:buFont typeface="Helvetica Neue"/>
              <a:defRPr baseline="1340" i="1" sz="3731">
                <a:solidFill>
                  <a:srgbClr val="000000">
                    <a:alpha val="84706"/>
                  </a:srgbClr>
                </a:solidFill>
                <a:latin typeface="KBH"/>
                <a:ea typeface="KBH"/>
                <a:cs typeface="KBH"/>
                <a:sym typeface="KBH"/>
              </a:defRPr>
            </a:pPr>
            <a:r>
              <a:t>Tror du, du er bedre i stand til at klare afgangsprøven(eksamen) godt? Mindre i stand til det? Det betyder ikke noget?​</a:t>
            </a:r>
          </a:p>
        </p:txBody>
      </p:sp>
      <p:sp>
        <p:nvSpPr>
          <p:cNvPr id="463"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464" name="bufx logo.png" descr="bufx logo.png"/>
          <p:cNvPicPr>
            <a:picLocks noChangeAspect="1"/>
          </p:cNvPicPr>
          <p:nvPr/>
        </p:nvPicPr>
        <p:blipFill>
          <a:blip r:embed="rId2">
            <a:extLst/>
          </a:blip>
          <a:stretch>
            <a:fillRect/>
          </a:stretch>
        </p:blipFill>
        <p:spPr>
          <a:xfrm>
            <a:off x="22247545" y="13239205"/>
            <a:ext cx="1170022" cy="470159"/>
          </a:xfrm>
          <a:prstGeom prst="rect">
            <a:avLst/>
          </a:prstGeom>
          <a:ln w="12700">
            <a:miter lim="400000"/>
          </a:ln>
        </p:spPr>
      </p:pic>
      <p:sp>
        <p:nvSpPr>
          <p:cNvPr id="465" name="Intro"/>
          <p:cNvSpPr txBox="1"/>
          <p:nvPr/>
        </p:nvSpPr>
        <p:spPr>
          <a:xfrm>
            <a:off x="3914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466" name="AI i skolen"/>
          <p:cNvSpPr txBox="1"/>
          <p:nvPr/>
        </p:nvSpPr>
        <p:spPr>
          <a:xfrm>
            <a:off x="11458956" y="13227786"/>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467"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468"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469" name="Streg"/>
          <p:cNvSpPr/>
          <p:nvPr/>
        </p:nvSpPr>
        <p:spPr>
          <a:xfrm flipV="1">
            <a:off x="8705436" y="-38301"/>
            <a:ext cx="1" cy="13223915"/>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470" name="Skærmbillede 2025-04-09 kl. 15.42.31.png" descr="Skærmbillede 2025-04-09 kl. 15.42.31.png"/>
          <p:cNvPicPr>
            <a:picLocks noChangeAspect="1"/>
          </p:cNvPicPr>
          <p:nvPr/>
        </p:nvPicPr>
        <p:blipFill>
          <a:blip r:embed="rId3">
            <a:extLst/>
          </a:blip>
          <a:stretch>
            <a:fillRect/>
          </a:stretch>
        </p:blipFill>
        <p:spPr>
          <a:xfrm>
            <a:off x="23590941" y="13227786"/>
            <a:ext cx="520460" cy="521497"/>
          </a:xfrm>
          <a:prstGeom prst="rect">
            <a:avLst/>
          </a:prstGeom>
          <a:ln w="12700">
            <a:miter lim="400000"/>
          </a:ln>
        </p:spPr>
      </p:pic>
      <p:pic>
        <p:nvPicPr>
          <p:cNvPr id="471" name="Billede" descr="Billede"/>
          <p:cNvPicPr>
            <a:picLocks noChangeAspect="1"/>
          </p:cNvPicPr>
          <p:nvPr/>
        </p:nvPicPr>
        <p:blipFill>
          <a:blip r:embed="rId4">
            <a:extLst/>
          </a:blip>
          <a:stretch>
            <a:fillRect/>
          </a:stretch>
        </p:blipFill>
        <p:spPr>
          <a:xfrm>
            <a:off x="1491550" y="1055685"/>
            <a:ext cx="5388878" cy="11399226"/>
          </a:xfrm>
          <a:prstGeom prst="rect">
            <a:avLst/>
          </a:prstGeom>
          <a:ln w="12700">
            <a:miter lim="400000"/>
          </a:ln>
        </p:spPr>
      </p:pic>
      <p:sp>
        <p:nvSpPr>
          <p:cNvPr id="472" name="9"/>
          <p:cNvSpPr txBox="1"/>
          <p:nvPr/>
        </p:nvSpPr>
        <p:spPr>
          <a:xfrm>
            <a:off x="2637772" y="3656497"/>
            <a:ext cx="3426461" cy="619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0">
                <a:solidFill>
                  <a:srgbClr val="EBE4C9"/>
                </a:solidFill>
                <a:latin typeface="KBH Black"/>
                <a:ea typeface="KBH Black"/>
                <a:cs typeface="KBH Black"/>
                <a:sym typeface="KBH Black"/>
              </a:defRPr>
            </a:lvl1pPr>
          </a:lstStyle>
          <a:p>
            <a:pPr/>
            <a:r>
              <a:t>9</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4" name="Rektangel"/>
          <p:cNvSpPr/>
          <p:nvPr/>
        </p:nvSpPr>
        <p:spPr>
          <a:xfrm>
            <a:off x="771343" y="955589"/>
            <a:ext cx="7179639" cy="11599418"/>
          </a:xfrm>
          <a:prstGeom prst="rect">
            <a:avLst/>
          </a:prstGeom>
          <a:solidFill>
            <a:srgbClr val="000C2E"/>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475" name="Dilemma"/>
          <p:cNvSpPr txBox="1"/>
          <p:nvPr>
            <p:ph type="title"/>
          </p:nvPr>
        </p:nvSpPr>
        <p:spPr>
          <a:xfrm>
            <a:off x="13917313" y="2105993"/>
            <a:ext cx="5011137" cy="1433164"/>
          </a:xfrm>
          <a:prstGeom prst="rect">
            <a:avLst/>
          </a:prstGeom>
        </p:spPr>
        <p:txBody>
          <a:bodyPr/>
          <a:lstStyle>
            <a:lvl1pPr>
              <a:defRPr>
                <a:latin typeface="KBH"/>
                <a:ea typeface="KBH"/>
                <a:cs typeface="KBH"/>
                <a:sym typeface="KBH"/>
              </a:defRPr>
            </a:lvl1pPr>
          </a:lstStyle>
          <a:p>
            <a:pPr/>
            <a:r>
              <a:t>Dilemma</a:t>
            </a:r>
          </a:p>
        </p:txBody>
      </p:sp>
      <p:sp>
        <p:nvSpPr>
          <p:cNvPr id="476" name="Du kopierer en stor del af din egen tekst ind i en AI og beder den om at gøre sproget bedre. AI'en ændrer en del sætninger og formuleringer i din opgave, men den handler stadig om det samme.…"/>
          <p:cNvSpPr txBox="1"/>
          <p:nvPr>
            <p:ph type="body" sz="half" idx="1"/>
          </p:nvPr>
        </p:nvSpPr>
        <p:spPr>
          <a:xfrm>
            <a:off x="10530445" y="4984109"/>
            <a:ext cx="11784874" cy="5771639"/>
          </a:xfrm>
          <a:prstGeom prst="rect">
            <a:avLst/>
          </a:prstGeom>
        </p:spPr>
        <p:txBody>
          <a:bodyPr/>
          <a:lstStyle/>
          <a:p>
            <a:pPr marL="0" indent="0" defTabSz="457200">
              <a:lnSpc>
                <a:spcPct val="100000"/>
              </a:lnSpc>
              <a:spcBef>
                <a:spcPts val="0"/>
              </a:spcBef>
              <a:buClrTx/>
              <a:buSzTx/>
              <a:buFontTx/>
              <a:buNone/>
              <a:defRPr sz="4100">
                <a:solidFill>
                  <a:srgbClr val="000000">
                    <a:alpha val="84706"/>
                  </a:srgbClr>
                </a:solidFill>
                <a:latin typeface="KBH"/>
                <a:ea typeface="KBH"/>
                <a:cs typeface="KBH"/>
                <a:sym typeface="KBH"/>
              </a:defRPr>
            </a:pPr>
            <a:r>
              <a:t>Du kopierer en stor del af din egen tekst ind i en AI og beder den om at gøre sproget bedre. AI'en ændrer en del sætninger og formuleringer i din opgave, men den handler stadig om det samme. ​</a:t>
            </a: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sz="4100">
                <a:solidFill>
                  <a:srgbClr val="000000">
                    <a:alpha val="84706"/>
                  </a:srgbClr>
                </a:solidFill>
                <a:latin typeface="KBH"/>
                <a:ea typeface="KBH"/>
                <a:cs typeface="KBH"/>
                <a:sym typeface="KBH"/>
              </a:defRPr>
            </a:pP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i="1" sz="4100">
                <a:solidFill>
                  <a:srgbClr val="000000">
                    <a:alpha val="84706"/>
                  </a:srgbClr>
                </a:solidFill>
                <a:latin typeface="KBH"/>
                <a:ea typeface="KBH"/>
                <a:cs typeface="KBH"/>
                <a:sym typeface="KBH"/>
              </a:defRPr>
            </a:pPr>
            <a:r>
              <a:t>Mister du din egen skrivestil, når du gør sådan?​</a:t>
            </a: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i="1" sz="4100">
                <a:solidFill>
                  <a:srgbClr val="000000">
                    <a:alpha val="84706"/>
                  </a:srgbClr>
                </a:solidFill>
                <a:latin typeface="KBH"/>
                <a:ea typeface="KBH"/>
                <a:cs typeface="KBH"/>
                <a:sym typeface="KBH"/>
              </a:defRPr>
            </a:pPr>
            <a:r>
              <a:t>Er det snyd?​</a:t>
            </a:r>
          </a:p>
        </p:txBody>
      </p:sp>
      <p:sp>
        <p:nvSpPr>
          <p:cNvPr id="477"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478" name="bufx logo.png" descr="bufx logo.png"/>
          <p:cNvPicPr>
            <a:picLocks noChangeAspect="1"/>
          </p:cNvPicPr>
          <p:nvPr/>
        </p:nvPicPr>
        <p:blipFill>
          <a:blip r:embed="rId2">
            <a:extLst/>
          </a:blip>
          <a:stretch>
            <a:fillRect/>
          </a:stretch>
        </p:blipFill>
        <p:spPr>
          <a:xfrm>
            <a:off x="22247545" y="13239205"/>
            <a:ext cx="1170022" cy="470159"/>
          </a:xfrm>
          <a:prstGeom prst="rect">
            <a:avLst/>
          </a:prstGeom>
          <a:ln w="12700">
            <a:miter lim="400000"/>
          </a:ln>
        </p:spPr>
      </p:pic>
      <p:sp>
        <p:nvSpPr>
          <p:cNvPr id="479" name="Intro"/>
          <p:cNvSpPr txBox="1"/>
          <p:nvPr/>
        </p:nvSpPr>
        <p:spPr>
          <a:xfrm>
            <a:off x="3914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480" name="AI i skolen"/>
          <p:cNvSpPr txBox="1"/>
          <p:nvPr/>
        </p:nvSpPr>
        <p:spPr>
          <a:xfrm>
            <a:off x="11458956" y="13227786"/>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481"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482"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483" name="Streg"/>
          <p:cNvSpPr/>
          <p:nvPr/>
        </p:nvSpPr>
        <p:spPr>
          <a:xfrm flipV="1">
            <a:off x="8705436" y="-38301"/>
            <a:ext cx="1" cy="13223915"/>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484" name="Skærmbillede 2025-04-09 kl. 15.42.31.png" descr="Skærmbillede 2025-04-09 kl. 15.42.31.png"/>
          <p:cNvPicPr>
            <a:picLocks noChangeAspect="1"/>
          </p:cNvPicPr>
          <p:nvPr/>
        </p:nvPicPr>
        <p:blipFill>
          <a:blip r:embed="rId3">
            <a:extLst/>
          </a:blip>
          <a:stretch>
            <a:fillRect/>
          </a:stretch>
        </p:blipFill>
        <p:spPr>
          <a:xfrm>
            <a:off x="23590941" y="13227786"/>
            <a:ext cx="520460" cy="521497"/>
          </a:xfrm>
          <a:prstGeom prst="rect">
            <a:avLst/>
          </a:prstGeom>
          <a:ln w="12700">
            <a:miter lim="400000"/>
          </a:ln>
        </p:spPr>
      </p:pic>
      <p:pic>
        <p:nvPicPr>
          <p:cNvPr id="485" name="Billede" descr="Billede"/>
          <p:cNvPicPr>
            <a:picLocks noChangeAspect="1"/>
          </p:cNvPicPr>
          <p:nvPr/>
        </p:nvPicPr>
        <p:blipFill>
          <a:blip r:embed="rId4">
            <a:extLst/>
          </a:blip>
          <a:stretch>
            <a:fillRect/>
          </a:stretch>
        </p:blipFill>
        <p:spPr>
          <a:xfrm>
            <a:off x="1491550" y="1055685"/>
            <a:ext cx="5388878" cy="11399226"/>
          </a:xfrm>
          <a:prstGeom prst="rect">
            <a:avLst/>
          </a:prstGeom>
          <a:ln w="12700">
            <a:miter lim="400000"/>
          </a:ln>
        </p:spPr>
      </p:pic>
      <p:sp>
        <p:nvSpPr>
          <p:cNvPr id="486" name="10"/>
          <p:cNvSpPr txBox="1"/>
          <p:nvPr/>
        </p:nvSpPr>
        <p:spPr>
          <a:xfrm>
            <a:off x="1558272" y="3759199"/>
            <a:ext cx="5605781" cy="619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0">
                <a:solidFill>
                  <a:srgbClr val="EBE4C9"/>
                </a:solidFill>
                <a:latin typeface="KBH Black"/>
                <a:ea typeface="KBH Black"/>
                <a:cs typeface="KBH Black"/>
                <a:sym typeface="KBH Black"/>
              </a:defRPr>
            </a:lvl1pPr>
          </a:lstStyle>
          <a:p>
            <a:pPr/>
            <a:r>
              <a:t>10</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8" name="Rektangel"/>
          <p:cNvSpPr/>
          <p:nvPr/>
        </p:nvSpPr>
        <p:spPr>
          <a:xfrm>
            <a:off x="771343" y="955589"/>
            <a:ext cx="7179639" cy="11599418"/>
          </a:xfrm>
          <a:prstGeom prst="rect">
            <a:avLst/>
          </a:prstGeom>
          <a:solidFill>
            <a:srgbClr val="000C2E"/>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489" name="Dilemma"/>
          <p:cNvSpPr txBox="1"/>
          <p:nvPr>
            <p:ph type="title"/>
          </p:nvPr>
        </p:nvSpPr>
        <p:spPr>
          <a:xfrm>
            <a:off x="13917313" y="2105993"/>
            <a:ext cx="5011137" cy="1433164"/>
          </a:xfrm>
          <a:prstGeom prst="rect">
            <a:avLst/>
          </a:prstGeom>
        </p:spPr>
        <p:txBody>
          <a:bodyPr/>
          <a:lstStyle>
            <a:lvl1pPr>
              <a:defRPr>
                <a:latin typeface="KBH"/>
                <a:ea typeface="KBH"/>
                <a:cs typeface="KBH"/>
                <a:sym typeface="KBH"/>
              </a:defRPr>
            </a:lvl1pPr>
          </a:lstStyle>
          <a:p>
            <a:pPr/>
            <a:r>
              <a:t>Dilemma</a:t>
            </a:r>
          </a:p>
        </p:txBody>
      </p:sp>
      <p:sp>
        <p:nvSpPr>
          <p:cNvPr id="490" name="AI bruger rigtig meget strøm og vand. Skal du tænke på klimaaftrykket, når du bruger AI-værktøjer i skolearbejdet og måske ikke bruge det så meget?"/>
          <p:cNvSpPr txBox="1"/>
          <p:nvPr>
            <p:ph type="body" sz="half" idx="1"/>
          </p:nvPr>
        </p:nvSpPr>
        <p:spPr>
          <a:xfrm>
            <a:off x="10530445" y="4984109"/>
            <a:ext cx="11784874" cy="5771639"/>
          </a:xfrm>
          <a:prstGeom prst="rect">
            <a:avLst/>
          </a:prstGeom>
        </p:spPr>
        <p:txBody>
          <a:bodyPr/>
          <a:lstStyle>
            <a:lvl1pPr marL="0" indent="0" defTabSz="457200">
              <a:lnSpc>
                <a:spcPct val="100000"/>
              </a:lnSpc>
              <a:spcBef>
                <a:spcPts val="0"/>
              </a:spcBef>
              <a:buClrTx/>
              <a:buSzTx/>
              <a:buFontTx/>
              <a:buNone/>
              <a:defRPr sz="4100">
                <a:solidFill>
                  <a:srgbClr val="000000">
                    <a:alpha val="84706"/>
                  </a:srgbClr>
                </a:solidFill>
                <a:latin typeface="KBH"/>
                <a:ea typeface="KBH"/>
                <a:cs typeface="KBH"/>
                <a:sym typeface="KBH"/>
              </a:defRPr>
            </a:lvl1pPr>
          </a:lstStyle>
          <a:p>
            <a:pPr/>
            <a:r>
              <a:t>AI bruger rigtig meget strøm og vand. Skal du tænke på klimaaftrykket, når du bruger AI-værktøjer i skolearbejdet og måske ikke bruge det så meget?​</a:t>
            </a:r>
          </a:p>
        </p:txBody>
      </p:sp>
      <p:sp>
        <p:nvSpPr>
          <p:cNvPr id="491"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492" name="bufx logo.png" descr="bufx logo.png"/>
          <p:cNvPicPr>
            <a:picLocks noChangeAspect="1"/>
          </p:cNvPicPr>
          <p:nvPr/>
        </p:nvPicPr>
        <p:blipFill>
          <a:blip r:embed="rId2">
            <a:extLst/>
          </a:blip>
          <a:stretch>
            <a:fillRect/>
          </a:stretch>
        </p:blipFill>
        <p:spPr>
          <a:xfrm>
            <a:off x="22247545" y="13239205"/>
            <a:ext cx="1170022" cy="470159"/>
          </a:xfrm>
          <a:prstGeom prst="rect">
            <a:avLst/>
          </a:prstGeom>
          <a:ln w="12700">
            <a:miter lim="400000"/>
          </a:ln>
        </p:spPr>
      </p:pic>
      <p:sp>
        <p:nvSpPr>
          <p:cNvPr id="493" name="Intro"/>
          <p:cNvSpPr txBox="1"/>
          <p:nvPr/>
        </p:nvSpPr>
        <p:spPr>
          <a:xfrm>
            <a:off x="3914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494" name="AI i skolen"/>
          <p:cNvSpPr txBox="1"/>
          <p:nvPr/>
        </p:nvSpPr>
        <p:spPr>
          <a:xfrm>
            <a:off x="11458956" y="13227786"/>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495"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496"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497" name="Streg"/>
          <p:cNvSpPr/>
          <p:nvPr/>
        </p:nvSpPr>
        <p:spPr>
          <a:xfrm flipV="1">
            <a:off x="8705436" y="-38301"/>
            <a:ext cx="1" cy="13223915"/>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498" name="Skærmbillede 2025-04-09 kl. 15.42.31.png" descr="Skærmbillede 2025-04-09 kl. 15.42.31.png"/>
          <p:cNvPicPr>
            <a:picLocks noChangeAspect="1"/>
          </p:cNvPicPr>
          <p:nvPr/>
        </p:nvPicPr>
        <p:blipFill>
          <a:blip r:embed="rId3">
            <a:extLst/>
          </a:blip>
          <a:stretch>
            <a:fillRect/>
          </a:stretch>
        </p:blipFill>
        <p:spPr>
          <a:xfrm>
            <a:off x="23590941" y="13227786"/>
            <a:ext cx="520460" cy="521497"/>
          </a:xfrm>
          <a:prstGeom prst="rect">
            <a:avLst/>
          </a:prstGeom>
          <a:ln w="12700">
            <a:miter lim="400000"/>
          </a:ln>
        </p:spPr>
      </p:pic>
      <p:pic>
        <p:nvPicPr>
          <p:cNvPr id="499" name="Billede" descr="Billede"/>
          <p:cNvPicPr>
            <a:picLocks noChangeAspect="1"/>
          </p:cNvPicPr>
          <p:nvPr/>
        </p:nvPicPr>
        <p:blipFill>
          <a:blip r:embed="rId4">
            <a:extLst/>
          </a:blip>
          <a:stretch>
            <a:fillRect/>
          </a:stretch>
        </p:blipFill>
        <p:spPr>
          <a:xfrm>
            <a:off x="1491550" y="1055685"/>
            <a:ext cx="5388878" cy="11399226"/>
          </a:xfrm>
          <a:prstGeom prst="rect">
            <a:avLst/>
          </a:prstGeom>
          <a:ln w="12700">
            <a:miter lim="400000"/>
          </a:ln>
        </p:spPr>
      </p:pic>
      <p:sp>
        <p:nvSpPr>
          <p:cNvPr id="500" name="11"/>
          <p:cNvSpPr txBox="1"/>
          <p:nvPr/>
        </p:nvSpPr>
        <p:spPr>
          <a:xfrm>
            <a:off x="1969839" y="3759199"/>
            <a:ext cx="4432301" cy="619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0">
                <a:solidFill>
                  <a:srgbClr val="EBE4C9"/>
                </a:solidFill>
                <a:latin typeface="KBH Black"/>
                <a:ea typeface="KBH Black"/>
                <a:cs typeface="KBH Black"/>
                <a:sym typeface="KBH Black"/>
              </a:defRPr>
            </a:lvl1pPr>
          </a:lstStyle>
          <a:p>
            <a:pPr/>
            <a:r>
              <a:t>11</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Rektangel"/>
          <p:cNvSpPr/>
          <p:nvPr/>
        </p:nvSpPr>
        <p:spPr>
          <a:xfrm>
            <a:off x="771343" y="955589"/>
            <a:ext cx="7179639" cy="11599418"/>
          </a:xfrm>
          <a:prstGeom prst="rect">
            <a:avLst/>
          </a:prstGeom>
          <a:solidFill>
            <a:srgbClr val="000C2E"/>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503" name="Dilemma"/>
          <p:cNvSpPr txBox="1"/>
          <p:nvPr>
            <p:ph type="title"/>
          </p:nvPr>
        </p:nvSpPr>
        <p:spPr>
          <a:xfrm>
            <a:off x="13917313" y="2105993"/>
            <a:ext cx="5011137" cy="1433164"/>
          </a:xfrm>
          <a:prstGeom prst="rect">
            <a:avLst/>
          </a:prstGeom>
        </p:spPr>
        <p:txBody>
          <a:bodyPr/>
          <a:lstStyle>
            <a:lvl1pPr>
              <a:defRPr>
                <a:latin typeface="KBH"/>
                <a:ea typeface="KBH"/>
                <a:cs typeface="KBH"/>
                <a:sym typeface="KBH"/>
              </a:defRPr>
            </a:lvl1pPr>
          </a:lstStyle>
          <a:p>
            <a:pPr/>
            <a:r>
              <a:t>Dilemma</a:t>
            </a:r>
          </a:p>
        </p:txBody>
      </p:sp>
      <p:sp>
        <p:nvSpPr>
          <p:cNvPr id="504" name="Hvis AI hjælper dig med at lave dispositionen og rækkefølgen til din fremlæggelse, lærer du så stadig selv at lave gode fremlæggelser?"/>
          <p:cNvSpPr txBox="1"/>
          <p:nvPr>
            <p:ph type="body" sz="half" idx="1"/>
          </p:nvPr>
        </p:nvSpPr>
        <p:spPr>
          <a:xfrm>
            <a:off x="10530445" y="4984109"/>
            <a:ext cx="11784874" cy="5771639"/>
          </a:xfrm>
          <a:prstGeom prst="rect">
            <a:avLst/>
          </a:prstGeom>
        </p:spPr>
        <p:txBody>
          <a:bodyPr/>
          <a:lstStyle>
            <a:lvl1pPr marL="0" indent="0" defTabSz="457200">
              <a:lnSpc>
                <a:spcPct val="100000"/>
              </a:lnSpc>
              <a:spcBef>
                <a:spcPts val="0"/>
              </a:spcBef>
              <a:buClrTx/>
              <a:buSzTx/>
              <a:buFontTx/>
              <a:buNone/>
              <a:defRPr sz="4100">
                <a:solidFill>
                  <a:srgbClr val="000000">
                    <a:alpha val="84706"/>
                  </a:srgbClr>
                </a:solidFill>
                <a:latin typeface="KBH"/>
                <a:ea typeface="KBH"/>
                <a:cs typeface="KBH"/>
                <a:sym typeface="KBH"/>
              </a:defRPr>
            </a:lvl1pPr>
          </a:lstStyle>
          <a:p>
            <a:pPr/>
            <a:r>
              <a:t>​Hvis AI hjælper dig med at lave dispositionen og rækkefølgen til din fremlæggelse, lærer du så stadig selv at lave gode fremlæggelser?</a:t>
            </a:r>
          </a:p>
        </p:txBody>
      </p:sp>
      <p:sp>
        <p:nvSpPr>
          <p:cNvPr id="505"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506" name="bufx logo.png" descr="bufx logo.png"/>
          <p:cNvPicPr>
            <a:picLocks noChangeAspect="1"/>
          </p:cNvPicPr>
          <p:nvPr/>
        </p:nvPicPr>
        <p:blipFill>
          <a:blip r:embed="rId2">
            <a:extLst/>
          </a:blip>
          <a:stretch>
            <a:fillRect/>
          </a:stretch>
        </p:blipFill>
        <p:spPr>
          <a:xfrm>
            <a:off x="22247545" y="13239205"/>
            <a:ext cx="1170022" cy="470159"/>
          </a:xfrm>
          <a:prstGeom prst="rect">
            <a:avLst/>
          </a:prstGeom>
          <a:ln w="12700">
            <a:miter lim="400000"/>
          </a:ln>
        </p:spPr>
      </p:pic>
      <p:sp>
        <p:nvSpPr>
          <p:cNvPr id="507" name="Intro"/>
          <p:cNvSpPr txBox="1"/>
          <p:nvPr/>
        </p:nvSpPr>
        <p:spPr>
          <a:xfrm>
            <a:off x="3914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508" name="AI i skolen"/>
          <p:cNvSpPr txBox="1"/>
          <p:nvPr/>
        </p:nvSpPr>
        <p:spPr>
          <a:xfrm>
            <a:off x="11458956" y="13227786"/>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509"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510"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511" name="Streg"/>
          <p:cNvSpPr/>
          <p:nvPr/>
        </p:nvSpPr>
        <p:spPr>
          <a:xfrm flipV="1">
            <a:off x="8705436" y="-38301"/>
            <a:ext cx="1" cy="13223915"/>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512" name="Skærmbillede 2025-04-09 kl. 15.42.31.png" descr="Skærmbillede 2025-04-09 kl. 15.42.31.png"/>
          <p:cNvPicPr>
            <a:picLocks noChangeAspect="1"/>
          </p:cNvPicPr>
          <p:nvPr/>
        </p:nvPicPr>
        <p:blipFill>
          <a:blip r:embed="rId3">
            <a:extLst/>
          </a:blip>
          <a:stretch>
            <a:fillRect/>
          </a:stretch>
        </p:blipFill>
        <p:spPr>
          <a:xfrm>
            <a:off x="23590941" y="13227786"/>
            <a:ext cx="520460" cy="521497"/>
          </a:xfrm>
          <a:prstGeom prst="rect">
            <a:avLst/>
          </a:prstGeom>
          <a:ln w="12700">
            <a:miter lim="400000"/>
          </a:ln>
        </p:spPr>
      </p:pic>
      <p:pic>
        <p:nvPicPr>
          <p:cNvPr id="513" name="Billede" descr="Billede"/>
          <p:cNvPicPr>
            <a:picLocks noChangeAspect="1"/>
          </p:cNvPicPr>
          <p:nvPr/>
        </p:nvPicPr>
        <p:blipFill>
          <a:blip r:embed="rId4">
            <a:extLst/>
          </a:blip>
          <a:stretch>
            <a:fillRect/>
          </a:stretch>
        </p:blipFill>
        <p:spPr>
          <a:xfrm>
            <a:off x="1491550" y="1055685"/>
            <a:ext cx="5388878" cy="11399226"/>
          </a:xfrm>
          <a:prstGeom prst="rect">
            <a:avLst/>
          </a:prstGeom>
          <a:ln w="12700">
            <a:miter lim="400000"/>
          </a:ln>
        </p:spPr>
      </p:pic>
      <p:sp>
        <p:nvSpPr>
          <p:cNvPr id="514" name="12"/>
          <p:cNvSpPr txBox="1"/>
          <p:nvPr/>
        </p:nvSpPr>
        <p:spPr>
          <a:xfrm>
            <a:off x="1558272" y="3759199"/>
            <a:ext cx="5605781" cy="619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0">
                <a:solidFill>
                  <a:srgbClr val="EBE4C9"/>
                </a:solidFill>
                <a:latin typeface="KBH Black"/>
                <a:ea typeface="KBH Black"/>
                <a:cs typeface="KBH Black"/>
                <a:sym typeface="KBH Black"/>
              </a:defRPr>
            </a:lvl1pPr>
          </a:lstStyle>
          <a:p>
            <a:pPr/>
            <a:r>
              <a:t>12</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6" name="Rektangel"/>
          <p:cNvSpPr/>
          <p:nvPr/>
        </p:nvSpPr>
        <p:spPr>
          <a:xfrm>
            <a:off x="771343" y="955589"/>
            <a:ext cx="7179639" cy="11599418"/>
          </a:xfrm>
          <a:prstGeom prst="rect">
            <a:avLst/>
          </a:prstGeom>
          <a:solidFill>
            <a:srgbClr val="000C2E"/>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517" name="Dilemma"/>
          <p:cNvSpPr txBox="1"/>
          <p:nvPr>
            <p:ph type="title"/>
          </p:nvPr>
        </p:nvSpPr>
        <p:spPr>
          <a:xfrm>
            <a:off x="13917313" y="2105993"/>
            <a:ext cx="5011137" cy="1433164"/>
          </a:xfrm>
          <a:prstGeom prst="rect">
            <a:avLst/>
          </a:prstGeom>
        </p:spPr>
        <p:txBody>
          <a:bodyPr/>
          <a:lstStyle>
            <a:lvl1pPr>
              <a:defRPr>
                <a:latin typeface="KBH"/>
                <a:ea typeface="KBH"/>
                <a:cs typeface="KBH"/>
                <a:sym typeface="KBH"/>
              </a:defRPr>
            </a:lvl1pPr>
          </a:lstStyle>
          <a:p>
            <a:pPr/>
            <a:r>
              <a:t>Dilemma</a:t>
            </a:r>
          </a:p>
        </p:txBody>
      </p:sp>
      <p:sp>
        <p:nvSpPr>
          <p:cNvPr id="518" name="Skal man sige/ skrive det i sin opgave til læreren, hvis man har brugt AI som hjælp til en opgave? Fx:…"/>
          <p:cNvSpPr txBox="1"/>
          <p:nvPr>
            <p:ph type="body" sz="half" idx="1"/>
          </p:nvPr>
        </p:nvSpPr>
        <p:spPr>
          <a:xfrm>
            <a:off x="10530445" y="4984109"/>
            <a:ext cx="11784874" cy="5771639"/>
          </a:xfrm>
          <a:prstGeom prst="rect">
            <a:avLst/>
          </a:prstGeom>
        </p:spPr>
        <p:txBody>
          <a:bodyPr/>
          <a:lstStyle/>
          <a:p>
            <a:pPr marL="0" indent="0" defTabSz="457200">
              <a:lnSpc>
                <a:spcPct val="100000"/>
              </a:lnSpc>
              <a:spcBef>
                <a:spcPts val="0"/>
              </a:spcBef>
              <a:buClrTx/>
              <a:buSzTx/>
              <a:buFontTx/>
              <a:buNone/>
              <a:defRPr sz="4100">
                <a:solidFill>
                  <a:srgbClr val="000000">
                    <a:alpha val="84706"/>
                  </a:srgbClr>
                </a:solidFill>
                <a:latin typeface="KBH"/>
                <a:ea typeface="KBH"/>
                <a:cs typeface="KBH"/>
                <a:sym typeface="KBH"/>
              </a:defRPr>
            </a:pPr>
            <a:r>
              <a:t>Skal man sige/ skrive det i sin opgave til læreren, hvis man har brugt AI som hjælp til en opgave? Fx:​</a:t>
            </a: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sz="4100">
                <a:solidFill>
                  <a:srgbClr val="000000">
                    <a:alpha val="84706"/>
                  </a:srgbClr>
                </a:solidFill>
                <a:latin typeface="KBH"/>
                <a:ea typeface="KBH"/>
                <a:cs typeface="KBH"/>
                <a:sym typeface="KBH"/>
              </a:defRPr>
            </a:pP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i="1" sz="4100">
                <a:solidFill>
                  <a:srgbClr val="000000">
                    <a:alpha val="84706"/>
                  </a:srgbClr>
                </a:solidFill>
                <a:latin typeface="KBH"/>
                <a:ea typeface="KBH"/>
                <a:cs typeface="KBH"/>
                <a:sym typeface="KBH"/>
              </a:defRPr>
            </a:pPr>
            <a:r>
              <a:t>Til grammatik ​</a:t>
            </a: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i="1" sz="4100">
                <a:solidFill>
                  <a:srgbClr val="000000">
                    <a:alpha val="84706"/>
                  </a:srgbClr>
                </a:solidFill>
                <a:latin typeface="KBH"/>
                <a:ea typeface="KBH"/>
                <a:cs typeface="KBH"/>
                <a:sym typeface="KBH"/>
              </a:defRPr>
            </a:pPr>
            <a:r>
              <a:rPr>
                <a:solidFill>
                  <a:srgbClr val="000000"/>
                </a:solidFill>
              </a:rPr>
              <a:t>I</a:t>
            </a:r>
            <a:r>
              <a:t>déer til indhold​</a:t>
            </a: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i="1" sz="4100">
                <a:solidFill>
                  <a:srgbClr val="000000">
                    <a:alpha val="84706"/>
                  </a:srgbClr>
                </a:solidFill>
                <a:latin typeface="KBH"/>
                <a:ea typeface="KBH"/>
                <a:cs typeface="KBH"/>
                <a:sym typeface="KBH"/>
              </a:defRPr>
            </a:pPr>
            <a:r>
              <a:t>Forbedre sprog​</a:t>
            </a:r>
          </a:p>
        </p:txBody>
      </p:sp>
      <p:sp>
        <p:nvSpPr>
          <p:cNvPr id="519"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520" name="bufx logo.png" descr="bufx logo.png"/>
          <p:cNvPicPr>
            <a:picLocks noChangeAspect="1"/>
          </p:cNvPicPr>
          <p:nvPr/>
        </p:nvPicPr>
        <p:blipFill>
          <a:blip r:embed="rId2">
            <a:extLst/>
          </a:blip>
          <a:stretch>
            <a:fillRect/>
          </a:stretch>
        </p:blipFill>
        <p:spPr>
          <a:xfrm>
            <a:off x="22247545" y="13239205"/>
            <a:ext cx="1170022" cy="470159"/>
          </a:xfrm>
          <a:prstGeom prst="rect">
            <a:avLst/>
          </a:prstGeom>
          <a:ln w="12700">
            <a:miter lim="400000"/>
          </a:ln>
        </p:spPr>
      </p:pic>
      <p:sp>
        <p:nvSpPr>
          <p:cNvPr id="521" name="Intro"/>
          <p:cNvSpPr txBox="1"/>
          <p:nvPr/>
        </p:nvSpPr>
        <p:spPr>
          <a:xfrm>
            <a:off x="3914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522" name="AI i skolen"/>
          <p:cNvSpPr txBox="1"/>
          <p:nvPr/>
        </p:nvSpPr>
        <p:spPr>
          <a:xfrm>
            <a:off x="11458956" y="13227786"/>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523"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524"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525" name="Streg"/>
          <p:cNvSpPr/>
          <p:nvPr/>
        </p:nvSpPr>
        <p:spPr>
          <a:xfrm flipV="1">
            <a:off x="8705436" y="-38301"/>
            <a:ext cx="1" cy="13223915"/>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526" name="Skærmbillede 2025-04-09 kl. 15.42.31.png" descr="Skærmbillede 2025-04-09 kl. 15.42.31.png"/>
          <p:cNvPicPr>
            <a:picLocks noChangeAspect="1"/>
          </p:cNvPicPr>
          <p:nvPr/>
        </p:nvPicPr>
        <p:blipFill>
          <a:blip r:embed="rId3">
            <a:extLst/>
          </a:blip>
          <a:stretch>
            <a:fillRect/>
          </a:stretch>
        </p:blipFill>
        <p:spPr>
          <a:xfrm>
            <a:off x="23590941" y="13227786"/>
            <a:ext cx="520460" cy="521497"/>
          </a:xfrm>
          <a:prstGeom prst="rect">
            <a:avLst/>
          </a:prstGeom>
          <a:ln w="12700">
            <a:miter lim="400000"/>
          </a:ln>
        </p:spPr>
      </p:pic>
      <p:pic>
        <p:nvPicPr>
          <p:cNvPr id="527" name="Billede" descr="Billede"/>
          <p:cNvPicPr>
            <a:picLocks noChangeAspect="1"/>
          </p:cNvPicPr>
          <p:nvPr/>
        </p:nvPicPr>
        <p:blipFill>
          <a:blip r:embed="rId4">
            <a:extLst/>
          </a:blip>
          <a:stretch>
            <a:fillRect/>
          </a:stretch>
        </p:blipFill>
        <p:spPr>
          <a:xfrm>
            <a:off x="1491550" y="1055685"/>
            <a:ext cx="5388878" cy="11399226"/>
          </a:xfrm>
          <a:prstGeom prst="rect">
            <a:avLst/>
          </a:prstGeom>
          <a:ln w="12700">
            <a:miter lim="400000"/>
          </a:ln>
        </p:spPr>
      </p:pic>
      <p:sp>
        <p:nvSpPr>
          <p:cNvPr id="528" name="13"/>
          <p:cNvSpPr txBox="1"/>
          <p:nvPr/>
        </p:nvSpPr>
        <p:spPr>
          <a:xfrm>
            <a:off x="1558272" y="3759199"/>
            <a:ext cx="5605781" cy="619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0">
                <a:solidFill>
                  <a:srgbClr val="EBE4C9"/>
                </a:solidFill>
                <a:latin typeface="KBH Black"/>
                <a:ea typeface="KBH Black"/>
                <a:cs typeface="KBH Black"/>
                <a:sym typeface="KBH Black"/>
              </a:defRPr>
            </a:lvl1pPr>
          </a:lstStyle>
          <a:p>
            <a:pPr/>
            <a:r>
              <a:t>13</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0" name="Rektangel"/>
          <p:cNvSpPr/>
          <p:nvPr/>
        </p:nvSpPr>
        <p:spPr>
          <a:xfrm>
            <a:off x="771343" y="955589"/>
            <a:ext cx="7179639" cy="11599418"/>
          </a:xfrm>
          <a:prstGeom prst="rect">
            <a:avLst/>
          </a:prstGeom>
          <a:solidFill>
            <a:srgbClr val="000C2E"/>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531" name="Dilemma"/>
          <p:cNvSpPr txBox="1"/>
          <p:nvPr>
            <p:ph type="title"/>
          </p:nvPr>
        </p:nvSpPr>
        <p:spPr>
          <a:xfrm>
            <a:off x="13917313" y="2105993"/>
            <a:ext cx="5011137" cy="1433164"/>
          </a:xfrm>
          <a:prstGeom prst="rect">
            <a:avLst/>
          </a:prstGeom>
        </p:spPr>
        <p:txBody>
          <a:bodyPr/>
          <a:lstStyle>
            <a:lvl1pPr>
              <a:defRPr>
                <a:latin typeface="KBH"/>
                <a:ea typeface="KBH"/>
                <a:cs typeface="KBH"/>
                <a:sym typeface="KBH"/>
              </a:defRPr>
            </a:lvl1pPr>
          </a:lstStyle>
          <a:p>
            <a:pPr/>
            <a:r>
              <a:t>Dilemma</a:t>
            </a:r>
          </a:p>
        </p:txBody>
      </p:sp>
      <p:sp>
        <p:nvSpPr>
          <p:cNvPr id="532" name="Er det ok, at en i din gruppe spørger, om I skal bruge AI til at lave næsten hele opgaven for jer?"/>
          <p:cNvSpPr txBox="1"/>
          <p:nvPr>
            <p:ph type="body" sz="half" idx="1"/>
          </p:nvPr>
        </p:nvSpPr>
        <p:spPr>
          <a:xfrm>
            <a:off x="10530445" y="4984109"/>
            <a:ext cx="11784874" cy="5771639"/>
          </a:xfrm>
          <a:prstGeom prst="rect">
            <a:avLst/>
          </a:prstGeom>
        </p:spPr>
        <p:txBody>
          <a:bodyPr/>
          <a:lstStyle/>
          <a:p>
            <a:pPr marL="0" indent="0" defTabSz="457200">
              <a:lnSpc>
                <a:spcPct val="100000"/>
              </a:lnSpc>
              <a:spcBef>
                <a:spcPts val="0"/>
              </a:spcBef>
              <a:buClrTx/>
              <a:buSzTx/>
              <a:buFontTx/>
              <a:buNone/>
              <a:defRPr sz="4100">
                <a:solidFill>
                  <a:srgbClr val="000000">
                    <a:alpha val="84706"/>
                  </a:srgbClr>
                </a:solidFill>
                <a:latin typeface="KBH"/>
                <a:ea typeface="KBH"/>
                <a:cs typeface="KBH"/>
                <a:sym typeface="KBH"/>
              </a:defRPr>
            </a:pPr>
            <a:r>
              <a:t>​Er det ok, at en i din gruppe spørger, om I skal bruge AI til at lave næsten hele opgaven for jer?​</a:t>
            </a:r>
            <a:br/>
            <a:r>
              <a:t>​</a:t>
            </a:r>
            <a:endParaRPr>
              <a:solidFill>
                <a:srgbClr val="000000"/>
              </a:solidFill>
            </a:endParaRPr>
          </a:p>
          <a:p>
            <a:pPr marL="0" indent="0" defTabSz="457200">
              <a:lnSpc>
                <a:spcPct val="100000"/>
              </a:lnSpc>
              <a:spcBef>
                <a:spcPts val="0"/>
              </a:spcBef>
              <a:buClrTx/>
              <a:buSzTx/>
              <a:buFontTx/>
              <a:buNone/>
              <a:defRPr sz="4100">
                <a:solidFill>
                  <a:srgbClr val="000000">
                    <a:alpha val="84706"/>
                  </a:srgbClr>
                </a:solidFill>
                <a:latin typeface="KBH"/>
                <a:ea typeface="KBH"/>
                <a:cs typeface="KBH"/>
                <a:sym typeface="KBH"/>
              </a:defRPr>
            </a:pPr>
            <a:r>
              <a:t>​</a:t>
            </a:r>
            <a:endParaRPr>
              <a:solidFill>
                <a:srgbClr val="000000"/>
              </a:solidFill>
            </a:endParaRPr>
          </a:p>
          <a:p>
            <a:pPr marL="0" indent="0" defTabSz="457200">
              <a:lnSpc>
                <a:spcPct val="100000"/>
              </a:lnSpc>
              <a:spcBef>
                <a:spcPts val="0"/>
              </a:spcBef>
              <a:buClrTx/>
              <a:buSzTx/>
              <a:buFontTx/>
              <a:buNone/>
              <a:defRPr sz="4100">
                <a:solidFill>
                  <a:srgbClr val="000000">
                    <a:alpha val="84706"/>
                  </a:srgbClr>
                </a:solidFill>
                <a:latin typeface="KBH"/>
                <a:ea typeface="KBH"/>
                <a:cs typeface="KBH"/>
                <a:sym typeface="KBH"/>
              </a:defRPr>
            </a:pPr>
            <a:r>
              <a:t>​</a:t>
            </a:r>
          </a:p>
        </p:txBody>
      </p:sp>
      <p:sp>
        <p:nvSpPr>
          <p:cNvPr id="533"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534" name="bufx logo.png" descr="bufx logo.png"/>
          <p:cNvPicPr>
            <a:picLocks noChangeAspect="1"/>
          </p:cNvPicPr>
          <p:nvPr/>
        </p:nvPicPr>
        <p:blipFill>
          <a:blip r:embed="rId2">
            <a:extLst/>
          </a:blip>
          <a:stretch>
            <a:fillRect/>
          </a:stretch>
        </p:blipFill>
        <p:spPr>
          <a:xfrm>
            <a:off x="22247545" y="13239205"/>
            <a:ext cx="1170022" cy="470159"/>
          </a:xfrm>
          <a:prstGeom prst="rect">
            <a:avLst/>
          </a:prstGeom>
          <a:ln w="12700">
            <a:miter lim="400000"/>
          </a:ln>
        </p:spPr>
      </p:pic>
      <p:sp>
        <p:nvSpPr>
          <p:cNvPr id="535" name="Intro"/>
          <p:cNvSpPr txBox="1"/>
          <p:nvPr/>
        </p:nvSpPr>
        <p:spPr>
          <a:xfrm>
            <a:off x="3914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536" name="AI i skolen"/>
          <p:cNvSpPr txBox="1"/>
          <p:nvPr/>
        </p:nvSpPr>
        <p:spPr>
          <a:xfrm>
            <a:off x="11458956" y="13227786"/>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537"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538"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539" name="Streg"/>
          <p:cNvSpPr/>
          <p:nvPr/>
        </p:nvSpPr>
        <p:spPr>
          <a:xfrm flipV="1">
            <a:off x="8705436" y="-38301"/>
            <a:ext cx="1" cy="13223915"/>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540" name="Skærmbillede 2025-04-09 kl. 15.42.31.png" descr="Skærmbillede 2025-04-09 kl. 15.42.31.png"/>
          <p:cNvPicPr>
            <a:picLocks noChangeAspect="1"/>
          </p:cNvPicPr>
          <p:nvPr/>
        </p:nvPicPr>
        <p:blipFill>
          <a:blip r:embed="rId3">
            <a:extLst/>
          </a:blip>
          <a:stretch>
            <a:fillRect/>
          </a:stretch>
        </p:blipFill>
        <p:spPr>
          <a:xfrm>
            <a:off x="23590941" y="13227786"/>
            <a:ext cx="520460" cy="521497"/>
          </a:xfrm>
          <a:prstGeom prst="rect">
            <a:avLst/>
          </a:prstGeom>
          <a:ln w="12700">
            <a:miter lim="400000"/>
          </a:ln>
        </p:spPr>
      </p:pic>
      <p:pic>
        <p:nvPicPr>
          <p:cNvPr id="541" name="Billede" descr="Billede"/>
          <p:cNvPicPr>
            <a:picLocks noChangeAspect="1"/>
          </p:cNvPicPr>
          <p:nvPr/>
        </p:nvPicPr>
        <p:blipFill>
          <a:blip r:embed="rId4">
            <a:extLst/>
          </a:blip>
          <a:stretch>
            <a:fillRect/>
          </a:stretch>
        </p:blipFill>
        <p:spPr>
          <a:xfrm>
            <a:off x="1491550" y="1055685"/>
            <a:ext cx="5388878" cy="11399226"/>
          </a:xfrm>
          <a:prstGeom prst="rect">
            <a:avLst/>
          </a:prstGeom>
          <a:ln w="12700">
            <a:miter lim="400000"/>
          </a:ln>
        </p:spPr>
      </p:pic>
      <p:sp>
        <p:nvSpPr>
          <p:cNvPr id="542" name="14"/>
          <p:cNvSpPr txBox="1"/>
          <p:nvPr/>
        </p:nvSpPr>
        <p:spPr>
          <a:xfrm>
            <a:off x="1558272" y="3759199"/>
            <a:ext cx="5605781" cy="619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0">
                <a:solidFill>
                  <a:srgbClr val="EBE4C9"/>
                </a:solidFill>
                <a:latin typeface="KBH Black"/>
                <a:ea typeface="KBH Black"/>
                <a:cs typeface="KBH Black"/>
                <a:sym typeface="KBH Black"/>
              </a:defRPr>
            </a:lvl1pPr>
          </a:lstStyle>
          <a:p>
            <a:pPr/>
            <a:r>
              <a:t>14</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4" name="Rektangel"/>
          <p:cNvSpPr/>
          <p:nvPr/>
        </p:nvSpPr>
        <p:spPr>
          <a:xfrm>
            <a:off x="771343" y="955589"/>
            <a:ext cx="7179639" cy="11599418"/>
          </a:xfrm>
          <a:prstGeom prst="rect">
            <a:avLst/>
          </a:prstGeom>
          <a:solidFill>
            <a:srgbClr val="000C2E"/>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545" name="Dilemma"/>
          <p:cNvSpPr txBox="1"/>
          <p:nvPr>
            <p:ph type="title"/>
          </p:nvPr>
        </p:nvSpPr>
        <p:spPr>
          <a:xfrm>
            <a:off x="13917313" y="2105993"/>
            <a:ext cx="5011137" cy="1433164"/>
          </a:xfrm>
          <a:prstGeom prst="rect">
            <a:avLst/>
          </a:prstGeom>
        </p:spPr>
        <p:txBody>
          <a:bodyPr/>
          <a:lstStyle>
            <a:lvl1pPr>
              <a:defRPr>
                <a:latin typeface="KBH"/>
                <a:ea typeface="KBH"/>
                <a:cs typeface="KBH"/>
                <a:sym typeface="KBH"/>
              </a:defRPr>
            </a:lvl1pPr>
          </a:lstStyle>
          <a:p>
            <a:pPr/>
            <a:r>
              <a:t>Dilemma</a:t>
            </a:r>
          </a:p>
        </p:txBody>
      </p:sp>
      <p:sp>
        <p:nvSpPr>
          <p:cNvPr id="546" name="Du bruger AI til at forklare begreber og viden, du ikke forstår eller kan huske. fx ’hvad er pladetektonik’, ’hvad er genretrækkene for eventyr’, ’hvordan regner jeg X ud’. Det er hurtigt og nemt.…"/>
          <p:cNvSpPr txBox="1"/>
          <p:nvPr>
            <p:ph type="body" sz="half" idx="1"/>
          </p:nvPr>
        </p:nvSpPr>
        <p:spPr>
          <a:xfrm>
            <a:off x="10530445" y="4984109"/>
            <a:ext cx="11784874" cy="5771639"/>
          </a:xfrm>
          <a:prstGeom prst="rect">
            <a:avLst/>
          </a:prstGeom>
        </p:spPr>
        <p:txBody>
          <a:bodyPr/>
          <a:lstStyle/>
          <a:p>
            <a:pPr marL="0" indent="0" defTabSz="457200">
              <a:lnSpc>
                <a:spcPct val="100000"/>
              </a:lnSpc>
              <a:spcBef>
                <a:spcPts val="0"/>
              </a:spcBef>
              <a:buClrTx/>
              <a:buSzTx/>
              <a:buFontTx/>
              <a:buNone/>
              <a:defRPr baseline="1219" sz="4100">
                <a:solidFill>
                  <a:srgbClr val="000000">
                    <a:alpha val="84706"/>
                  </a:srgbClr>
                </a:solidFill>
                <a:latin typeface="KBH"/>
                <a:ea typeface="KBH"/>
                <a:cs typeface="KBH"/>
                <a:sym typeface="KBH"/>
              </a:defRPr>
            </a:pPr>
            <a:r>
              <a:t>Du bruger AI til at forklare begreber og viden, du ikke forstår eller kan huske. fx ’hvad er pladetektonik’, ’hvad er genretrækkene for eventyr’, ’hvordan regner jeg X ud’. Det er hurtigt og nemt.​</a:t>
            </a: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sz="4100">
                <a:solidFill>
                  <a:srgbClr val="000000">
                    <a:alpha val="84706"/>
                  </a:srgbClr>
                </a:solidFill>
                <a:latin typeface="KBH"/>
                <a:ea typeface="KBH"/>
                <a:cs typeface="KBH"/>
                <a:sym typeface="KBH"/>
              </a:defRPr>
            </a:pP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i="1" sz="4100">
                <a:solidFill>
                  <a:srgbClr val="000000">
                    <a:alpha val="84706"/>
                  </a:srgbClr>
                </a:solidFill>
                <a:latin typeface="KBH"/>
                <a:ea typeface="KBH"/>
                <a:cs typeface="KBH"/>
                <a:sym typeface="KBH"/>
              </a:defRPr>
            </a:pPr>
            <a:r>
              <a:t>Er det ok?​</a:t>
            </a: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219" i="1" sz="4100">
                <a:solidFill>
                  <a:srgbClr val="000000">
                    <a:alpha val="84706"/>
                  </a:srgbClr>
                </a:solidFill>
                <a:latin typeface="KBH"/>
                <a:ea typeface="KBH"/>
                <a:cs typeface="KBH"/>
                <a:sym typeface="KBH"/>
              </a:defRPr>
            </a:pPr>
            <a:r>
              <a:t>Er det en god måde at lære på?​</a:t>
            </a:r>
          </a:p>
        </p:txBody>
      </p:sp>
      <p:sp>
        <p:nvSpPr>
          <p:cNvPr id="547"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548" name="bufx logo.png" descr="bufx logo.png"/>
          <p:cNvPicPr>
            <a:picLocks noChangeAspect="1"/>
          </p:cNvPicPr>
          <p:nvPr/>
        </p:nvPicPr>
        <p:blipFill>
          <a:blip r:embed="rId2">
            <a:extLst/>
          </a:blip>
          <a:stretch>
            <a:fillRect/>
          </a:stretch>
        </p:blipFill>
        <p:spPr>
          <a:xfrm>
            <a:off x="22247545" y="13239205"/>
            <a:ext cx="1170022" cy="470159"/>
          </a:xfrm>
          <a:prstGeom prst="rect">
            <a:avLst/>
          </a:prstGeom>
          <a:ln w="12700">
            <a:miter lim="400000"/>
          </a:ln>
        </p:spPr>
      </p:pic>
      <p:sp>
        <p:nvSpPr>
          <p:cNvPr id="549" name="Intro"/>
          <p:cNvSpPr txBox="1"/>
          <p:nvPr/>
        </p:nvSpPr>
        <p:spPr>
          <a:xfrm>
            <a:off x="3914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550" name="AI i skolen"/>
          <p:cNvSpPr txBox="1"/>
          <p:nvPr/>
        </p:nvSpPr>
        <p:spPr>
          <a:xfrm>
            <a:off x="11458956" y="13227786"/>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551"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552"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553" name="Streg"/>
          <p:cNvSpPr/>
          <p:nvPr/>
        </p:nvSpPr>
        <p:spPr>
          <a:xfrm flipV="1">
            <a:off x="8705436" y="-38301"/>
            <a:ext cx="1" cy="13223915"/>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554" name="Skærmbillede 2025-04-09 kl. 15.42.31.png" descr="Skærmbillede 2025-04-09 kl. 15.42.31.png"/>
          <p:cNvPicPr>
            <a:picLocks noChangeAspect="1"/>
          </p:cNvPicPr>
          <p:nvPr/>
        </p:nvPicPr>
        <p:blipFill>
          <a:blip r:embed="rId3">
            <a:extLst/>
          </a:blip>
          <a:stretch>
            <a:fillRect/>
          </a:stretch>
        </p:blipFill>
        <p:spPr>
          <a:xfrm>
            <a:off x="23590941" y="13227786"/>
            <a:ext cx="520460" cy="521497"/>
          </a:xfrm>
          <a:prstGeom prst="rect">
            <a:avLst/>
          </a:prstGeom>
          <a:ln w="12700">
            <a:miter lim="400000"/>
          </a:ln>
        </p:spPr>
      </p:pic>
      <p:pic>
        <p:nvPicPr>
          <p:cNvPr id="555" name="Billede" descr="Billede"/>
          <p:cNvPicPr>
            <a:picLocks noChangeAspect="1"/>
          </p:cNvPicPr>
          <p:nvPr/>
        </p:nvPicPr>
        <p:blipFill>
          <a:blip r:embed="rId4">
            <a:extLst/>
          </a:blip>
          <a:stretch>
            <a:fillRect/>
          </a:stretch>
        </p:blipFill>
        <p:spPr>
          <a:xfrm>
            <a:off x="1491550" y="1055685"/>
            <a:ext cx="5388878" cy="11399226"/>
          </a:xfrm>
          <a:prstGeom prst="rect">
            <a:avLst/>
          </a:prstGeom>
          <a:ln w="12700">
            <a:miter lim="400000"/>
          </a:ln>
        </p:spPr>
      </p:pic>
      <p:sp>
        <p:nvSpPr>
          <p:cNvPr id="556" name="15"/>
          <p:cNvSpPr txBox="1"/>
          <p:nvPr/>
        </p:nvSpPr>
        <p:spPr>
          <a:xfrm>
            <a:off x="1558272" y="3759199"/>
            <a:ext cx="5605781" cy="619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0">
                <a:solidFill>
                  <a:srgbClr val="EBE4C9"/>
                </a:solidFill>
                <a:latin typeface="KBH Black"/>
                <a:ea typeface="KBH Black"/>
                <a:cs typeface="KBH Black"/>
                <a:sym typeface="KBH Black"/>
              </a:defRPr>
            </a:lvl1pPr>
          </a:lstStyle>
          <a:p>
            <a:pPr/>
            <a:r>
              <a:t>15</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8" name="Rektangel"/>
          <p:cNvSpPr/>
          <p:nvPr/>
        </p:nvSpPr>
        <p:spPr>
          <a:xfrm>
            <a:off x="771343" y="955589"/>
            <a:ext cx="7179639" cy="11599418"/>
          </a:xfrm>
          <a:prstGeom prst="rect">
            <a:avLst/>
          </a:prstGeom>
          <a:solidFill>
            <a:srgbClr val="000C2E"/>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559" name="Dilemma"/>
          <p:cNvSpPr txBox="1"/>
          <p:nvPr>
            <p:ph type="title"/>
          </p:nvPr>
        </p:nvSpPr>
        <p:spPr>
          <a:xfrm>
            <a:off x="13917313" y="2105993"/>
            <a:ext cx="5011137" cy="1433164"/>
          </a:xfrm>
          <a:prstGeom prst="rect">
            <a:avLst/>
          </a:prstGeom>
        </p:spPr>
        <p:txBody>
          <a:bodyPr/>
          <a:lstStyle>
            <a:lvl1pPr>
              <a:defRPr>
                <a:latin typeface="KBH"/>
                <a:ea typeface="KBH"/>
                <a:cs typeface="KBH"/>
                <a:sym typeface="KBH"/>
              </a:defRPr>
            </a:lvl1pPr>
          </a:lstStyle>
          <a:p>
            <a:pPr/>
            <a:r>
              <a:t>Dilemma</a:t>
            </a:r>
          </a:p>
        </p:txBody>
      </p:sp>
      <p:sp>
        <p:nvSpPr>
          <p:cNvPr id="560" name="Du ser en video online, som viser noget vildt – men bagefter opdager du, at den er lavet med AI og falsk.…"/>
          <p:cNvSpPr txBox="1"/>
          <p:nvPr>
            <p:ph type="body" sz="half" idx="1"/>
          </p:nvPr>
        </p:nvSpPr>
        <p:spPr>
          <a:xfrm>
            <a:off x="10530445" y="4984109"/>
            <a:ext cx="11784874" cy="5771639"/>
          </a:xfrm>
          <a:prstGeom prst="rect">
            <a:avLst/>
          </a:prstGeom>
        </p:spPr>
        <p:txBody>
          <a:bodyPr/>
          <a:lstStyle/>
          <a:p>
            <a:pPr marL="0" indent="0" defTabSz="457200">
              <a:lnSpc>
                <a:spcPct val="100000"/>
              </a:lnSpc>
              <a:spcBef>
                <a:spcPts val="0"/>
              </a:spcBef>
              <a:buClrTx/>
              <a:buSzTx/>
              <a:buFontTx/>
              <a:buNone/>
              <a:defRPr sz="4100">
                <a:solidFill>
                  <a:srgbClr val="000000">
                    <a:alpha val="84706"/>
                  </a:srgbClr>
                </a:solidFill>
                <a:latin typeface="KBH"/>
                <a:ea typeface="KBH"/>
                <a:cs typeface="KBH"/>
                <a:sym typeface="KBH"/>
              </a:defRPr>
            </a:pPr>
            <a:r>
              <a:t>​Du ser en video online, som viser noget vildt – men bagefter opdager du, at den er lavet med AI og falsk.​</a:t>
            </a:r>
            <a:endParaRPr>
              <a:solidFill>
                <a:srgbClr val="000000"/>
              </a:solidFill>
            </a:endParaRPr>
          </a:p>
          <a:p>
            <a:pPr marL="468629" indent="-468629" defTabSz="457200">
              <a:lnSpc>
                <a:spcPct val="100000"/>
              </a:lnSpc>
              <a:spcBef>
                <a:spcPts val="0"/>
              </a:spcBef>
              <a:buClrTx/>
              <a:buSzPct val="100000"/>
              <a:buFontTx/>
              <a:defRPr baseline="1219" i="1" sz="4100">
                <a:solidFill>
                  <a:srgbClr val="000000">
                    <a:alpha val="84706"/>
                  </a:srgbClr>
                </a:solidFill>
                <a:latin typeface="KBH"/>
                <a:ea typeface="KBH"/>
                <a:cs typeface="KBH"/>
                <a:sym typeface="KBH"/>
              </a:defRPr>
            </a:pPr>
            <a:endParaRPr>
              <a:solidFill>
                <a:srgbClr val="000000"/>
              </a:solidFill>
            </a:endParaRPr>
          </a:p>
          <a:p>
            <a:pPr marL="468629" indent="-468629" defTabSz="457200">
              <a:lnSpc>
                <a:spcPct val="100000"/>
              </a:lnSpc>
              <a:spcBef>
                <a:spcPts val="0"/>
              </a:spcBef>
              <a:buClrTx/>
              <a:buSzPct val="100000"/>
              <a:buFontTx/>
              <a:defRPr baseline="1219" i="1" sz="4100">
                <a:solidFill>
                  <a:srgbClr val="000000">
                    <a:alpha val="84706"/>
                  </a:srgbClr>
                </a:solidFill>
                <a:latin typeface="KBH"/>
                <a:ea typeface="KBH"/>
                <a:cs typeface="KBH"/>
                <a:sym typeface="KBH"/>
              </a:defRPr>
            </a:pPr>
            <a:r>
              <a:t>Hvordan kan man vide, om noget er ægte eller falsk?​</a:t>
            </a:r>
            <a:endParaRPr>
              <a:solidFill>
                <a:srgbClr val="000000"/>
              </a:solidFill>
            </a:endParaRPr>
          </a:p>
          <a:p>
            <a:pPr marL="468629" indent="-468629" defTabSz="457200">
              <a:lnSpc>
                <a:spcPct val="100000"/>
              </a:lnSpc>
              <a:spcBef>
                <a:spcPts val="0"/>
              </a:spcBef>
              <a:buClrTx/>
              <a:buSzPct val="100000"/>
              <a:buFontTx/>
              <a:defRPr baseline="1219" i="1" sz="4100">
                <a:solidFill>
                  <a:srgbClr val="000000">
                    <a:alpha val="84706"/>
                  </a:srgbClr>
                </a:solidFill>
                <a:latin typeface="KBH"/>
                <a:ea typeface="KBH"/>
                <a:cs typeface="KBH"/>
                <a:sym typeface="KBH"/>
              </a:defRPr>
            </a:pPr>
            <a:r>
              <a:t>Skal det være lovligt at lave sådan noget?​</a:t>
            </a:r>
            <a:endParaRPr>
              <a:solidFill>
                <a:srgbClr val="000000"/>
              </a:solidFill>
            </a:endParaRPr>
          </a:p>
        </p:txBody>
      </p:sp>
      <p:sp>
        <p:nvSpPr>
          <p:cNvPr id="561"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562" name="bufx logo.png" descr="bufx logo.png"/>
          <p:cNvPicPr>
            <a:picLocks noChangeAspect="1"/>
          </p:cNvPicPr>
          <p:nvPr/>
        </p:nvPicPr>
        <p:blipFill>
          <a:blip r:embed="rId2">
            <a:extLst/>
          </a:blip>
          <a:stretch>
            <a:fillRect/>
          </a:stretch>
        </p:blipFill>
        <p:spPr>
          <a:xfrm>
            <a:off x="22247545" y="13239205"/>
            <a:ext cx="1170022" cy="470159"/>
          </a:xfrm>
          <a:prstGeom prst="rect">
            <a:avLst/>
          </a:prstGeom>
          <a:ln w="12700">
            <a:miter lim="400000"/>
          </a:ln>
        </p:spPr>
      </p:pic>
      <p:sp>
        <p:nvSpPr>
          <p:cNvPr id="563" name="Intro"/>
          <p:cNvSpPr txBox="1"/>
          <p:nvPr/>
        </p:nvSpPr>
        <p:spPr>
          <a:xfrm>
            <a:off x="3914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564" name="AI i skolen"/>
          <p:cNvSpPr txBox="1"/>
          <p:nvPr/>
        </p:nvSpPr>
        <p:spPr>
          <a:xfrm>
            <a:off x="11458956" y="13227786"/>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565"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566"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567" name="Streg"/>
          <p:cNvSpPr/>
          <p:nvPr/>
        </p:nvSpPr>
        <p:spPr>
          <a:xfrm flipV="1">
            <a:off x="8705436" y="-38301"/>
            <a:ext cx="1" cy="13223915"/>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568" name="Skærmbillede 2025-04-09 kl. 15.42.31.png" descr="Skærmbillede 2025-04-09 kl. 15.42.31.png"/>
          <p:cNvPicPr>
            <a:picLocks noChangeAspect="1"/>
          </p:cNvPicPr>
          <p:nvPr/>
        </p:nvPicPr>
        <p:blipFill>
          <a:blip r:embed="rId3">
            <a:extLst/>
          </a:blip>
          <a:stretch>
            <a:fillRect/>
          </a:stretch>
        </p:blipFill>
        <p:spPr>
          <a:xfrm>
            <a:off x="23590941" y="13227786"/>
            <a:ext cx="520460" cy="521497"/>
          </a:xfrm>
          <a:prstGeom prst="rect">
            <a:avLst/>
          </a:prstGeom>
          <a:ln w="12700">
            <a:miter lim="400000"/>
          </a:ln>
        </p:spPr>
      </p:pic>
      <p:pic>
        <p:nvPicPr>
          <p:cNvPr id="569" name="Billede" descr="Billede"/>
          <p:cNvPicPr>
            <a:picLocks noChangeAspect="1"/>
          </p:cNvPicPr>
          <p:nvPr/>
        </p:nvPicPr>
        <p:blipFill>
          <a:blip r:embed="rId4">
            <a:extLst/>
          </a:blip>
          <a:stretch>
            <a:fillRect/>
          </a:stretch>
        </p:blipFill>
        <p:spPr>
          <a:xfrm>
            <a:off x="1491550" y="1055685"/>
            <a:ext cx="5388878" cy="11399226"/>
          </a:xfrm>
          <a:prstGeom prst="rect">
            <a:avLst/>
          </a:prstGeom>
          <a:ln w="12700">
            <a:miter lim="400000"/>
          </a:ln>
        </p:spPr>
      </p:pic>
      <p:sp>
        <p:nvSpPr>
          <p:cNvPr id="570" name="16"/>
          <p:cNvSpPr txBox="1"/>
          <p:nvPr/>
        </p:nvSpPr>
        <p:spPr>
          <a:xfrm>
            <a:off x="1558272" y="3759199"/>
            <a:ext cx="5605781" cy="619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0">
                <a:solidFill>
                  <a:srgbClr val="EBE4C9"/>
                </a:solidFill>
                <a:latin typeface="KBH Black"/>
                <a:ea typeface="KBH Black"/>
                <a:cs typeface="KBH Black"/>
                <a:sym typeface="KBH Black"/>
              </a:defRPr>
            </a:lvl1pPr>
          </a:lstStyle>
          <a:p>
            <a:pPr/>
            <a:r>
              <a:t>16</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2" name="Rektangel"/>
          <p:cNvSpPr/>
          <p:nvPr/>
        </p:nvSpPr>
        <p:spPr>
          <a:xfrm>
            <a:off x="771343" y="955589"/>
            <a:ext cx="7179639" cy="11599418"/>
          </a:xfrm>
          <a:prstGeom prst="rect">
            <a:avLst/>
          </a:prstGeom>
          <a:solidFill>
            <a:srgbClr val="000C2E"/>
          </a:solidFill>
          <a:ln w="12700">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573" name="Dilemma"/>
          <p:cNvSpPr txBox="1"/>
          <p:nvPr>
            <p:ph type="title"/>
          </p:nvPr>
        </p:nvSpPr>
        <p:spPr>
          <a:xfrm>
            <a:off x="13917313" y="2105993"/>
            <a:ext cx="5011137" cy="1433164"/>
          </a:xfrm>
          <a:prstGeom prst="rect">
            <a:avLst/>
          </a:prstGeom>
        </p:spPr>
        <p:txBody>
          <a:bodyPr/>
          <a:lstStyle>
            <a:lvl1pPr>
              <a:defRPr>
                <a:latin typeface="KBH"/>
                <a:ea typeface="KBH"/>
                <a:cs typeface="KBH"/>
                <a:sym typeface="KBH"/>
              </a:defRPr>
            </a:lvl1pPr>
          </a:lstStyle>
          <a:p>
            <a:pPr/>
            <a:r>
              <a:t>Dilemma</a:t>
            </a:r>
          </a:p>
        </p:txBody>
      </p:sp>
      <p:sp>
        <p:nvSpPr>
          <p:cNvPr id="574" name="Er det ok at bruge AI til at skabe realistiske billeder, der viser noget, der ikke er sket i virkeligheden og sende det ud?"/>
          <p:cNvSpPr txBox="1"/>
          <p:nvPr>
            <p:ph type="body" sz="half" idx="1"/>
          </p:nvPr>
        </p:nvSpPr>
        <p:spPr>
          <a:xfrm>
            <a:off x="10530445" y="4984109"/>
            <a:ext cx="11784874" cy="5771639"/>
          </a:xfrm>
          <a:prstGeom prst="rect">
            <a:avLst/>
          </a:prstGeom>
        </p:spPr>
        <p:txBody>
          <a:bodyPr/>
          <a:lstStyle/>
          <a:p>
            <a:pPr marL="0" indent="0" defTabSz="457200">
              <a:lnSpc>
                <a:spcPct val="100000"/>
              </a:lnSpc>
              <a:spcBef>
                <a:spcPts val="0"/>
              </a:spcBef>
              <a:buClrTx/>
              <a:buSzTx/>
              <a:buFontTx/>
              <a:buNone/>
              <a:defRPr baseline="1219" sz="4100">
                <a:solidFill>
                  <a:srgbClr val="000000">
                    <a:alpha val="84706"/>
                  </a:srgbClr>
                </a:solidFill>
                <a:latin typeface="KBH"/>
                <a:ea typeface="KBH"/>
                <a:cs typeface="KBH"/>
                <a:sym typeface="KBH"/>
              </a:defRPr>
            </a:pPr>
            <a:r>
              <a:t>Er det ok at bruge AI til at skabe realistiske billeder, der viser noget, der ikke er sket i virkeligheden og sende det ud?​</a:t>
            </a:r>
            <a:endParaRPr>
              <a:solidFill>
                <a:srgbClr val="000000"/>
              </a:solidFill>
            </a:endParaRPr>
          </a:p>
          <a:p>
            <a:pPr marL="0" indent="0" defTabSz="457200">
              <a:lnSpc>
                <a:spcPct val="100000"/>
              </a:lnSpc>
              <a:spcBef>
                <a:spcPts val="0"/>
              </a:spcBef>
              <a:buClrTx/>
              <a:buSzTx/>
              <a:buFontTx/>
              <a:buNone/>
              <a:defRPr sz="4100">
                <a:solidFill>
                  <a:srgbClr val="000000">
                    <a:alpha val="84706"/>
                  </a:srgbClr>
                </a:solidFill>
                <a:latin typeface="KBH"/>
                <a:ea typeface="KBH"/>
                <a:cs typeface="KBH"/>
                <a:sym typeface="KBH"/>
              </a:defRPr>
            </a:pPr>
            <a:r>
              <a:t>​</a:t>
            </a:r>
            <a:endParaRPr>
              <a:solidFill>
                <a:srgbClr val="000000"/>
              </a:solidFill>
            </a:endParaRPr>
          </a:p>
          <a:p>
            <a:pPr marL="0" indent="0" defTabSz="457200">
              <a:lnSpc>
                <a:spcPct val="100000"/>
              </a:lnSpc>
              <a:spcBef>
                <a:spcPts val="0"/>
              </a:spcBef>
              <a:buClrTx/>
              <a:buSzTx/>
              <a:buFontTx/>
              <a:buNone/>
              <a:defRPr sz="4100">
                <a:solidFill>
                  <a:srgbClr val="000000">
                    <a:alpha val="84706"/>
                  </a:srgbClr>
                </a:solidFill>
                <a:latin typeface="KBH"/>
                <a:ea typeface="KBH"/>
                <a:cs typeface="KBH"/>
                <a:sym typeface="KBH"/>
              </a:defRPr>
            </a:pPr>
            <a:r>
              <a:t>​</a:t>
            </a:r>
            <a:endParaRPr>
              <a:solidFill>
                <a:srgbClr val="000000"/>
              </a:solidFill>
            </a:endParaRPr>
          </a:p>
          <a:p>
            <a:pPr marL="0" indent="0" defTabSz="457200">
              <a:lnSpc>
                <a:spcPct val="100000"/>
              </a:lnSpc>
              <a:spcBef>
                <a:spcPts val="0"/>
              </a:spcBef>
              <a:buClrTx/>
              <a:buSzTx/>
              <a:buFontTx/>
              <a:buNone/>
              <a:defRPr sz="4100">
                <a:solidFill>
                  <a:srgbClr val="000000">
                    <a:alpha val="84706"/>
                  </a:srgbClr>
                </a:solidFill>
                <a:latin typeface="KBH"/>
                <a:ea typeface="KBH"/>
                <a:cs typeface="KBH"/>
                <a:sym typeface="KBH"/>
              </a:defRPr>
            </a:pPr>
            <a:r>
              <a:t>​</a:t>
            </a:r>
          </a:p>
        </p:txBody>
      </p:sp>
      <p:sp>
        <p:nvSpPr>
          <p:cNvPr id="575"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576" name="bufx logo.png" descr="bufx logo.png"/>
          <p:cNvPicPr>
            <a:picLocks noChangeAspect="1"/>
          </p:cNvPicPr>
          <p:nvPr/>
        </p:nvPicPr>
        <p:blipFill>
          <a:blip r:embed="rId2">
            <a:extLst/>
          </a:blip>
          <a:stretch>
            <a:fillRect/>
          </a:stretch>
        </p:blipFill>
        <p:spPr>
          <a:xfrm>
            <a:off x="22247545" y="13239205"/>
            <a:ext cx="1170022" cy="470159"/>
          </a:xfrm>
          <a:prstGeom prst="rect">
            <a:avLst/>
          </a:prstGeom>
          <a:ln w="12700">
            <a:miter lim="400000"/>
          </a:ln>
        </p:spPr>
      </p:pic>
      <p:sp>
        <p:nvSpPr>
          <p:cNvPr id="577" name="Intro"/>
          <p:cNvSpPr txBox="1"/>
          <p:nvPr/>
        </p:nvSpPr>
        <p:spPr>
          <a:xfrm>
            <a:off x="3914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578" name="AI i skolen"/>
          <p:cNvSpPr txBox="1"/>
          <p:nvPr/>
        </p:nvSpPr>
        <p:spPr>
          <a:xfrm>
            <a:off x="11458956" y="13227786"/>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579"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580"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581" name="Streg"/>
          <p:cNvSpPr/>
          <p:nvPr/>
        </p:nvSpPr>
        <p:spPr>
          <a:xfrm flipV="1">
            <a:off x="8705436" y="-38301"/>
            <a:ext cx="1" cy="13223915"/>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582" name="Skærmbillede 2025-04-09 kl. 15.42.31.png" descr="Skærmbillede 2025-04-09 kl. 15.42.31.png"/>
          <p:cNvPicPr>
            <a:picLocks noChangeAspect="1"/>
          </p:cNvPicPr>
          <p:nvPr/>
        </p:nvPicPr>
        <p:blipFill>
          <a:blip r:embed="rId3">
            <a:extLst/>
          </a:blip>
          <a:stretch>
            <a:fillRect/>
          </a:stretch>
        </p:blipFill>
        <p:spPr>
          <a:xfrm>
            <a:off x="23590941" y="13227786"/>
            <a:ext cx="520460" cy="521497"/>
          </a:xfrm>
          <a:prstGeom prst="rect">
            <a:avLst/>
          </a:prstGeom>
          <a:ln w="12700">
            <a:miter lim="400000"/>
          </a:ln>
        </p:spPr>
      </p:pic>
      <p:pic>
        <p:nvPicPr>
          <p:cNvPr id="583" name="Billede" descr="Billede"/>
          <p:cNvPicPr>
            <a:picLocks noChangeAspect="1"/>
          </p:cNvPicPr>
          <p:nvPr/>
        </p:nvPicPr>
        <p:blipFill>
          <a:blip r:embed="rId4">
            <a:extLst/>
          </a:blip>
          <a:stretch>
            <a:fillRect/>
          </a:stretch>
        </p:blipFill>
        <p:spPr>
          <a:xfrm>
            <a:off x="1491550" y="1055685"/>
            <a:ext cx="5388878" cy="11399226"/>
          </a:xfrm>
          <a:prstGeom prst="rect">
            <a:avLst/>
          </a:prstGeom>
          <a:ln w="12700">
            <a:miter lim="400000"/>
          </a:ln>
        </p:spPr>
      </p:pic>
      <p:sp>
        <p:nvSpPr>
          <p:cNvPr id="584" name="17"/>
          <p:cNvSpPr txBox="1"/>
          <p:nvPr/>
        </p:nvSpPr>
        <p:spPr>
          <a:xfrm>
            <a:off x="1558272" y="3759199"/>
            <a:ext cx="5605781" cy="619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0">
                <a:solidFill>
                  <a:srgbClr val="EBE4C9"/>
                </a:solidFill>
                <a:latin typeface="KBH Black"/>
                <a:ea typeface="KBH Black"/>
                <a:cs typeface="KBH Black"/>
                <a:sym typeface="KBH Black"/>
              </a:defRPr>
            </a:lvl1pPr>
          </a:lstStyle>
          <a:p>
            <a:pPr/>
            <a:r>
              <a:t>17</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Billede" descr="Billede"/>
          <p:cNvPicPr>
            <a:picLocks noChangeAspect="1"/>
          </p:cNvPicPr>
          <p:nvPr/>
        </p:nvPicPr>
        <p:blipFill>
          <a:blip r:embed="rId3">
            <a:extLst/>
          </a:blip>
          <a:stretch>
            <a:fillRect/>
          </a:stretch>
        </p:blipFill>
        <p:spPr>
          <a:xfrm>
            <a:off x="17218989" y="3595768"/>
            <a:ext cx="6502401" cy="6175102"/>
          </a:xfrm>
          <a:prstGeom prst="rect">
            <a:avLst/>
          </a:prstGeom>
          <a:ln w="12700">
            <a:miter lim="400000"/>
          </a:ln>
        </p:spPr>
      </p:pic>
      <p:sp>
        <p:nvSpPr>
          <p:cNvPr id="213" name="Hvad skal vi lave/ lære?"/>
          <p:cNvSpPr txBox="1"/>
          <p:nvPr>
            <p:ph type="title"/>
          </p:nvPr>
        </p:nvSpPr>
        <p:spPr>
          <a:xfrm>
            <a:off x="1206500" y="1079500"/>
            <a:ext cx="13536055" cy="1433163"/>
          </a:xfrm>
          <a:prstGeom prst="rect">
            <a:avLst/>
          </a:prstGeom>
        </p:spPr>
        <p:txBody>
          <a:bodyPr/>
          <a:lstStyle>
            <a:lvl1pPr>
              <a:defRPr>
                <a:latin typeface="KBH"/>
                <a:ea typeface="KBH"/>
                <a:cs typeface="KBH"/>
                <a:sym typeface="KBH"/>
              </a:defRPr>
            </a:lvl1pPr>
          </a:lstStyle>
          <a:p>
            <a:pPr/>
            <a:r>
              <a:t>Hvad skal vi lave/ lære?​</a:t>
            </a:r>
          </a:p>
        </p:txBody>
      </p:sp>
      <p:sp>
        <p:nvSpPr>
          <p:cNvPr id="214" name="Hvad skal I have ud af det?…"/>
          <p:cNvSpPr txBox="1"/>
          <p:nvPr>
            <p:ph type="body" sz="half" idx="1"/>
          </p:nvPr>
        </p:nvSpPr>
        <p:spPr>
          <a:xfrm>
            <a:off x="1516559" y="3818068"/>
            <a:ext cx="11784874" cy="8115862"/>
          </a:xfrm>
          <a:prstGeom prst="rect">
            <a:avLst/>
          </a:prstGeom>
        </p:spPr>
        <p:txBody>
          <a:bodyPr/>
          <a:lstStyle/>
          <a:p>
            <a:pPr marL="0" indent="0" defTabSz="457200">
              <a:lnSpc>
                <a:spcPct val="100000"/>
              </a:lnSpc>
              <a:spcBef>
                <a:spcPts val="0"/>
              </a:spcBef>
              <a:buClrTx/>
              <a:buSzTx/>
              <a:buFontTx/>
              <a:buNone/>
              <a:defRPr b="1" baseline="4326" sz="3466">
                <a:solidFill>
                  <a:srgbClr val="000000">
                    <a:alpha val="84706"/>
                  </a:srgbClr>
                </a:solidFill>
                <a:latin typeface="KBH"/>
                <a:ea typeface="KBH"/>
                <a:cs typeface="KBH"/>
                <a:sym typeface="KBH"/>
              </a:defRPr>
            </a:pPr>
            <a:r>
              <a:t>Hvad skal I have ud af det?​</a:t>
            </a:r>
          </a:p>
          <a:p>
            <a:pPr marL="0" indent="0" defTabSz="457200">
              <a:lnSpc>
                <a:spcPct val="100000"/>
              </a:lnSpc>
              <a:spcBef>
                <a:spcPts val="0"/>
              </a:spcBef>
              <a:buClrTx/>
              <a:buSzTx/>
              <a:buFontTx/>
              <a:buNone/>
              <a:defRPr b="1" baseline="4326" sz="3466">
                <a:solidFill>
                  <a:srgbClr val="000000">
                    <a:alpha val="84706"/>
                  </a:srgbClr>
                </a:solidFill>
                <a:latin typeface="KBH"/>
                <a:ea typeface="KBH"/>
                <a:cs typeface="KBH"/>
                <a:sym typeface="KBH"/>
              </a:defRPr>
            </a:pPr>
            <a:endParaRPr baseline="9477" sz="1582"/>
          </a:p>
          <a:p>
            <a:pPr marL="457200" indent="-317500" defTabSz="457200">
              <a:lnSpc>
                <a:spcPct val="100000"/>
              </a:lnSpc>
              <a:spcBef>
                <a:spcPts val="0"/>
              </a:spcBef>
              <a:buClr>
                <a:srgbClr val="000000">
                  <a:alpha val="84706"/>
                </a:srgbClr>
              </a:buClr>
              <a:buSzPct val="100000"/>
              <a:buFont typeface="Helvetica Neue"/>
              <a:defRPr baseline="4326" sz="3466">
                <a:solidFill>
                  <a:srgbClr val="000000">
                    <a:alpha val="84706"/>
                  </a:srgbClr>
                </a:solidFill>
                <a:latin typeface="KBH"/>
                <a:ea typeface="KBH"/>
                <a:cs typeface="KBH"/>
                <a:sym typeface="KBH"/>
              </a:defRPr>
            </a:pPr>
            <a:r>
              <a:t>Have afprøvet AI i forskellige situationer​</a:t>
            </a:r>
            <a:endParaRPr baseline="8108" sz="1850">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4326" sz="3466">
                <a:solidFill>
                  <a:srgbClr val="000000">
                    <a:alpha val="84706"/>
                  </a:srgbClr>
                </a:solidFill>
                <a:latin typeface="KBH"/>
                <a:ea typeface="KBH"/>
                <a:cs typeface="KBH"/>
                <a:sym typeface="KBH"/>
              </a:defRPr>
            </a:pPr>
            <a:r>
              <a:t>Have diskuteret dilemmaer i forhold til AI i skolen​</a:t>
            </a:r>
            <a:endParaRPr baseline="8108" sz="1850">
              <a:solidFill>
                <a:srgbClr val="000000"/>
              </a:solidFill>
            </a:endParaRPr>
          </a:p>
          <a:p>
            <a:pPr lvl="6" marL="1246548" indent="-268648" defTabSz="457200">
              <a:spcBef>
                <a:spcPts val="0"/>
              </a:spcBef>
              <a:buClr>
                <a:srgbClr val="000000">
                  <a:alpha val="84706"/>
                </a:srgbClr>
              </a:buClr>
              <a:buFont typeface="Helvetica Neue"/>
              <a:defRPr baseline="5113" sz="2933">
                <a:solidFill>
                  <a:srgbClr val="000000">
                    <a:alpha val="84706"/>
                  </a:srgbClr>
                </a:solidFill>
                <a:latin typeface="KBH"/>
                <a:ea typeface="KBH"/>
                <a:cs typeface="KBH"/>
                <a:sym typeface="KBH"/>
              </a:defRPr>
            </a:pPr>
            <a:r>
              <a:t>Hvad er godt?​</a:t>
            </a:r>
            <a:endParaRPr baseline="9477" sz="1582">
              <a:solidFill>
                <a:srgbClr val="000000"/>
              </a:solidFill>
            </a:endParaRPr>
          </a:p>
          <a:p>
            <a:pPr lvl="6" marL="1246548" indent="-268648" defTabSz="457200">
              <a:spcBef>
                <a:spcPts val="0"/>
              </a:spcBef>
              <a:buClr>
                <a:srgbClr val="000000">
                  <a:alpha val="84706"/>
                </a:srgbClr>
              </a:buClr>
              <a:buFont typeface="Helvetica Neue"/>
              <a:defRPr baseline="5113" sz="2933">
                <a:solidFill>
                  <a:srgbClr val="000000">
                    <a:alpha val="84706"/>
                  </a:srgbClr>
                </a:solidFill>
                <a:latin typeface="KBH"/>
                <a:ea typeface="KBH"/>
                <a:cs typeface="KBH"/>
                <a:sym typeface="KBH"/>
              </a:defRPr>
            </a:pPr>
            <a:r>
              <a:t>Hvad er ok?​</a:t>
            </a:r>
            <a:endParaRPr baseline="9477" sz="1582">
              <a:solidFill>
                <a:srgbClr val="000000"/>
              </a:solidFill>
            </a:endParaRPr>
          </a:p>
          <a:p>
            <a:pPr lvl="6" marL="1246548" indent="-268648" defTabSz="457200">
              <a:spcBef>
                <a:spcPts val="0"/>
              </a:spcBef>
              <a:buClr>
                <a:srgbClr val="000000">
                  <a:alpha val="84706"/>
                </a:srgbClr>
              </a:buClr>
              <a:buFont typeface="Helvetica Neue"/>
              <a:defRPr baseline="5113" sz="2933">
                <a:solidFill>
                  <a:srgbClr val="000000">
                    <a:alpha val="84706"/>
                  </a:srgbClr>
                </a:solidFill>
                <a:latin typeface="KBH"/>
                <a:ea typeface="KBH"/>
                <a:cs typeface="KBH"/>
                <a:sym typeface="KBH"/>
              </a:defRPr>
            </a:pPr>
            <a:r>
              <a:t>Hvad er snyd?​</a:t>
            </a:r>
            <a:endParaRPr baseline="9477" sz="1582">
              <a:solidFill>
                <a:srgbClr val="000000"/>
              </a:solidFill>
            </a:endParaRPr>
          </a:p>
          <a:p>
            <a:pPr marL="0" indent="0" defTabSz="457200">
              <a:lnSpc>
                <a:spcPct val="100000"/>
              </a:lnSpc>
              <a:spcBef>
                <a:spcPts val="0"/>
              </a:spcBef>
              <a:buClrTx/>
              <a:buSzTx/>
              <a:buFontTx/>
              <a:buNone/>
              <a:defRPr baseline="4326" sz="3466">
                <a:solidFill>
                  <a:srgbClr val="000000">
                    <a:alpha val="84706"/>
                  </a:srgbClr>
                </a:solidFill>
                <a:latin typeface="KBH"/>
                <a:ea typeface="KBH"/>
                <a:cs typeface="KBH"/>
                <a:sym typeface="KBH"/>
              </a:defRPr>
            </a:pPr>
            <a:endParaRPr baseline="9477" sz="1582">
              <a:solidFill>
                <a:srgbClr val="000000"/>
              </a:solidFill>
            </a:endParaRPr>
          </a:p>
          <a:p>
            <a:pPr marL="0" indent="0" defTabSz="457200">
              <a:lnSpc>
                <a:spcPct val="100000"/>
              </a:lnSpc>
              <a:spcBef>
                <a:spcPts val="0"/>
              </a:spcBef>
              <a:buClrTx/>
              <a:buSzTx/>
              <a:buFontTx/>
              <a:buNone/>
              <a:defRPr baseline="4326" sz="3466">
                <a:solidFill>
                  <a:srgbClr val="000000">
                    <a:alpha val="84706"/>
                  </a:srgbClr>
                </a:solidFill>
                <a:latin typeface="KBH"/>
                <a:ea typeface="KBH"/>
                <a:cs typeface="KBH"/>
                <a:sym typeface="KBH"/>
              </a:defRPr>
            </a:pPr>
            <a:endParaRPr baseline="9477" sz="1582">
              <a:solidFill>
                <a:srgbClr val="000000"/>
              </a:solidFill>
            </a:endParaRPr>
          </a:p>
          <a:p>
            <a:pPr marL="0" indent="0" defTabSz="457200">
              <a:lnSpc>
                <a:spcPct val="100000"/>
              </a:lnSpc>
              <a:spcBef>
                <a:spcPts val="0"/>
              </a:spcBef>
              <a:buClrTx/>
              <a:buSzTx/>
              <a:buFontTx/>
              <a:buNone/>
              <a:defRPr baseline="4326" sz="3466">
                <a:solidFill>
                  <a:srgbClr val="000000">
                    <a:alpha val="84706"/>
                  </a:srgbClr>
                </a:solidFill>
                <a:latin typeface="KBH"/>
                <a:ea typeface="KBH"/>
                <a:cs typeface="KBH"/>
                <a:sym typeface="KBH"/>
              </a:defRPr>
            </a:pPr>
            <a:endParaRPr baseline="9477" sz="1582">
              <a:solidFill>
                <a:srgbClr val="000000"/>
              </a:solidFill>
            </a:endParaRPr>
          </a:p>
          <a:p>
            <a:pPr marL="0" indent="0" defTabSz="457200">
              <a:lnSpc>
                <a:spcPct val="100000"/>
              </a:lnSpc>
              <a:spcBef>
                <a:spcPts val="0"/>
              </a:spcBef>
              <a:buClrTx/>
              <a:buSzTx/>
              <a:buFontTx/>
              <a:buNone/>
              <a:defRPr b="1" baseline="4326" sz="3466">
                <a:solidFill>
                  <a:srgbClr val="000000">
                    <a:alpha val="84706"/>
                  </a:srgbClr>
                </a:solidFill>
                <a:latin typeface="KBH"/>
                <a:ea typeface="KBH"/>
                <a:cs typeface="KBH"/>
                <a:sym typeface="KBH"/>
              </a:defRPr>
            </a:pPr>
            <a:endParaRPr baseline="9477" sz="1582">
              <a:solidFill>
                <a:srgbClr val="000000"/>
              </a:solidFill>
            </a:endParaRPr>
          </a:p>
          <a:p>
            <a:pPr marL="0" indent="0" defTabSz="457200">
              <a:lnSpc>
                <a:spcPct val="100000"/>
              </a:lnSpc>
              <a:spcBef>
                <a:spcPts val="0"/>
              </a:spcBef>
              <a:buClrTx/>
              <a:buSzTx/>
              <a:buFontTx/>
              <a:buNone/>
              <a:defRPr b="1" baseline="4326" sz="3466">
                <a:solidFill>
                  <a:srgbClr val="000000">
                    <a:alpha val="84706"/>
                  </a:srgbClr>
                </a:solidFill>
                <a:latin typeface="KBH"/>
                <a:ea typeface="KBH"/>
                <a:cs typeface="KBH"/>
                <a:sym typeface="KBH"/>
              </a:defRPr>
            </a:pPr>
            <a:r>
              <a:t>Hvad skal vi lave?​</a:t>
            </a:r>
          </a:p>
          <a:p>
            <a:pPr marL="0" indent="0" defTabSz="457200">
              <a:lnSpc>
                <a:spcPct val="100000"/>
              </a:lnSpc>
              <a:spcBef>
                <a:spcPts val="0"/>
              </a:spcBef>
              <a:buClrTx/>
              <a:buSzTx/>
              <a:buFontTx/>
              <a:buNone/>
              <a:defRPr b="1" baseline="4326" sz="3466">
                <a:solidFill>
                  <a:srgbClr val="000000">
                    <a:alpha val="84706"/>
                  </a:srgbClr>
                </a:solidFill>
                <a:latin typeface="KBH"/>
                <a:ea typeface="KBH"/>
                <a:cs typeface="KBH"/>
                <a:sym typeface="KBH"/>
              </a:defRPr>
            </a:pPr>
            <a:endParaRPr baseline="9477" sz="1582"/>
          </a:p>
          <a:p>
            <a:pPr marL="457200" indent="-317500" defTabSz="457200">
              <a:lnSpc>
                <a:spcPct val="100000"/>
              </a:lnSpc>
              <a:spcBef>
                <a:spcPts val="0"/>
              </a:spcBef>
              <a:buClr>
                <a:srgbClr val="000000">
                  <a:alpha val="84706"/>
                </a:srgbClr>
              </a:buClr>
              <a:buSzPct val="100000"/>
              <a:buFont typeface="Helvetica Neue"/>
              <a:defRPr baseline="4326" sz="3466">
                <a:solidFill>
                  <a:srgbClr val="000000">
                    <a:alpha val="84706"/>
                  </a:srgbClr>
                </a:solidFill>
                <a:latin typeface="KBH"/>
                <a:ea typeface="KBH"/>
                <a:cs typeface="KBH"/>
                <a:sym typeface="KBH"/>
              </a:defRPr>
            </a:pPr>
            <a:r>
              <a:t>Kort afprøve SkoleGPT, og hvordan man kan bruge den i skolearbejde, så alle har prøvet det.​</a:t>
            </a:r>
            <a:endParaRPr baseline="8108" sz="1850">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4326" sz="3466">
                <a:solidFill>
                  <a:srgbClr val="000000">
                    <a:alpha val="84706"/>
                  </a:srgbClr>
                </a:solidFill>
                <a:latin typeface="KBH"/>
                <a:ea typeface="KBH"/>
                <a:cs typeface="KBH"/>
                <a:sym typeface="KBH"/>
              </a:defRPr>
            </a:pPr>
            <a:r>
              <a:t>Diskutere dilemmaer sammen eller i grupper, så vi måske bliver nogenlunde enige i klassen eller bare hører hinandens synspunkter.​</a:t>
            </a:r>
          </a:p>
        </p:txBody>
      </p:sp>
      <p:sp>
        <p:nvSpPr>
          <p:cNvPr id="215"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216" name="bufx logo.png" descr="bufx logo.png"/>
          <p:cNvPicPr>
            <a:picLocks noChangeAspect="1"/>
          </p:cNvPicPr>
          <p:nvPr/>
        </p:nvPicPr>
        <p:blipFill>
          <a:blip r:embed="rId4">
            <a:extLst/>
          </a:blip>
          <a:stretch>
            <a:fillRect/>
          </a:stretch>
        </p:blipFill>
        <p:spPr>
          <a:xfrm>
            <a:off x="22247545" y="13239205"/>
            <a:ext cx="1170022" cy="470159"/>
          </a:xfrm>
          <a:prstGeom prst="rect">
            <a:avLst/>
          </a:prstGeom>
          <a:ln w="12700">
            <a:miter lim="400000"/>
          </a:ln>
        </p:spPr>
      </p:pic>
      <p:sp>
        <p:nvSpPr>
          <p:cNvPr id="217" name="Intro"/>
          <p:cNvSpPr txBox="1"/>
          <p:nvPr/>
        </p:nvSpPr>
        <p:spPr>
          <a:xfrm>
            <a:off x="3914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218" name="AI i skolen"/>
          <p:cNvSpPr txBox="1"/>
          <p:nvPr/>
        </p:nvSpPr>
        <p:spPr>
          <a:xfrm>
            <a:off x="11458956" y="13227786"/>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219"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220"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221" name="Streg"/>
          <p:cNvSpPr/>
          <p:nvPr/>
        </p:nvSpPr>
        <p:spPr>
          <a:xfrm flipV="1">
            <a:off x="15726079" y="-38301"/>
            <a:ext cx="1" cy="13223915"/>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222" name="Skærmbillede 2025-04-09 kl. 15.42.31.png" descr="Skærmbillede 2025-04-09 kl. 15.42.31.png"/>
          <p:cNvPicPr>
            <a:picLocks noChangeAspect="1"/>
          </p:cNvPicPr>
          <p:nvPr/>
        </p:nvPicPr>
        <p:blipFill>
          <a:blip r:embed="rId5">
            <a:extLst/>
          </a:blip>
          <a:stretch>
            <a:fillRect/>
          </a:stretch>
        </p:blipFill>
        <p:spPr>
          <a:xfrm>
            <a:off x="23590941" y="13227786"/>
            <a:ext cx="520460" cy="521497"/>
          </a:xfrm>
          <a:prstGeom prst="rect">
            <a:avLst/>
          </a:prstGeom>
          <a:ln w="12700">
            <a:miter lim="400000"/>
          </a:ln>
        </p:spPr>
      </p:pic>
      <p:pic>
        <p:nvPicPr>
          <p:cNvPr id="223" name="ai.png" descr="ai.png"/>
          <p:cNvPicPr>
            <a:picLocks noChangeAspect="1"/>
          </p:cNvPicPr>
          <p:nvPr/>
        </p:nvPicPr>
        <p:blipFill>
          <a:blip r:embed="rId6">
            <a:extLst/>
          </a:blip>
          <a:stretch>
            <a:fillRect/>
          </a:stretch>
        </p:blipFill>
        <p:spPr>
          <a:xfrm>
            <a:off x="16029787" y="3617831"/>
            <a:ext cx="6502401" cy="6502401"/>
          </a:xfrm>
          <a:prstGeom prst="rect">
            <a:avLst/>
          </a:prstGeom>
          <a:ln w="12700">
            <a:miter lim="400000"/>
          </a:ln>
        </p:spPr>
      </p:pic>
      <p:sp>
        <p:nvSpPr>
          <p:cNvPr id="224" name="Ikon: Kerismaker"/>
          <p:cNvSpPr txBox="1"/>
          <p:nvPr/>
        </p:nvSpPr>
        <p:spPr>
          <a:xfrm>
            <a:off x="16951757" y="9904027"/>
            <a:ext cx="5312407" cy="27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
                <a:latin typeface="KBH Thin"/>
                <a:ea typeface="KBH Thin"/>
                <a:cs typeface="KBH Thin"/>
                <a:sym typeface="KBH Thin"/>
              </a:defRPr>
            </a:lvl1pPr>
          </a:lstStyle>
          <a:p>
            <a:pPr/>
            <a:r>
              <a:t>Ikon: Kerismaker</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Rektangel"/>
          <p:cNvSpPr/>
          <p:nvPr/>
        </p:nvSpPr>
        <p:spPr>
          <a:xfrm>
            <a:off x="13843347" y="254352"/>
            <a:ext cx="10243658" cy="12618679"/>
          </a:xfrm>
          <a:prstGeom prst="rect">
            <a:avLst/>
          </a:prstGeom>
          <a:solidFill>
            <a:srgbClr val="F2E9CA"/>
          </a:solidFill>
          <a:ln w="12700">
            <a:miter lim="400000"/>
          </a:ln>
        </p:spPr>
        <p:txBody>
          <a:bodyPr lIns="50800" tIns="50800" rIns="50800" bIns="50800" anchor="ctr"/>
          <a:lstStyle/>
          <a:p>
            <a:pPr algn="ctr" defTabSz="825500">
              <a:spcBef>
                <a:spcPts val="0"/>
              </a:spcBef>
              <a:defRPr sz="3200">
                <a:solidFill>
                  <a:srgbClr val="FFFFFF"/>
                </a:solidFill>
              </a:defRPr>
            </a:pPr>
          </a:p>
        </p:txBody>
      </p:sp>
      <p:sp>
        <p:nvSpPr>
          <p:cNvPr id="229" name="Taleboble"/>
          <p:cNvSpPr/>
          <p:nvPr/>
        </p:nvSpPr>
        <p:spPr>
          <a:xfrm flipH="1">
            <a:off x="317057" y="3186800"/>
            <a:ext cx="2414385" cy="1493912"/>
          </a:xfrm>
          <a:prstGeom prst="wedgeEllipseCallout">
            <a:avLst>
              <a:gd name="adj1" fmla="val -49385"/>
              <a:gd name="adj2" fmla="val 65913"/>
            </a:avLst>
          </a:prstGeom>
          <a:solidFill>
            <a:srgbClr val="F0E9CD"/>
          </a:solidFill>
          <a:ln w="12700">
            <a:miter lim="400000"/>
          </a:ln>
        </p:spPr>
        <p:txBody>
          <a:bodyPr lIns="50800" tIns="50800" rIns="50800" bIns="50800" anchor="ctr"/>
          <a:lstStyle/>
          <a:p>
            <a:pPr algn="ctr" defTabSz="825500">
              <a:spcBef>
                <a:spcPts val="0"/>
              </a:spcBef>
              <a:defRPr sz="3200">
                <a:solidFill>
                  <a:srgbClr val="FFFFFF"/>
                </a:solidFill>
              </a:defRPr>
            </a:pPr>
          </a:p>
        </p:txBody>
      </p:sp>
      <p:sp>
        <p:nvSpPr>
          <p:cNvPr id="230" name="Er der nogen, der har prøvet AI som fx ChatGPT, SkoleGPT eller lignende?"/>
          <p:cNvSpPr txBox="1"/>
          <p:nvPr>
            <p:ph type="title"/>
          </p:nvPr>
        </p:nvSpPr>
        <p:spPr>
          <a:xfrm>
            <a:off x="1140058" y="1234529"/>
            <a:ext cx="11608649" cy="1621069"/>
          </a:xfrm>
          <a:prstGeom prst="rect">
            <a:avLst/>
          </a:prstGeom>
        </p:spPr>
        <p:txBody>
          <a:bodyPr/>
          <a:lstStyle>
            <a:lvl1pPr defTabSz="1414236">
              <a:defRPr spc="-98" sz="4930">
                <a:latin typeface="KBH"/>
                <a:ea typeface="KBH"/>
                <a:cs typeface="KBH"/>
                <a:sym typeface="KBH"/>
              </a:defRPr>
            </a:lvl1pPr>
          </a:lstStyle>
          <a:p>
            <a:pPr/>
            <a:r>
              <a:t>Er der nogen, der har prøvet AI som fx ChatGPT, SkoleGPT eller lignende?​</a:t>
            </a:r>
          </a:p>
        </p:txBody>
      </p:sp>
      <p:sp>
        <p:nvSpPr>
          <p:cNvPr id="231"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232" name="Intro"/>
          <p:cNvSpPr txBox="1"/>
          <p:nvPr/>
        </p:nvSpPr>
        <p:spPr>
          <a:xfrm>
            <a:off x="4168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233"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234" name="bufx logo.png" descr="bufx logo.png"/>
          <p:cNvPicPr>
            <a:picLocks noChangeAspect="1"/>
          </p:cNvPicPr>
          <p:nvPr/>
        </p:nvPicPr>
        <p:blipFill>
          <a:blip r:embed="rId3">
            <a:extLst/>
          </a:blip>
          <a:stretch>
            <a:fillRect/>
          </a:stretch>
        </p:blipFill>
        <p:spPr>
          <a:xfrm>
            <a:off x="22247545" y="13239205"/>
            <a:ext cx="1170022" cy="470159"/>
          </a:xfrm>
          <a:prstGeom prst="rect">
            <a:avLst/>
          </a:prstGeom>
          <a:ln w="12700">
            <a:miter lim="400000"/>
          </a:ln>
        </p:spPr>
      </p:pic>
      <p:sp>
        <p:nvSpPr>
          <p:cNvPr id="235"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236" name="Skærmbillede 2025-04-09 kl. 15.42.31.png" descr="Skærmbillede 2025-04-09 kl. 15.42.31.png"/>
          <p:cNvPicPr>
            <a:picLocks noChangeAspect="1"/>
          </p:cNvPicPr>
          <p:nvPr/>
        </p:nvPicPr>
        <p:blipFill>
          <a:blip r:embed="rId4">
            <a:extLst/>
          </a:blip>
          <a:stretch>
            <a:fillRect/>
          </a:stretch>
        </p:blipFill>
        <p:spPr>
          <a:xfrm>
            <a:off x="23590941" y="13227786"/>
            <a:ext cx="520460" cy="521497"/>
          </a:xfrm>
          <a:prstGeom prst="rect">
            <a:avLst/>
          </a:prstGeom>
          <a:ln w="12700">
            <a:miter lim="400000"/>
          </a:ln>
        </p:spPr>
      </p:pic>
      <p:sp>
        <p:nvSpPr>
          <p:cNvPr id="237" name="AI i skolen"/>
          <p:cNvSpPr txBox="1"/>
          <p:nvPr/>
        </p:nvSpPr>
        <p:spPr>
          <a:xfrm>
            <a:off x="11458956" y="13239334"/>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238" name="Streg"/>
          <p:cNvSpPr/>
          <p:nvPr/>
        </p:nvSpPr>
        <p:spPr>
          <a:xfrm flipV="1">
            <a:off x="13572390" y="-64658"/>
            <a:ext cx="1" cy="13256699"/>
          </a:xfrm>
          <a:prstGeom prst="line">
            <a:avLst/>
          </a:prstGeom>
          <a:ln w="12700">
            <a:solidFill>
              <a:schemeClr val="accent1">
                <a:satOff val="-9155"/>
                <a:lumOff val="-32673"/>
              </a:schemeClr>
            </a:solidFill>
            <a:miter lim="400000"/>
          </a:ln>
        </p:spPr>
        <p:txBody>
          <a:bodyPr lIns="50800" tIns="50800" rIns="50800" bIns="50800" anchor="ctr"/>
          <a:lstStyle/>
          <a:p>
            <a:pPr/>
          </a:p>
        </p:txBody>
      </p:sp>
      <p:sp>
        <p:nvSpPr>
          <p:cNvPr id="239" name="Hvor mange har prøvet AI?…"/>
          <p:cNvSpPr txBox="1"/>
          <p:nvPr>
            <p:ph type="body" sz="half" idx="1"/>
          </p:nvPr>
        </p:nvSpPr>
        <p:spPr>
          <a:xfrm>
            <a:off x="1244738" y="3684900"/>
            <a:ext cx="12056695" cy="8115862"/>
          </a:xfrm>
          <a:prstGeom prst="rect">
            <a:avLst/>
          </a:prstGeom>
        </p:spPr>
        <p:txBody>
          <a:bodyPr/>
          <a:lstStyle/>
          <a:p>
            <a:pPr marL="0" indent="0" defTabSz="457200">
              <a:lnSpc>
                <a:spcPct val="100000"/>
              </a:lnSpc>
              <a:spcBef>
                <a:spcPts val="0"/>
              </a:spcBef>
              <a:buClrTx/>
              <a:buSzTx/>
              <a:buFontTx/>
              <a:buNone/>
              <a:defRPr baseline="2678" sz="3733">
                <a:solidFill>
                  <a:srgbClr val="000000">
                    <a:alpha val="84706"/>
                  </a:srgbClr>
                </a:solidFill>
                <a:latin typeface="KBH Demibold"/>
                <a:ea typeface="KBH Demibold"/>
                <a:cs typeface="KBH Demibold"/>
                <a:sym typeface="KBH Demibold"/>
              </a:defRPr>
            </a:pPr>
            <a:r>
              <a:t>Hvor mange har prøvet AI?​</a:t>
            </a:r>
          </a:p>
          <a:p>
            <a:pPr marL="0" indent="0" defTabSz="457200">
              <a:lnSpc>
                <a:spcPct val="100000"/>
              </a:lnSpc>
              <a:spcBef>
                <a:spcPts val="0"/>
              </a:spcBef>
              <a:buClrTx/>
              <a:buSzTx/>
              <a:buFontTx/>
              <a:buNone/>
              <a:defRPr baseline="2678" sz="3733">
                <a:solidFill>
                  <a:srgbClr val="000000">
                    <a:alpha val="84706"/>
                  </a:srgbClr>
                </a:solidFill>
                <a:latin typeface="KBH"/>
                <a:ea typeface="KBH"/>
                <a:cs typeface="KBH"/>
                <a:sym typeface="KBH"/>
              </a:defRPr>
            </a:pPr>
            <a:endParaRPr baseline="8333" sz="1200"/>
          </a:p>
          <a:p>
            <a:pPr marL="457200" indent="-317500" defTabSz="457200">
              <a:lnSpc>
                <a:spcPct val="100000"/>
              </a:lnSpc>
              <a:spcBef>
                <a:spcPts val="0"/>
              </a:spcBef>
              <a:buClr>
                <a:srgbClr val="000000">
                  <a:alpha val="84706"/>
                </a:srgbClr>
              </a:buClr>
              <a:buSzPct val="100000"/>
              <a:buFont typeface="Helvetica Neue"/>
              <a:defRPr baseline="3125" sz="3200">
                <a:solidFill>
                  <a:srgbClr val="000000">
                    <a:alpha val="84706"/>
                  </a:srgbClr>
                </a:solidFill>
                <a:latin typeface="KBH"/>
                <a:ea typeface="KBH"/>
                <a:cs typeface="KBH"/>
                <a:sym typeface="KBH"/>
              </a:defRPr>
            </a:pPr>
            <a:r>
              <a:t>Lidt eller 'et par gange'​</a:t>
            </a:r>
            <a:endParaRPr baseline="5841" sz="1712">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3125" sz="3200">
                <a:solidFill>
                  <a:srgbClr val="000000">
                    <a:alpha val="84706"/>
                  </a:srgbClr>
                </a:solidFill>
                <a:latin typeface="KBH"/>
                <a:ea typeface="KBH"/>
                <a:cs typeface="KBH"/>
                <a:sym typeface="KBH"/>
              </a:defRPr>
            </a:pPr>
            <a:r>
              <a:t>Flere gange​</a:t>
            </a:r>
            <a:endParaRPr baseline="5841" sz="1712">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3125" sz="3200">
                <a:solidFill>
                  <a:srgbClr val="000000">
                    <a:alpha val="84706"/>
                  </a:srgbClr>
                </a:solidFill>
                <a:latin typeface="KBH"/>
                <a:ea typeface="KBH"/>
                <a:cs typeface="KBH"/>
                <a:sym typeface="KBH"/>
              </a:defRPr>
            </a:pPr>
            <a:r>
              <a:t>Bruger det ret meget​</a:t>
            </a:r>
            <a:endParaRPr baseline="5841" sz="1712">
              <a:solidFill>
                <a:srgbClr val="000000"/>
              </a:solidFill>
            </a:endParaRPr>
          </a:p>
          <a:p>
            <a:pPr marL="0" indent="0" defTabSz="457200">
              <a:lnSpc>
                <a:spcPct val="100000"/>
              </a:lnSpc>
              <a:spcBef>
                <a:spcPts val="0"/>
              </a:spcBef>
              <a:buClrTx/>
              <a:buSzTx/>
              <a:buFontTx/>
              <a:buNone/>
              <a:defRPr baseline="2678" sz="3733">
                <a:solidFill>
                  <a:srgbClr val="000000">
                    <a:alpha val="84706"/>
                  </a:srgbClr>
                </a:solidFill>
                <a:latin typeface="KBH"/>
                <a:ea typeface="KBH"/>
                <a:cs typeface="KBH"/>
                <a:sym typeface="KBH"/>
              </a:defRPr>
            </a:pPr>
            <a:endParaRPr baseline="5841" sz="1712">
              <a:solidFill>
                <a:srgbClr val="000000"/>
              </a:solidFill>
            </a:endParaRPr>
          </a:p>
          <a:p>
            <a:pPr marL="0" indent="0" defTabSz="457200">
              <a:lnSpc>
                <a:spcPct val="100000"/>
              </a:lnSpc>
              <a:spcBef>
                <a:spcPts val="0"/>
              </a:spcBef>
              <a:buClrTx/>
              <a:buSzTx/>
              <a:buFontTx/>
              <a:buNone/>
              <a:defRPr baseline="2678" sz="3733">
                <a:solidFill>
                  <a:srgbClr val="000000">
                    <a:alpha val="84706"/>
                  </a:srgbClr>
                </a:solidFill>
                <a:latin typeface="KBH"/>
                <a:ea typeface="KBH"/>
                <a:cs typeface="KBH"/>
                <a:sym typeface="KBH"/>
              </a:defRPr>
            </a:pPr>
            <a:endParaRPr baseline="5841" sz="1712">
              <a:solidFill>
                <a:srgbClr val="000000"/>
              </a:solidFill>
            </a:endParaRPr>
          </a:p>
          <a:p>
            <a:pPr marL="0" indent="0" defTabSz="457200">
              <a:lnSpc>
                <a:spcPct val="100000"/>
              </a:lnSpc>
              <a:spcBef>
                <a:spcPts val="0"/>
              </a:spcBef>
              <a:buClrTx/>
              <a:buSzTx/>
              <a:buFontTx/>
              <a:buNone/>
              <a:defRPr baseline="2678" sz="3733">
                <a:solidFill>
                  <a:srgbClr val="000000">
                    <a:alpha val="84706"/>
                  </a:srgbClr>
                </a:solidFill>
                <a:latin typeface="KBH"/>
                <a:ea typeface="KBH"/>
                <a:cs typeface="KBH"/>
                <a:sym typeface="KBH"/>
              </a:defRPr>
            </a:pPr>
            <a:endParaRPr baseline="5841" sz="1712">
              <a:solidFill>
                <a:srgbClr val="000000"/>
              </a:solidFill>
            </a:endParaRPr>
          </a:p>
          <a:p>
            <a:pPr marL="0" indent="0" defTabSz="457200">
              <a:lnSpc>
                <a:spcPct val="100000"/>
              </a:lnSpc>
              <a:spcBef>
                <a:spcPts val="0"/>
              </a:spcBef>
              <a:buClrTx/>
              <a:buSzTx/>
              <a:buFontTx/>
              <a:buNone/>
              <a:defRPr baseline="2678" sz="3733">
                <a:solidFill>
                  <a:srgbClr val="000000">
                    <a:alpha val="84706"/>
                  </a:srgbClr>
                </a:solidFill>
                <a:latin typeface="KBH Demibold"/>
                <a:ea typeface="KBH Demibold"/>
                <a:cs typeface="KBH Demibold"/>
                <a:sym typeface="KBH Demibold"/>
              </a:defRPr>
            </a:pPr>
            <a:r>
              <a:t>Dem, der har prøvet det: Hvor mange har prøvet det:​</a:t>
            </a:r>
            <a:endParaRPr baseline="8333" sz="1200"/>
          </a:p>
          <a:p>
            <a:pPr marL="457200" indent="-317500" defTabSz="457200">
              <a:lnSpc>
                <a:spcPct val="100000"/>
              </a:lnSpc>
              <a:spcBef>
                <a:spcPts val="0"/>
              </a:spcBef>
              <a:buClr>
                <a:srgbClr val="000000">
                  <a:alpha val="84706"/>
                </a:srgbClr>
              </a:buClr>
              <a:buSzPct val="100000"/>
              <a:buFont typeface="Helvetica Neue"/>
              <a:defRPr baseline="3125" sz="3200">
                <a:solidFill>
                  <a:srgbClr val="000000">
                    <a:alpha val="84706"/>
                  </a:srgbClr>
                </a:solidFill>
                <a:latin typeface="KBH"/>
                <a:ea typeface="KBH"/>
                <a:cs typeface="KBH"/>
                <a:sym typeface="KBH"/>
              </a:defRPr>
            </a:pPr>
            <a:endParaRPr baseline="8333" sz="1200"/>
          </a:p>
          <a:p>
            <a:pPr marL="457200" indent="-317500" defTabSz="457200">
              <a:lnSpc>
                <a:spcPct val="100000"/>
              </a:lnSpc>
              <a:spcBef>
                <a:spcPts val="0"/>
              </a:spcBef>
              <a:buClr>
                <a:srgbClr val="000000">
                  <a:alpha val="84706"/>
                </a:srgbClr>
              </a:buClr>
              <a:buSzPct val="100000"/>
              <a:buFont typeface="Helvetica Neue"/>
              <a:defRPr baseline="3125" sz="3200">
                <a:solidFill>
                  <a:srgbClr val="000000">
                    <a:alpha val="84706"/>
                  </a:srgbClr>
                </a:solidFill>
                <a:latin typeface="KBH"/>
                <a:ea typeface="KBH"/>
                <a:cs typeface="KBH"/>
                <a:sym typeface="KBH"/>
              </a:defRPr>
            </a:pPr>
            <a:r>
              <a:t>For sjov/i fritiden? (til hvad?)​</a:t>
            </a:r>
            <a:endParaRPr baseline="5841" sz="1712">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3125" sz="3200">
                <a:solidFill>
                  <a:srgbClr val="000000">
                    <a:alpha val="84706"/>
                  </a:srgbClr>
                </a:solidFill>
                <a:latin typeface="KBH"/>
                <a:ea typeface="KBH"/>
                <a:cs typeface="KBH"/>
                <a:sym typeface="KBH"/>
              </a:defRPr>
            </a:pPr>
            <a:r>
              <a:t>Til skolearbejde? (til hvad?)​</a:t>
            </a:r>
            <a:endParaRPr baseline="5841" sz="1712">
              <a:solidFill>
                <a:srgbClr val="000000"/>
              </a:solidFill>
            </a:endParaRPr>
          </a:p>
          <a:p>
            <a:pPr marL="0" indent="0" defTabSz="457200">
              <a:lnSpc>
                <a:spcPct val="100000"/>
              </a:lnSpc>
              <a:spcBef>
                <a:spcPts val="0"/>
              </a:spcBef>
              <a:buClrTx/>
              <a:buSzTx/>
              <a:buFontTx/>
              <a:buNone/>
              <a:defRPr baseline="2678" sz="3733">
                <a:solidFill>
                  <a:srgbClr val="000000">
                    <a:alpha val="84706"/>
                  </a:srgbClr>
                </a:solidFill>
                <a:latin typeface="KBH"/>
                <a:ea typeface="KBH"/>
                <a:cs typeface="KBH"/>
                <a:sym typeface="KBH"/>
              </a:defRPr>
            </a:pPr>
            <a:endParaRPr baseline="5841" sz="1712">
              <a:solidFill>
                <a:srgbClr val="000000"/>
              </a:solidFill>
            </a:endParaRPr>
          </a:p>
          <a:p>
            <a:pPr marL="0" indent="0" defTabSz="457200">
              <a:lnSpc>
                <a:spcPct val="100000"/>
              </a:lnSpc>
              <a:spcBef>
                <a:spcPts val="0"/>
              </a:spcBef>
              <a:buClrTx/>
              <a:buSzTx/>
              <a:buFontTx/>
              <a:buNone/>
              <a:defRPr baseline="2678" sz="3733">
                <a:solidFill>
                  <a:srgbClr val="000000">
                    <a:alpha val="84706"/>
                  </a:srgbClr>
                </a:solidFill>
                <a:latin typeface="KBH"/>
                <a:ea typeface="KBH"/>
                <a:cs typeface="KBH"/>
                <a:sym typeface="KBH"/>
              </a:defRPr>
            </a:pPr>
            <a:endParaRPr baseline="5841" sz="1712">
              <a:solidFill>
                <a:srgbClr val="000000"/>
              </a:solidFill>
            </a:endParaRPr>
          </a:p>
          <a:p>
            <a:pPr marL="0" indent="0" defTabSz="457200">
              <a:lnSpc>
                <a:spcPct val="100000"/>
              </a:lnSpc>
              <a:spcBef>
                <a:spcPts val="0"/>
              </a:spcBef>
              <a:buClrTx/>
              <a:buSzTx/>
              <a:buFontTx/>
              <a:buNone/>
              <a:defRPr baseline="2678" sz="3733">
                <a:solidFill>
                  <a:srgbClr val="000000">
                    <a:alpha val="84706"/>
                  </a:srgbClr>
                </a:solidFill>
                <a:latin typeface="KBH"/>
                <a:ea typeface="KBH"/>
                <a:cs typeface="KBH"/>
                <a:sym typeface="KBH"/>
              </a:defRPr>
            </a:pPr>
            <a:endParaRPr baseline="5841" sz="1712">
              <a:solidFill>
                <a:srgbClr val="000000"/>
              </a:solidFill>
            </a:endParaRPr>
          </a:p>
          <a:p>
            <a:pPr marL="0" indent="0" defTabSz="457200">
              <a:lnSpc>
                <a:spcPct val="100000"/>
              </a:lnSpc>
              <a:spcBef>
                <a:spcPts val="0"/>
              </a:spcBef>
              <a:buClrTx/>
              <a:buSzTx/>
              <a:buFontTx/>
              <a:buNone/>
              <a:defRPr baseline="2678" sz="3733">
                <a:solidFill>
                  <a:srgbClr val="000000">
                    <a:alpha val="84706"/>
                  </a:srgbClr>
                </a:solidFill>
                <a:latin typeface="KBH"/>
                <a:ea typeface="KBH"/>
                <a:cs typeface="KBH"/>
                <a:sym typeface="KBH"/>
              </a:defRPr>
            </a:pPr>
            <a:r>
              <a:t>Se evt. den korte film på DR.dk: </a:t>
            </a:r>
            <a:r>
              <a:rPr baseline="3125" sz="3200" u="sng">
                <a:solidFill>
                  <a:srgbClr val="467886"/>
                </a:solidFill>
                <a:uFill>
                  <a:solidFill>
                    <a:srgbClr val="467886"/>
                  </a:solidFill>
                </a:uFill>
                <a:hlinkClick r:id="rId5" invalidUrl="" action="" tgtFrame="" tooltip="" history="1" highlightClick="0" endSnd="0"/>
              </a:rPr>
              <a:t>Hvad er ai? | Skole | DR</a:t>
            </a:r>
            <a:r>
              <a:rPr baseline="3125" sz="3200"/>
              <a:t>​</a:t>
            </a:r>
          </a:p>
        </p:txBody>
      </p:sp>
      <p:sp>
        <p:nvSpPr>
          <p:cNvPr id="240" name="Ikon: flaticon.com"/>
          <p:cNvSpPr txBox="1"/>
          <p:nvPr/>
        </p:nvSpPr>
        <p:spPr>
          <a:xfrm>
            <a:off x="18413468" y="9926174"/>
            <a:ext cx="1614441" cy="27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200">
                <a:latin typeface="KBH Thin"/>
                <a:ea typeface="KBH Thin"/>
                <a:cs typeface="KBH Thin"/>
                <a:sym typeface="KBH Thin"/>
              </a:defRPr>
            </a:pPr>
            <a:r>
              <a:t>Ikon: </a:t>
            </a:r>
            <a:r>
              <a:rPr u="sng">
                <a:hlinkClick r:id="rId6" invalidUrl="" action="" tgtFrame="" tooltip="" history="1" highlightClick="0" endSnd="0"/>
              </a:rPr>
              <a:t>flaticon.com</a:t>
            </a:r>
          </a:p>
        </p:txBody>
      </p:sp>
      <p:pic>
        <p:nvPicPr>
          <p:cNvPr id="241" name="bot.png" descr="bot.png"/>
          <p:cNvPicPr>
            <a:picLocks noChangeAspect="1"/>
          </p:cNvPicPr>
          <p:nvPr/>
        </p:nvPicPr>
        <p:blipFill>
          <a:blip r:embed="rId7">
            <a:extLst/>
          </a:blip>
          <a:stretch>
            <a:fillRect/>
          </a:stretch>
        </p:blipFill>
        <p:spPr>
          <a:xfrm>
            <a:off x="15703030" y="3312491"/>
            <a:ext cx="6502401" cy="65024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Fælles afprøvning her på tavlen"/>
          <p:cNvSpPr txBox="1"/>
          <p:nvPr>
            <p:ph type="title"/>
          </p:nvPr>
        </p:nvSpPr>
        <p:spPr>
          <a:xfrm>
            <a:off x="1140058" y="1234529"/>
            <a:ext cx="11608649" cy="1037597"/>
          </a:xfrm>
          <a:prstGeom prst="rect">
            <a:avLst/>
          </a:prstGeom>
        </p:spPr>
        <p:txBody>
          <a:bodyPr/>
          <a:lstStyle>
            <a:lvl1pPr defTabSz="1706837">
              <a:defRPr spc="-118" sz="5950">
                <a:latin typeface="KBH"/>
                <a:ea typeface="KBH"/>
                <a:cs typeface="KBH"/>
                <a:sym typeface="KBH"/>
              </a:defRPr>
            </a:lvl1pPr>
          </a:lstStyle>
          <a:p>
            <a:pPr/>
            <a:r>
              <a:t>Fælles afprøvning her på tavlen</a:t>
            </a:r>
          </a:p>
        </p:txBody>
      </p:sp>
      <p:sp>
        <p:nvSpPr>
          <p:cNvPr id="246"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247" name="Intro"/>
          <p:cNvSpPr txBox="1"/>
          <p:nvPr/>
        </p:nvSpPr>
        <p:spPr>
          <a:xfrm>
            <a:off x="4168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248"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249" name="bufx logo.png" descr="bufx logo.png"/>
          <p:cNvPicPr>
            <a:picLocks noChangeAspect="1"/>
          </p:cNvPicPr>
          <p:nvPr/>
        </p:nvPicPr>
        <p:blipFill>
          <a:blip r:embed="rId3">
            <a:extLst/>
          </a:blip>
          <a:stretch>
            <a:fillRect/>
          </a:stretch>
        </p:blipFill>
        <p:spPr>
          <a:xfrm>
            <a:off x="22247545" y="13239205"/>
            <a:ext cx="1170022" cy="470159"/>
          </a:xfrm>
          <a:prstGeom prst="rect">
            <a:avLst/>
          </a:prstGeom>
          <a:ln w="12700">
            <a:miter lim="400000"/>
          </a:ln>
        </p:spPr>
      </p:pic>
      <p:sp>
        <p:nvSpPr>
          <p:cNvPr id="250"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251" name="Skærmbillede 2025-04-09 kl. 15.42.31.png" descr="Skærmbillede 2025-04-09 kl. 15.42.31.png"/>
          <p:cNvPicPr>
            <a:picLocks noChangeAspect="1"/>
          </p:cNvPicPr>
          <p:nvPr/>
        </p:nvPicPr>
        <p:blipFill>
          <a:blip r:embed="rId4">
            <a:extLst/>
          </a:blip>
          <a:stretch>
            <a:fillRect/>
          </a:stretch>
        </p:blipFill>
        <p:spPr>
          <a:xfrm>
            <a:off x="23590941" y="13227786"/>
            <a:ext cx="520460" cy="521497"/>
          </a:xfrm>
          <a:prstGeom prst="rect">
            <a:avLst/>
          </a:prstGeom>
          <a:ln w="12700">
            <a:miter lim="400000"/>
          </a:ln>
        </p:spPr>
      </p:pic>
      <p:sp>
        <p:nvSpPr>
          <p:cNvPr id="252" name="AI i skolen"/>
          <p:cNvSpPr txBox="1"/>
          <p:nvPr/>
        </p:nvSpPr>
        <p:spPr>
          <a:xfrm>
            <a:off x="11458956" y="13239334"/>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253" name="Streg"/>
          <p:cNvSpPr/>
          <p:nvPr/>
        </p:nvSpPr>
        <p:spPr>
          <a:xfrm flipV="1">
            <a:off x="13572390" y="-64658"/>
            <a:ext cx="1" cy="13256699"/>
          </a:xfrm>
          <a:prstGeom prst="line">
            <a:avLst/>
          </a:prstGeom>
          <a:ln w="12700">
            <a:solidFill>
              <a:schemeClr val="accent1">
                <a:satOff val="-9155"/>
                <a:lumOff val="-32673"/>
              </a:schemeClr>
            </a:solidFill>
            <a:miter lim="400000"/>
          </a:ln>
        </p:spPr>
        <p:txBody>
          <a:bodyPr lIns="50800" tIns="50800" rIns="50800" bIns="50800" anchor="ctr"/>
          <a:lstStyle/>
          <a:p>
            <a:pPr/>
          </a:p>
        </p:txBody>
      </p:sp>
      <p:sp>
        <p:nvSpPr>
          <p:cNvPr id="254" name="Gå ind på www.skolegpt.dk på tavlen.…"/>
          <p:cNvSpPr txBox="1"/>
          <p:nvPr>
            <p:ph type="body" sz="half" idx="1"/>
          </p:nvPr>
        </p:nvSpPr>
        <p:spPr>
          <a:xfrm>
            <a:off x="1067561" y="3269225"/>
            <a:ext cx="12056695" cy="7177550"/>
          </a:xfrm>
          <a:prstGeom prst="rect">
            <a:avLst/>
          </a:prstGeom>
        </p:spPr>
        <p:txBody>
          <a:bodyPr/>
          <a:lstStyle/>
          <a:p>
            <a:pPr marL="457200" indent="-317500" defTabSz="457200">
              <a:lnSpc>
                <a:spcPct val="100000"/>
              </a:lnSpc>
              <a:spcBef>
                <a:spcPts val="0"/>
              </a:spcBef>
              <a:buClr>
                <a:srgbClr val="000000">
                  <a:alpha val="84706"/>
                </a:srgbClr>
              </a:buClr>
              <a:buSzPct val="100000"/>
              <a:buFont typeface="Helvetica Neue"/>
              <a:defRPr baseline="2678" sz="3733" u="sng">
                <a:solidFill>
                  <a:srgbClr val="467886"/>
                </a:solidFill>
                <a:uFill>
                  <a:solidFill>
                    <a:srgbClr val="467886"/>
                  </a:solidFill>
                </a:uFill>
                <a:latin typeface="KBH"/>
                <a:ea typeface="KBH"/>
                <a:cs typeface="KBH"/>
                <a:sym typeface="KBH"/>
              </a:defRPr>
            </a:pPr>
            <a:r>
              <a:rPr u="none">
                <a:solidFill>
                  <a:srgbClr val="000000">
                    <a:alpha val="84706"/>
                  </a:srgbClr>
                </a:solidFill>
              </a:rPr>
              <a:t>Gå ind på </a:t>
            </a:r>
            <a:r>
              <a:rPr>
                <a:hlinkClick r:id="rId5" invalidUrl="" action="" tgtFrame="" tooltip="" history="1" highlightClick="0" endSnd="0"/>
              </a:rPr>
              <a:t>www.skolegpt.dk</a:t>
            </a:r>
            <a:r>
              <a:rPr u="none">
                <a:solidFill>
                  <a:srgbClr val="000000">
                    <a:alpha val="84706"/>
                  </a:srgbClr>
                </a:solidFill>
              </a:rPr>
              <a:t> på tavlen.​</a:t>
            </a:r>
            <a:endParaRPr baseline="5000" sz="2000" u="none">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2678" sz="3733">
                <a:solidFill>
                  <a:srgbClr val="000000">
                    <a:alpha val="84706"/>
                  </a:srgbClr>
                </a:solidFill>
                <a:latin typeface="KBH"/>
                <a:ea typeface="KBH"/>
                <a:cs typeface="KBH"/>
                <a:sym typeface="KBH"/>
              </a:defRPr>
            </a:pPr>
            <a:endParaRPr baseline="5000" sz="2000">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2678" sz="3733">
                <a:solidFill>
                  <a:srgbClr val="000000">
                    <a:alpha val="84706"/>
                  </a:srgbClr>
                </a:solidFill>
                <a:latin typeface="KBH"/>
                <a:ea typeface="KBH"/>
                <a:cs typeface="KBH"/>
                <a:sym typeface="KBH"/>
              </a:defRPr>
            </a:pPr>
            <a:endParaRPr baseline="5000" sz="2000">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2678" sz="3733">
                <a:solidFill>
                  <a:srgbClr val="000000">
                    <a:alpha val="84706"/>
                  </a:srgbClr>
                </a:solidFill>
                <a:latin typeface="KBH"/>
                <a:ea typeface="KBH"/>
                <a:cs typeface="KBH"/>
                <a:sym typeface="KBH"/>
              </a:defRPr>
            </a:pPr>
            <a:endParaRPr baseline="5000" sz="2000">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2678" sz="3733">
                <a:solidFill>
                  <a:srgbClr val="000000">
                    <a:alpha val="84706"/>
                  </a:srgbClr>
                </a:solidFill>
                <a:latin typeface="KBH"/>
                <a:ea typeface="KBH"/>
                <a:cs typeface="KBH"/>
                <a:sym typeface="KBH"/>
              </a:defRPr>
            </a:pPr>
            <a:r>
              <a:t>Kopier disse to prompts ind:​</a:t>
            </a:r>
            <a:endParaRPr baseline="5000" sz="2000">
              <a:solidFill>
                <a:srgbClr val="000000"/>
              </a:solidFill>
            </a:endParaRPr>
          </a:p>
          <a:p>
            <a:pPr lvl="5" marL="1064990" indent="-226790" defTabSz="457200">
              <a:spcBef>
                <a:spcPts val="0"/>
              </a:spcBef>
              <a:buClr>
                <a:srgbClr val="000000">
                  <a:alpha val="84706"/>
                </a:srgbClr>
              </a:buClr>
              <a:buFont typeface="Helvetica Neue"/>
              <a:defRPr baseline="1874" i="1" sz="2666">
                <a:solidFill>
                  <a:srgbClr val="000000">
                    <a:alpha val="84706"/>
                  </a:srgbClr>
                </a:solidFill>
                <a:latin typeface="KBH"/>
                <a:ea typeface="KBH"/>
                <a:cs typeface="KBH"/>
                <a:sym typeface="KBH"/>
              </a:defRPr>
            </a:pPr>
            <a:endParaRPr baseline="2500" sz="2000">
              <a:solidFill>
                <a:srgbClr val="000000"/>
              </a:solidFill>
            </a:endParaRPr>
          </a:p>
          <a:p>
            <a:pPr lvl="5" marL="1064990" indent="-226790" defTabSz="457200">
              <a:spcBef>
                <a:spcPts val="0"/>
              </a:spcBef>
              <a:buClr>
                <a:srgbClr val="000000">
                  <a:alpha val="84706"/>
                </a:srgbClr>
              </a:buClr>
              <a:buFont typeface="Helvetica Neue"/>
              <a:defRPr baseline="1874" i="1" sz="2666">
                <a:solidFill>
                  <a:srgbClr val="000000">
                    <a:alpha val="84706"/>
                  </a:srgbClr>
                </a:solidFill>
                <a:latin typeface="KBH"/>
                <a:ea typeface="KBH"/>
                <a:cs typeface="KBH"/>
                <a:sym typeface="KBH"/>
              </a:defRPr>
            </a:pPr>
            <a:r>
              <a:t>”Jeg er en elev på 14 år. Jeg skal skrive en opgave om atomkraft. Forklar mig det helt simpelt, hvordan det virker”​</a:t>
            </a:r>
            <a:endParaRPr baseline="3504" sz="1426">
              <a:solidFill>
                <a:srgbClr val="000000"/>
              </a:solidFill>
            </a:endParaRPr>
          </a:p>
          <a:p>
            <a:pPr lvl="5" marL="1064990" indent="-226790" defTabSz="457200">
              <a:spcBef>
                <a:spcPts val="0"/>
              </a:spcBef>
              <a:buClr>
                <a:srgbClr val="000000">
                  <a:alpha val="84706"/>
                </a:srgbClr>
              </a:buClr>
              <a:buFont typeface="Helvetica Neue"/>
              <a:defRPr baseline="1874" i="1" sz="2666">
                <a:solidFill>
                  <a:srgbClr val="000000">
                    <a:alpha val="84706"/>
                  </a:srgbClr>
                </a:solidFill>
                <a:latin typeface="KBH"/>
                <a:ea typeface="KBH"/>
                <a:cs typeface="KBH"/>
                <a:sym typeface="KBH"/>
              </a:defRPr>
            </a:pPr>
            <a:r>
              <a:t>”Skriv et folkeeventyr for mig om en dreng, der klarer tre prøver og får prinsessen og det halve kongerige”​</a:t>
            </a:r>
            <a:endParaRPr baseline="3504" sz="1426">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2678" sz="3733">
                <a:solidFill>
                  <a:srgbClr val="000000">
                    <a:alpha val="84706"/>
                  </a:srgbClr>
                </a:solidFill>
                <a:latin typeface="KBH"/>
                <a:ea typeface="KBH"/>
                <a:cs typeface="KBH"/>
                <a:sym typeface="KBH"/>
              </a:defRPr>
            </a:pPr>
            <a:endParaRPr baseline="7009" sz="1426">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2678" sz="3733">
                <a:solidFill>
                  <a:srgbClr val="000000">
                    <a:alpha val="84706"/>
                  </a:srgbClr>
                </a:solidFill>
                <a:latin typeface="KBH"/>
                <a:ea typeface="KBH"/>
                <a:cs typeface="KBH"/>
                <a:sym typeface="KBH"/>
              </a:defRPr>
            </a:pPr>
            <a:endParaRPr baseline="7009" sz="1426">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2678" sz="3733">
                <a:solidFill>
                  <a:srgbClr val="000000">
                    <a:alpha val="84706"/>
                  </a:srgbClr>
                </a:solidFill>
                <a:latin typeface="KBH"/>
                <a:ea typeface="KBH"/>
                <a:cs typeface="KBH"/>
                <a:sym typeface="KBH"/>
              </a:defRPr>
            </a:pPr>
            <a:endParaRPr baseline="7009" sz="1426">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2678" sz="3733">
                <a:solidFill>
                  <a:srgbClr val="000000">
                    <a:alpha val="84706"/>
                  </a:srgbClr>
                </a:solidFill>
                <a:latin typeface="KBH"/>
                <a:ea typeface="KBH"/>
                <a:cs typeface="KBH"/>
                <a:sym typeface="KBH"/>
              </a:defRPr>
            </a:pPr>
            <a:endParaRPr baseline="7009" sz="1426">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2678" sz="3733">
                <a:solidFill>
                  <a:srgbClr val="000000">
                    <a:alpha val="84706"/>
                  </a:srgbClr>
                </a:solidFill>
                <a:latin typeface="KBH"/>
                <a:ea typeface="KBH"/>
                <a:cs typeface="KBH"/>
                <a:sym typeface="KBH"/>
              </a:defRPr>
            </a:pPr>
            <a:r>
              <a:t>Hvad tænker I om svarerne?​</a:t>
            </a:r>
            <a:endParaRPr baseline="5000" sz="2000">
              <a:solidFill>
                <a:srgbClr val="000000"/>
              </a:solidFill>
            </a:endParaRPr>
          </a:p>
          <a:p>
            <a:pPr lvl="4" marL="925290" indent="-226790" defTabSz="457200">
              <a:lnSpc>
                <a:spcPct val="100000"/>
              </a:lnSpc>
              <a:spcBef>
                <a:spcPts val="0"/>
              </a:spcBef>
              <a:buClr>
                <a:srgbClr val="000000">
                  <a:alpha val="84706"/>
                </a:srgbClr>
              </a:buClr>
              <a:buSzPct val="100000"/>
              <a:buFont typeface="Helvetica Neue"/>
              <a:defRPr baseline="1874" sz="2666">
                <a:solidFill>
                  <a:srgbClr val="000000">
                    <a:alpha val="84706"/>
                  </a:srgbClr>
                </a:solidFill>
                <a:latin typeface="KBH"/>
                <a:ea typeface="KBH"/>
                <a:cs typeface="KBH"/>
                <a:sym typeface="KBH"/>
              </a:defRPr>
            </a:pPr>
            <a:endParaRPr baseline="2500" sz="2000">
              <a:solidFill>
                <a:srgbClr val="000000"/>
              </a:solidFill>
            </a:endParaRPr>
          </a:p>
          <a:p>
            <a:pPr lvl="4" marL="925290" indent="-226790" defTabSz="457200">
              <a:lnSpc>
                <a:spcPct val="100000"/>
              </a:lnSpc>
              <a:spcBef>
                <a:spcPts val="0"/>
              </a:spcBef>
              <a:buClr>
                <a:srgbClr val="000000">
                  <a:alpha val="84706"/>
                </a:srgbClr>
              </a:buClr>
              <a:buSzPct val="100000"/>
              <a:buFont typeface="Helvetica Neue"/>
              <a:defRPr baseline="1874" sz="2666">
                <a:solidFill>
                  <a:srgbClr val="000000">
                    <a:alpha val="84706"/>
                  </a:srgbClr>
                </a:solidFill>
                <a:latin typeface="KBH"/>
                <a:ea typeface="KBH"/>
                <a:cs typeface="KBH"/>
                <a:sym typeface="KBH"/>
              </a:defRPr>
            </a:pPr>
            <a:r>
              <a:t>Kan de bruges?​</a:t>
            </a:r>
            <a:endParaRPr baseline="3504" sz="1426">
              <a:solidFill>
                <a:srgbClr val="000000"/>
              </a:solidFill>
            </a:endParaRPr>
          </a:p>
          <a:p>
            <a:pPr lvl="4" marL="925290" indent="-226790" defTabSz="457200">
              <a:lnSpc>
                <a:spcPct val="100000"/>
              </a:lnSpc>
              <a:spcBef>
                <a:spcPts val="0"/>
              </a:spcBef>
              <a:buClr>
                <a:srgbClr val="000000">
                  <a:alpha val="84706"/>
                </a:srgbClr>
              </a:buClr>
              <a:buSzPct val="100000"/>
              <a:buFont typeface="Helvetica Neue"/>
              <a:defRPr baseline="1874" sz="2666">
                <a:solidFill>
                  <a:srgbClr val="000000">
                    <a:alpha val="84706"/>
                  </a:srgbClr>
                </a:solidFill>
                <a:latin typeface="KBH"/>
                <a:ea typeface="KBH"/>
                <a:cs typeface="KBH"/>
                <a:sym typeface="KBH"/>
              </a:defRPr>
            </a:pPr>
            <a:r>
              <a:t>Kan man lære noget af at prompte AI sådan?​</a:t>
            </a:r>
          </a:p>
        </p:txBody>
      </p:sp>
      <p:sp>
        <p:nvSpPr>
          <p:cNvPr id="255" name="Rektangel"/>
          <p:cNvSpPr/>
          <p:nvPr/>
        </p:nvSpPr>
        <p:spPr>
          <a:xfrm>
            <a:off x="13843347" y="254352"/>
            <a:ext cx="10243658" cy="12618679"/>
          </a:xfrm>
          <a:prstGeom prst="rect">
            <a:avLst/>
          </a:prstGeom>
          <a:solidFill>
            <a:srgbClr val="243571"/>
          </a:solidFill>
          <a:ln w="12700">
            <a:miter lim="400000"/>
          </a:ln>
        </p:spPr>
        <p:txBody>
          <a:bodyPr lIns="50800" tIns="50800" rIns="50800" bIns="50800" anchor="ctr"/>
          <a:lstStyle/>
          <a:p>
            <a:pPr algn="ctr" defTabSz="825500">
              <a:spcBef>
                <a:spcPts val="0"/>
              </a:spcBef>
              <a:defRPr sz="3200">
                <a:solidFill>
                  <a:srgbClr val="FFFFFF"/>
                </a:solidFill>
              </a:defRPr>
            </a:pPr>
          </a:p>
        </p:txBody>
      </p:sp>
      <p:grpSp>
        <p:nvGrpSpPr>
          <p:cNvPr id="258" name="Skærmbillede 2025-04-09 kl. 16.20.12.png"/>
          <p:cNvGrpSpPr/>
          <p:nvPr/>
        </p:nvGrpSpPr>
        <p:grpSpPr>
          <a:xfrm>
            <a:off x="15124501" y="3215891"/>
            <a:ext cx="7681351" cy="6695600"/>
            <a:chOff x="0" y="0"/>
            <a:chExt cx="7681349" cy="6695599"/>
          </a:xfrm>
        </p:grpSpPr>
        <p:pic>
          <p:nvPicPr>
            <p:cNvPr id="257" name="Skærmbillede 2025-04-09 kl. 16.20.12.png" descr="Skærmbillede 2025-04-09 kl. 16.20.12.png"/>
            <p:cNvPicPr>
              <a:picLocks noChangeAspect="1"/>
            </p:cNvPicPr>
            <p:nvPr/>
          </p:nvPicPr>
          <p:blipFill>
            <a:blip r:embed="rId6">
              <a:extLst/>
            </a:blip>
            <a:stretch>
              <a:fillRect/>
            </a:stretch>
          </p:blipFill>
          <p:spPr>
            <a:xfrm>
              <a:off x="127000" y="419165"/>
              <a:ext cx="7427350" cy="6149435"/>
            </a:xfrm>
            <a:prstGeom prst="rect">
              <a:avLst/>
            </a:prstGeom>
            <a:ln>
              <a:noFill/>
            </a:ln>
            <a:effectLst/>
          </p:spPr>
        </p:pic>
        <p:pic>
          <p:nvPicPr>
            <p:cNvPr id="256" name="Skærmbillede 2025-04-09 kl. 16.20.12.png" descr="Skærmbillede 2025-04-09 kl. 16.20.12.png"/>
            <p:cNvPicPr>
              <a:picLocks noChangeAspect="0"/>
            </p:cNvPicPr>
            <p:nvPr/>
          </p:nvPicPr>
          <p:blipFill>
            <a:blip r:embed="rId7">
              <a:extLst/>
            </a:blip>
            <a:stretch>
              <a:fillRect/>
            </a:stretch>
          </p:blipFill>
          <p:spPr>
            <a:xfrm>
              <a:off x="0" y="0"/>
              <a:ext cx="7681350" cy="6695600"/>
            </a:xfrm>
            <a:prstGeom prst="rect">
              <a:avLst/>
            </a:prstGeom>
            <a:effectLst/>
          </p:spPr>
        </p:pic>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Afprøv selv en AI (SkoleGPT)"/>
          <p:cNvSpPr txBox="1"/>
          <p:nvPr>
            <p:ph type="title"/>
          </p:nvPr>
        </p:nvSpPr>
        <p:spPr>
          <a:xfrm>
            <a:off x="1140058" y="1234529"/>
            <a:ext cx="11608649" cy="1226832"/>
          </a:xfrm>
          <a:prstGeom prst="rect">
            <a:avLst/>
          </a:prstGeom>
        </p:spPr>
        <p:txBody>
          <a:bodyPr/>
          <a:lstStyle>
            <a:lvl1pPr defTabSz="1804370">
              <a:defRPr spc="-125" sz="6290">
                <a:latin typeface="KBH"/>
                <a:ea typeface="KBH"/>
                <a:cs typeface="KBH"/>
                <a:sym typeface="KBH"/>
              </a:defRPr>
            </a:lvl1pPr>
          </a:lstStyle>
          <a:p>
            <a:pPr/>
            <a:r>
              <a:t>Afprøv selv en AI (SkoleGPT)</a:t>
            </a:r>
          </a:p>
        </p:txBody>
      </p:sp>
      <p:sp>
        <p:nvSpPr>
          <p:cNvPr id="263"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264" name="Intro"/>
          <p:cNvSpPr txBox="1"/>
          <p:nvPr/>
        </p:nvSpPr>
        <p:spPr>
          <a:xfrm>
            <a:off x="4168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265"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266" name="bufx logo.png" descr="bufx logo.png"/>
          <p:cNvPicPr>
            <a:picLocks noChangeAspect="1"/>
          </p:cNvPicPr>
          <p:nvPr/>
        </p:nvPicPr>
        <p:blipFill>
          <a:blip r:embed="rId3">
            <a:extLst/>
          </a:blip>
          <a:stretch>
            <a:fillRect/>
          </a:stretch>
        </p:blipFill>
        <p:spPr>
          <a:xfrm>
            <a:off x="22247545" y="13239205"/>
            <a:ext cx="1170022" cy="470159"/>
          </a:xfrm>
          <a:prstGeom prst="rect">
            <a:avLst/>
          </a:prstGeom>
          <a:ln w="12700">
            <a:miter lim="400000"/>
          </a:ln>
        </p:spPr>
      </p:pic>
      <p:sp>
        <p:nvSpPr>
          <p:cNvPr id="267"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268" name="Skærmbillede 2025-04-09 kl. 15.42.31.png" descr="Skærmbillede 2025-04-09 kl. 15.42.31.png"/>
          <p:cNvPicPr>
            <a:picLocks noChangeAspect="1"/>
          </p:cNvPicPr>
          <p:nvPr/>
        </p:nvPicPr>
        <p:blipFill>
          <a:blip r:embed="rId4">
            <a:extLst/>
          </a:blip>
          <a:stretch>
            <a:fillRect/>
          </a:stretch>
        </p:blipFill>
        <p:spPr>
          <a:xfrm>
            <a:off x="23590941" y="13227786"/>
            <a:ext cx="520460" cy="521497"/>
          </a:xfrm>
          <a:prstGeom prst="rect">
            <a:avLst/>
          </a:prstGeom>
          <a:ln w="12700">
            <a:miter lim="400000"/>
          </a:ln>
        </p:spPr>
      </p:pic>
      <p:sp>
        <p:nvSpPr>
          <p:cNvPr id="269" name="AI i skolen"/>
          <p:cNvSpPr txBox="1"/>
          <p:nvPr/>
        </p:nvSpPr>
        <p:spPr>
          <a:xfrm>
            <a:off x="11458956" y="13239334"/>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270" name="Streg"/>
          <p:cNvSpPr/>
          <p:nvPr/>
        </p:nvSpPr>
        <p:spPr>
          <a:xfrm flipV="1">
            <a:off x="13572390" y="-64658"/>
            <a:ext cx="1" cy="13256699"/>
          </a:xfrm>
          <a:prstGeom prst="line">
            <a:avLst/>
          </a:prstGeom>
          <a:ln w="12700">
            <a:solidFill>
              <a:schemeClr val="accent1">
                <a:satOff val="-9155"/>
                <a:lumOff val="-32673"/>
              </a:schemeClr>
            </a:solidFill>
            <a:miter lim="400000"/>
          </a:ln>
        </p:spPr>
        <p:txBody>
          <a:bodyPr lIns="50800" tIns="50800" rIns="50800" bIns="50800" anchor="ctr"/>
          <a:lstStyle/>
          <a:p>
            <a:pPr/>
          </a:p>
        </p:txBody>
      </p:sp>
      <p:sp>
        <p:nvSpPr>
          <p:cNvPr id="271" name="Arbejd sammen 2 og 2…"/>
          <p:cNvSpPr txBox="1"/>
          <p:nvPr>
            <p:ph type="body" sz="half" idx="1"/>
          </p:nvPr>
        </p:nvSpPr>
        <p:spPr>
          <a:xfrm>
            <a:off x="1239332" y="3576473"/>
            <a:ext cx="12056696" cy="6563054"/>
          </a:xfrm>
          <a:prstGeom prst="rect">
            <a:avLst/>
          </a:prstGeom>
        </p:spPr>
        <p:txBody>
          <a:bodyPr/>
          <a:lstStyle/>
          <a:p>
            <a:pPr marL="457200" indent="-317500" defTabSz="457200">
              <a:lnSpc>
                <a:spcPct val="100000"/>
              </a:lnSpc>
              <a:spcBef>
                <a:spcPts val="0"/>
              </a:spcBef>
              <a:buClr>
                <a:srgbClr val="000000">
                  <a:alpha val="84706"/>
                </a:srgbClr>
              </a:buClr>
              <a:buSzPct val="100000"/>
              <a:buFont typeface="Helvetica Neue"/>
              <a:defRPr baseline="1363" sz="3666">
                <a:solidFill>
                  <a:srgbClr val="000000">
                    <a:alpha val="84706"/>
                  </a:srgbClr>
                </a:solidFill>
                <a:latin typeface="KBH"/>
                <a:ea typeface="KBH"/>
                <a:cs typeface="KBH"/>
                <a:sym typeface="KBH"/>
              </a:defRPr>
            </a:pPr>
            <a:r>
              <a:t>Arbejd sammen 2 og 2​</a:t>
            </a: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363" sz="3666">
                <a:solidFill>
                  <a:srgbClr val="000000">
                    <a:alpha val="84706"/>
                  </a:srgbClr>
                </a:solidFill>
                <a:latin typeface="KBH"/>
                <a:ea typeface="KBH"/>
                <a:cs typeface="KBH"/>
                <a:sym typeface="KBH"/>
              </a:defRPr>
            </a:pP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363" sz="3666">
                <a:solidFill>
                  <a:srgbClr val="000000">
                    <a:alpha val="84706"/>
                  </a:srgbClr>
                </a:solidFill>
                <a:latin typeface="KBH"/>
                <a:ea typeface="KBH"/>
                <a:cs typeface="KBH"/>
                <a:sym typeface="KBH"/>
              </a:defRPr>
            </a:pPr>
            <a:r>
              <a:t>Kopier prompterne ind fra dette dokument: </a:t>
            </a:r>
            <a:r>
              <a:rPr u="sng">
                <a:solidFill>
                  <a:srgbClr val="467886"/>
                </a:solidFill>
                <a:uFill>
                  <a:solidFill>
                    <a:srgbClr val="467886"/>
                  </a:solidFill>
                </a:uFill>
                <a:hlinkClick r:id="rId5" invalidUrl="" action="" tgtFrame="" tooltip="" history="1" highlightClick="0" endSnd="0"/>
              </a:rPr>
              <a:t>www.kortlink.dk/2s8m2</a:t>
            </a:r>
            <a:r>
              <a:t> ​</a:t>
            </a: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363" sz="3666">
                <a:solidFill>
                  <a:srgbClr val="000000">
                    <a:alpha val="84706"/>
                  </a:srgbClr>
                </a:solidFill>
                <a:latin typeface="KBH"/>
                <a:ea typeface="KBH"/>
                <a:cs typeface="KBH"/>
                <a:sym typeface="KBH"/>
              </a:defRPr>
            </a:pPr>
            <a:endParaRPr>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1363" sz="3666">
                <a:solidFill>
                  <a:srgbClr val="000000">
                    <a:alpha val="84706"/>
                  </a:srgbClr>
                </a:solidFill>
                <a:latin typeface="KBH"/>
                <a:ea typeface="KBH"/>
                <a:cs typeface="KBH"/>
                <a:sym typeface="KBH"/>
              </a:defRPr>
            </a:pPr>
            <a:r>
              <a:t>Snak med din makker og kryds af, om I synes, at en elev, der bruger prompten: ​</a:t>
            </a:r>
            <a:endParaRPr>
              <a:solidFill>
                <a:srgbClr val="000000"/>
              </a:solidFill>
            </a:endParaRPr>
          </a:p>
          <a:p>
            <a:pPr lvl="5" marL="1092192" indent="-253992" defTabSz="457200">
              <a:spcBef>
                <a:spcPts val="0"/>
              </a:spcBef>
              <a:buClr>
                <a:srgbClr val="000000">
                  <a:alpha val="84706"/>
                </a:srgbClr>
              </a:buClr>
              <a:buFont typeface="Helvetica Neue"/>
              <a:defRPr baseline="1807" sz="2766">
                <a:solidFill>
                  <a:srgbClr val="000000">
                    <a:alpha val="84706"/>
                  </a:srgbClr>
                </a:solidFill>
                <a:latin typeface="KBH"/>
                <a:ea typeface="KBH"/>
                <a:cs typeface="KBH"/>
                <a:sym typeface="KBH"/>
              </a:defRPr>
            </a:pPr>
            <a:endParaRPr>
              <a:solidFill>
                <a:srgbClr val="000000"/>
              </a:solidFill>
            </a:endParaRPr>
          </a:p>
          <a:p>
            <a:pPr lvl="5" marL="0" indent="2286000" defTabSz="457200">
              <a:spcBef>
                <a:spcPts val="0"/>
              </a:spcBef>
              <a:buSzTx/>
              <a:buNone/>
              <a:defRPr baseline="1807" sz="2766">
                <a:solidFill>
                  <a:srgbClr val="000000">
                    <a:alpha val="84706"/>
                  </a:srgbClr>
                </a:solidFill>
                <a:latin typeface="KBH"/>
                <a:ea typeface="KBH"/>
                <a:cs typeface="KBH"/>
                <a:sym typeface="KBH"/>
              </a:defRPr>
            </a:pPr>
            <a:r>
              <a:t>✅  Får god hjælp og lærer noget​</a:t>
            </a:r>
            <a:endParaRPr>
              <a:solidFill>
                <a:srgbClr val="000000"/>
              </a:solidFill>
            </a:endParaRPr>
          </a:p>
          <a:p>
            <a:pPr lvl="5" marL="0" indent="2286000" defTabSz="457200">
              <a:spcBef>
                <a:spcPts val="0"/>
              </a:spcBef>
              <a:buSzTx/>
              <a:buNone/>
              <a:defRPr baseline="1807" sz="2766">
                <a:solidFill>
                  <a:srgbClr val="000000">
                    <a:alpha val="84706"/>
                  </a:srgbClr>
                </a:solidFill>
                <a:latin typeface="KBH"/>
                <a:ea typeface="KBH"/>
                <a:cs typeface="KBH"/>
                <a:sym typeface="KBH"/>
              </a:defRPr>
            </a:pPr>
            <a:r>
              <a:t>⚠️  Måske lærer noget. Måske ikke (I er i tvivl)​</a:t>
            </a:r>
            <a:endParaRPr>
              <a:solidFill>
                <a:srgbClr val="000000"/>
              </a:solidFill>
            </a:endParaRPr>
          </a:p>
          <a:p>
            <a:pPr lvl="5" marL="0" indent="2286000" defTabSz="457200">
              <a:spcBef>
                <a:spcPts val="0"/>
              </a:spcBef>
              <a:buSzTx/>
              <a:buNone/>
              <a:defRPr baseline="1807" sz="2766">
                <a:solidFill>
                  <a:srgbClr val="000000">
                    <a:alpha val="84706"/>
                  </a:srgbClr>
                </a:solidFill>
                <a:latin typeface="KBH"/>
                <a:ea typeface="KBH"/>
                <a:cs typeface="KBH"/>
                <a:sym typeface="KBH"/>
              </a:defRPr>
            </a:pPr>
            <a:r>
              <a:t>❌  Dårlig brug. Lærer ikke noget. Snyder.​</a:t>
            </a:r>
          </a:p>
        </p:txBody>
      </p:sp>
      <p:sp>
        <p:nvSpPr>
          <p:cNvPr id="272" name="Rektangel"/>
          <p:cNvSpPr/>
          <p:nvPr/>
        </p:nvSpPr>
        <p:spPr>
          <a:xfrm>
            <a:off x="13843347" y="254352"/>
            <a:ext cx="10243659" cy="12618679"/>
          </a:xfrm>
          <a:prstGeom prst="rect">
            <a:avLst/>
          </a:prstGeom>
          <a:solidFill>
            <a:srgbClr val="F2E9CA"/>
          </a:solidFill>
          <a:ln w="12700">
            <a:miter lim="400000"/>
          </a:ln>
        </p:spPr>
        <p:txBody>
          <a:bodyPr lIns="50800" tIns="50800" rIns="50800" bIns="50800" anchor="ctr"/>
          <a:lstStyle/>
          <a:p>
            <a:pPr algn="ctr" defTabSz="825500">
              <a:spcBef>
                <a:spcPts val="0"/>
              </a:spcBef>
              <a:defRPr sz="3200">
                <a:solidFill>
                  <a:srgbClr val="FFFFFF"/>
                </a:solidFill>
              </a:defRPr>
            </a:pPr>
          </a:p>
        </p:txBody>
      </p:sp>
      <p:pic>
        <p:nvPicPr>
          <p:cNvPr id="273" name="Skærmbillede 2025-04-09 kl. 16.22.52.png" descr="Skærmbillede 2025-04-09 kl. 16.22.52.png"/>
          <p:cNvPicPr>
            <a:picLocks noChangeAspect="1"/>
          </p:cNvPicPr>
          <p:nvPr/>
        </p:nvPicPr>
        <p:blipFill>
          <a:blip r:embed="rId6">
            <a:extLst/>
          </a:blip>
          <a:stretch>
            <a:fillRect/>
          </a:stretch>
        </p:blipFill>
        <p:spPr>
          <a:xfrm>
            <a:off x="14799236" y="829397"/>
            <a:ext cx="8331881" cy="1146858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7" name="Billede" descr="Billede"/>
          <p:cNvPicPr>
            <a:picLocks noChangeAspect="1"/>
          </p:cNvPicPr>
          <p:nvPr/>
        </p:nvPicPr>
        <p:blipFill>
          <a:blip r:embed="rId3">
            <a:extLst/>
          </a:blip>
          <a:stretch>
            <a:fillRect/>
          </a:stretch>
        </p:blipFill>
        <p:spPr>
          <a:xfrm>
            <a:off x="17794814" y="207256"/>
            <a:ext cx="6502401" cy="6175102"/>
          </a:xfrm>
          <a:prstGeom prst="rect">
            <a:avLst/>
          </a:prstGeom>
          <a:ln w="12700">
            <a:miter lim="400000"/>
          </a:ln>
        </p:spPr>
      </p:pic>
      <p:sp>
        <p:nvSpPr>
          <p:cNvPr id="278" name="Opsamling"/>
          <p:cNvSpPr txBox="1"/>
          <p:nvPr>
            <p:ph type="title"/>
          </p:nvPr>
        </p:nvSpPr>
        <p:spPr>
          <a:xfrm>
            <a:off x="1206500" y="1079500"/>
            <a:ext cx="13536055" cy="1433163"/>
          </a:xfrm>
          <a:prstGeom prst="rect">
            <a:avLst/>
          </a:prstGeom>
        </p:spPr>
        <p:txBody>
          <a:bodyPr/>
          <a:lstStyle>
            <a:lvl1pPr>
              <a:defRPr>
                <a:latin typeface="KBH"/>
                <a:ea typeface="KBH"/>
                <a:cs typeface="KBH"/>
                <a:sym typeface="KBH"/>
              </a:defRPr>
            </a:lvl1pPr>
          </a:lstStyle>
          <a:p>
            <a:pPr/>
            <a:r>
              <a:t>Opsamling​</a:t>
            </a:r>
          </a:p>
        </p:txBody>
      </p:sp>
      <p:sp>
        <p:nvSpPr>
          <p:cNvPr id="279" name="Hvordan har I vurderet AI's svar?…"/>
          <p:cNvSpPr txBox="1"/>
          <p:nvPr>
            <p:ph type="body" sz="half" idx="1"/>
          </p:nvPr>
        </p:nvSpPr>
        <p:spPr>
          <a:xfrm>
            <a:off x="1516559" y="3818068"/>
            <a:ext cx="11784874" cy="8115862"/>
          </a:xfrm>
          <a:prstGeom prst="rect">
            <a:avLst/>
          </a:prstGeom>
        </p:spPr>
        <p:txBody>
          <a:bodyPr/>
          <a:lstStyle/>
          <a:p>
            <a:pPr marL="457200" indent="-317500" defTabSz="457200">
              <a:lnSpc>
                <a:spcPct val="100000"/>
              </a:lnSpc>
              <a:spcBef>
                <a:spcPts val="0"/>
              </a:spcBef>
              <a:buClr>
                <a:srgbClr val="000000">
                  <a:alpha val="84706"/>
                </a:srgbClr>
              </a:buClr>
              <a:buSzPct val="100000"/>
              <a:buFont typeface="Helvetica Neue"/>
              <a:defRPr baseline="2678" sz="3733">
                <a:solidFill>
                  <a:srgbClr val="000000">
                    <a:alpha val="84706"/>
                  </a:srgbClr>
                </a:solidFill>
                <a:latin typeface="KBH"/>
                <a:ea typeface="KBH"/>
                <a:cs typeface="KBH"/>
                <a:sym typeface="KBH"/>
              </a:defRPr>
            </a:pPr>
            <a:r>
              <a:t>Hvordan har I vurderet AI's svar?​</a:t>
            </a:r>
            <a:endParaRPr baseline="5000" sz="2000">
              <a:solidFill>
                <a:srgbClr val="000000"/>
              </a:solidFill>
            </a:endParaRPr>
          </a:p>
          <a:p>
            <a:pPr lvl="4" marL="970645" indent="-272145" defTabSz="457200">
              <a:lnSpc>
                <a:spcPct val="100000"/>
              </a:lnSpc>
              <a:spcBef>
                <a:spcPts val="0"/>
              </a:spcBef>
              <a:buClr>
                <a:srgbClr val="000000">
                  <a:alpha val="84706"/>
                </a:srgbClr>
              </a:buClr>
              <a:buSzPct val="100000"/>
              <a:buFont typeface="Helvetica Neue"/>
              <a:defRPr baseline="3125" sz="3200">
                <a:solidFill>
                  <a:srgbClr val="000000">
                    <a:alpha val="84706"/>
                  </a:srgbClr>
                </a:solidFill>
                <a:latin typeface="KBH"/>
                <a:ea typeface="KBH"/>
                <a:cs typeface="KBH"/>
                <a:sym typeface="KBH"/>
              </a:defRPr>
            </a:pPr>
            <a:endParaRPr baseline="5000" sz="2000">
              <a:solidFill>
                <a:srgbClr val="000000"/>
              </a:solidFill>
            </a:endParaRPr>
          </a:p>
          <a:p>
            <a:pPr lvl="4" marL="970645" indent="-272145" defTabSz="457200">
              <a:lnSpc>
                <a:spcPct val="100000"/>
              </a:lnSpc>
              <a:spcBef>
                <a:spcPts val="0"/>
              </a:spcBef>
              <a:buClr>
                <a:srgbClr val="000000">
                  <a:alpha val="84706"/>
                </a:srgbClr>
              </a:buClr>
              <a:buSzPct val="100000"/>
              <a:buFont typeface="Helvetica Neue"/>
              <a:defRPr baseline="3125" sz="3200">
                <a:solidFill>
                  <a:srgbClr val="000000">
                    <a:alpha val="84706"/>
                  </a:srgbClr>
                </a:solidFill>
                <a:latin typeface="KBH"/>
                <a:ea typeface="KBH"/>
                <a:cs typeface="KBH"/>
                <a:sym typeface="KBH"/>
              </a:defRPr>
            </a:pPr>
            <a:r>
              <a:t>Ræk hånden op til de forskellige spørgsmål. Er I grønne, gule eller røde?​</a:t>
            </a:r>
          </a:p>
        </p:txBody>
      </p:sp>
      <p:sp>
        <p:nvSpPr>
          <p:cNvPr id="280"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pic>
        <p:nvPicPr>
          <p:cNvPr id="281" name="bufx logo.png" descr="bufx logo.png"/>
          <p:cNvPicPr>
            <a:picLocks noChangeAspect="1"/>
          </p:cNvPicPr>
          <p:nvPr/>
        </p:nvPicPr>
        <p:blipFill>
          <a:blip r:embed="rId4">
            <a:extLst/>
          </a:blip>
          <a:stretch>
            <a:fillRect/>
          </a:stretch>
        </p:blipFill>
        <p:spPr>
          <a:xfrm>
            <a:off x="22247545" y="13239205"/>
            <a:ext cx="1170022" cy="470159"/>
          </a:xfrm>
          <a:prstGeom prst="rect">
            <a:avLst/>
          </a:prstGeom>
          <a:ln w="12700">
            <a:miter lim="400000"/>
          </a:ln>
        </p:spPr>
      </p:pic>
      <p:sp>
        <p:nvSpPr>
          <p:cNvPr id="282" name="Intro"/>
          <p:cNvSpPr txBox="1"/>
          <p:nvPr/>
        </p:nvSpPr>
        <p:spPr>
          <a:xfrm>
            <a:off x="3914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283" name="AI i skolen"/>
          <p:cNvSpPr txBox="1"/>
          <p:nvPr/>
        </p:nvSpPr>
        <p:spPr>
          <a:xfrm>
            <a:off x="11458956" y="13227786"/>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284"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285"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sp>
        <p:nvSpPr>
          <p:cNvPr id="286" name="Streg"/>
          <p:cNvSpPr/>
          <p:nvPr/>
        </p:nvSpPr>
        <p:spPr>
          <a:xfrm flipV="1">
            <a:off x="15726079" y="-38301"/>
            <a:ext cx="1" cy="13223915"/>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287" name="Skærmbillede 2025-04-09 kl. 15.42.31.png" descr="Skærmbillede 2025-04-09 kl. 15.42.31.png"/>
          <p:cNvPicPr>
            <a:picLocks noChangeAspect="1"/>
          </p:cNvPicPr>
          <p:nvPr/>
        </p:nvPicPr>
        <p:blipFill>
          <a:blip r:embed="rId5">
            <a:extLst/>
          </a:blip>
          <a:stretch>
            <a:fillRect/>
          </a:stretch>
        </p:blipFill>
        <p:spPr>
          <a:xfrm>
            <a:off x="23590941" y="13227786"/>
            <a:ext cx="520460" cy="521497"/>
          </a:xfrm>
          <a:prstGeom prst="rect">
            <a:avLst/>
          </a:prstGeom>
          <a:ln w="12700">
            <a:miter lim="400000"/>
          </a:ln>
        </p:spPr>
      </p:pic>
      <p:pic>
        <p:nvPicPr>
          <p:cNvPr id="288" name="Skærmbillede 2025-04-09 kl. 16.22.52.png" descr="Skærmbillede 2025-04-09 kl. 16.22.52.png"/>
          <p:cNvPicPr>
            <a:picLocks noChangeAspect="1"/>
          </p:cNvPicPr>
          <p:nvPr/>
        </p:nvPicPr>
        <p:blipFill>
          <a:blip r:embed="rId6">
            <a:extLst/>
          </a:blip>
          <a:stretch>
            <a:fillRect/>
          </a:stretch>
        </p:blipFill>
        <p:spPr>
          <a:xfrm>
            <a:off x="15942155" y="2927977"/>
            <a:ext cx="7189434" cy="989604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Regler for AI på skolen"/>
          <p:cNvSpPr txBox="1"/>
          <p:nvPr>
            <p:ph type="title"/>
          </p:nvPr>
        </p:nvSpPr>
        <p:spPr>
          <a:xfrm>
            <a:off x="1140058" y="1234529"/>
            <a:ext cx="11608649" cy="1037597"/>
          </a:xfrm>
          <a:prstGeom prst="rect">
            <a:avLst/>
          </a:prstGeom>
        </p:spPr>
        <p:txBody>
          <a:bodyPr/>
          <a:lstStyle>
            <a:lvl1pPr defTabSz="1755604">
              <a:defRPr spc="-122" sz="6120">
                <a:latin typeface="KBH"/>
                <a:ea typeface="KBH"/>
                <a:cs typeface="KBH"/>
                <a:sym typeface="KBH"/>
              </a:defRPr>
            </a:lvl1pPr>
          </a:lstStyle>
          <a:p>
            <a:pPr/>
            <a:r>
              <a:t>Regler for AI på skolen​</a:t>
            </a:r>
          </a:p>
        </p:txBody>
      </p:sp>
      <p:sp>
        <p:nvSpPr>
          <p:cNvPr id="293"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294" name="Intro"/>
          <p:cNvSpPr txBox="1"/>
          <p:nvPr/>
        </p:nvSpPr>
        <p:spPr>
          <a:xfrm>
            <a:off x="4168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295"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296" name="bufx logo.png" descr="bufx logo.png"/>
          <p:cNvPicPr>
            <a:picLocks noChangeAspect="1"/>
          </p:cNvPicPr>
          <p:nvPr/>
        </p:nvPicPr>
        <p:blipFill>
          <a:blip r:embed="rId3">
            <a:extLst/>
          </a:blip>
          <a:stretch>
            <a:fillRect/>
          </a:stretch>
        </p:blipFill>
        <p:spPr>
          <a:xfrm>
            <a:off x="22247545" y="13239205"/>
            <a:ext cx="1170022" cy="470159"/>
          </a:xfrm>
          <a:prstGeom prst="rect">
            <a:avLst/>
          </a:prstGeom>
          <a:ln w="12700">
            <a:miter lim="400000"/>
          </a:ln>
        </p:spPr>
      </p:pic>
      <p:sp>
        <p:nvSpPr>
          <p:cNvPr id="297"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298" name="Skærmbillede 2025-04-09 kl. 15.42.31.png" descr="Skærmbillede 2025-04-09 kl. 15.42.31.png"/>
          <p:cNvPicPr>
            <a:picLocks noChangeAspect="1"/>
          </p:cNvPicPr>
          <p:nvPr/>
        </p:nvPicPr>
        <p:blipFill>
          <a:blip r:embed="rId4">
            <a:extLst/>
          </a:blip>
          <a:stretch>
            <a:fillRect/>
          </a:stretch>
        </p:blipFill>
        <p:spPr>
          <a:xfrm>
            <a:off x="23590941" y="13227786"/>
            <a:ext cx="520460" cy="521497"/>
          </a:xfrm>
          <a:prstGeom prst="rect">
            <a:avLst/>
          </a:prstGeom>
          <a:ln w="12700">
            <a:miter lim="400000"/>
          </a:ln>
        </p:spPr>
      </p:pic>
      <p:sp>
        <p:nvSpPr>
          <p:cNvPr id="299" name="AI i skolen"/>
          <p:cNvSpPr txBox="1"/>
          <p:nvPr/>
        </p:nvSpPr>
        <p:spPr>
          <a:xfrm>
            <a:off x="11458956" y="13239334"/>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300" name="Streg"/>
          <p:cNvSpPr/>
          <p:nvPr/>
        </p:nvSpPr>
        <p:spPr>
          <a:xfrm flipV="1">
            <a:off x="13572390" y="-64658"/>
            <a:ext cx="1" cy="13256699"/>
          </a:xfrm>
          <a:prstGeom prst="line">
            <a:avLst/>
          </a:prstGeom>
          <a:ln w="12700">
            <a:solidFill>
              <a:schemeClr val="accent1">
                <a:satOff val="-9155"/>
                <a:lumOff val="-32673"/>
              </a:schemeClr>
            </a:solidFill>
            <a:miter lim="400000"/>
          </a:ln>
        </p:spPr>
        <p:txBody>
          <a:bodyPr lIns="50800" tIns="50800" rIns="50800" bIns="50800" anchor="ctr"/>
          <a:lstStyle/>
          <a:p>
            <a:pPr/>
          </a:p>
        </p:txBody>
      </p:sp>
      <p:sp>
        <p:nvSpPr>
          <p:cNvPr id="301" name="Skolen må kun bede dig bruge SkoleGPT eller Skoletube.dk…"/>
          <p:cNvSpPr txBox="1"/>
          <p:nvPr>
            <p:ph type="body" sz="half" idx="1"/>
          </p:nvPr>
        </p:nvSpPr>
        <p:spPr>
          <a:xfrm>
            <a:off x="1067561" y="3269225"/>
            <a:ext cx="12056695" cy="7177550"/>
          </a:xfrm>
          <a:prstGeom prst="rect">
            <a:avLst/>
          </a:prstGeom>
        </p:spPr>
        <p:txBody>
          <a:bodyPr/>
          <a:lstStyle/>
          <a:p>
            <a:pPr marL="457200" indent="-317500" defTabSz="457200">
              <a:lnSpc>
                <a:spcPct val="100000"/>
              </a:lnSpc>
              <a:spcBef>
                <a:spcPts val="0"/>
              </a:spcBef>
              <a:buClr>
                <a:srgbClr val="000000">
                  <a:alpha val="84706"/>
                </a:srgbClr>
              </a:buClr>
              <a:buSzPct val="100000"/>
              <a:buFont typeface="Helvetica Neue"/>
              <a:defRPr baseline="2678" sz="3733">
                <a:solidFill>
                  <a:srgbClr val="000000">
                    <a:alpha val="84706"/>
                  </a:srgbClr>
                </a:solidFill>
                <a:latin typeface="KBH"/>
                <a:ea typeface="KBH"/>
                <a:cs typeface="KBH"/>
                <a:sym typeface="KBH"/>
              </a:defRPr>
            </a:pPr>
            <a:r>
              <a:t>Skolen må kun bede dig bruge SkoleGPT eller Skoletube.dk </a:t>
            </a:r>
            <a:br>
              <a:rPr baseline="5000" sz="2000"/>
            </a:br>
            <a:endParaRPr baseline="5000" sz="2000">
              <a:solidFill>
                <a:srgbClr val="000000"/>
              </a:solidFill>
            </a:endParaRPr>
          </a:p>
          <a:p>
            <a:pPr marL="457200" indent="-317500" defTabSz="457200">
              <a:lnSpc>
                <a:spcPct val="100000"/>
              </a:lnSpc>
              <a:spcBef>
                <a:spcPts val="0"/>
              </a:spcBef>
              <a:buClr>
                <a:srgbClr val="000000">
                  <a:alpha val="84706"/>
                </a:srgbClr>
              </a:buClr>
              <a:buSzPct val="100000"/>
              <a:buFont typeface="Helvetica Neue"/>
              <a:defRPr baseline="2678" sz="3733">
                <a:solidFill>
                  <a:srgbClr val="000000">
                    <a:alpha val="84706"/>
                  </a:srgbClr>
                </a:solidFill>
                <a:latin typeface="KBH"/>
                <a:ea typeface="KBH"/>
                <a:cs typeface="KBH"/>
                <a:sym typeface="KBH"/>
              </a:defRPr>
            </a:pPr>
            <a:r>
              <a:t>Du må ikke bruge AI til afgangsprøven. </a:t>
            </a:r>
          </a:p>
        </p:txBody>
      </p:sp>
      <p:sp>
        <p:nvSpPr>
          <p:cNvPr id="302" name="Rektangel"/>
          <p:cNvSpPr/>
          <p:nvPr/>
        </p:nvSpPr>
        <p:spPr>
          <a:xfrm>
            <a:off x="13843347" y="254352"/>
            <a:ext cx="10243658" cy="12618679"/>
          </a:xfrm>
          <a:prstGeom prst="rect">
            <a:avLst/>
          </a:prstGeom>
          <a:solidFill>
            <a:srgbClr val="243571"/>
          </a:solidFill>
          <a:ln w="12700">
            <a:miter lim="400000"/>
          </a:ln>
        </p:spPr>
        <p:txBody>
          <a:bodyPr lIns="50800" tIns="50800" rIns="50800" bIns="50800" anchor="ctr"/>
          <a:lstStyle/>
          <a:p>
            <a:pPr algn="ctr" defTabSz="825500">
              <a:spcBef>
                <a:spcPts val="0"/>
              </a:spcBef>
              <a:defRPr sz="3200">
                <a:solidFill>
                  <a:srgbClr val="FFFFFF"/>
                </a:solidFill>
              </a:defRPr>
            </a:pPr>
          </a:p>
        </p:txBody>
      </p:sp>
      <p:pic>
        <p:nvPicPr>
          <p:cNvPr id="303" name="cyborg.png" descr="cyborg.png"/>
          <p:cNvPicPr>
            <a:picLocks noChangeAspect="1"/>
          </p:cNvPicPr>
          <p:nvPr/>
        </p:nvPicPr>
        <p:blipFill>
          <a:blip r:embed="rId5">
            <a:extLst/>
          </a:blip>
          <a:stretch>
            <a:fillRect/>
          </a:stretch>
        </p:blipFill>
        <p:spPr>
          <a:xfrm>
            <a:off x="15713975" y="3312491"/>
            <a:ext cx="6502401" cy="6502401"/>
          </a:xfrm>
          <a:prstGeom prst="rect">
            <a:avLst/>
          </a:prstGeom>
          <a:ln w="12700">
            <a:miter lim="400000"/>
          </a:ln>
        </p:spPr>
      </p:pic>
      <p:sp>
        <p:nvSpPr>
          <p:cNvPr id="304" name="Ikon: Kerismaker"/>
          <p:cNvSpPr txBox="1"/>
          <p:nvPr/>
        </p:nvSpPr>
        <p:spPr>
          <a:xfrm>
            <a:off x="17261817" y="9593967"/>
            <a:ext cx="5312407" cy="27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
                <a:solidFill>
                  <a:srgbClr val="FFFFFF"/>
                </a:solidFill>
                <a:latin typeface="KBH Thin"/>
                <a:ea typeface="KBH Thin"/>
                <a:cs typeface="KBH Thin"/>
                <a:sym typeface="KBH Thin"/>
              </a:defRPr>
            </a:lvl1pPr>
          </a:lstStyle>
          <a:p>
            <a:pPr/>
            <a:r>
              <a:t>Ikon: Kerismaker</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Dilemmaspil"/>
          <p:cNvSpPr txBox="1"/>
          <p:nvPr>
            <p:ph type="title"/>
          </p:nvPr>
        </p:nvSpPr>
        <p:spPr>
          <a:xfrm>
            <a:off x="1140058" y="1234529"/>
            <a:ext cx="11608649" cy="1037597"/>
          </a:xfrm>
          <a:prstGeom prst="rect">
            <a:avLst/>
          </a:prstGeom>
        </p:spPr>
        <p:txBody>
          <a:bodyPr/>
          <a:lstStyle>
            <a:lvl1pPr defTabSz="1755604">
              <a:defRPr spc="-122" sz="6120">
                <a:latin typeface="KBH"/>
                <a:ea typeface="KBH"/>
                <a:cs typeface="KBH"/>
                <a:sym typeface="KBH"/>
              </a:defRPr>
            </a:lvl1pPr>
          </a:lstStyle>
          <a:p>
            <a:pPr/>
            <a:r>
              <a:t>Dilemmaspil​</a:t>
            </a:r>
          </a:p>
        </p:txBody>
      </p:sp>
      <p:sp>
        <p:nvSpPr>
          <p:cNvPr id="309" name="Rektangel"/>
          <p:cNvSpPr/>
          <p:nvPr/>
        </p:nvSpPr>
        <p:spPr>
          <a:xfrm>
            <a:off x="-200017" y="13191390"/>
            <a:ext cx="24684908" cy="565791"/>
          </a:xfrm>
          <a:prstGeom prst="rect">
            <a:avLst/>
          </a:prstGeom>
          <a:ln w="12700">
            <a:solidFill>
              <a:srgbClr val="000000"/>
            </a:solidFill>
            <a:miter lim="400000"/>
          </a:ln>
        </p:spPr>
        <p:txBody>
          <a:bodyPr lIns="50800" tIns="50800" rIns="50800" bIns="50800" anchor="ct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p>
        </p:txBody>
      </p:sp>
      <p:sp>
        <p:nvSpPr>
          <p:cNvPr id="310" name="Intro"/>
          <p:cNvSpPr txBox="1"/>
          <p:nvPr/>
        </p:nvSpPr>
        <p:spPr>
          <a:xfrm>
            <a:off x="416830" y="13239334"/>
            <a:ext cx="761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Intro</a:t>
            </a:r>
          </a:p>
        </p:txBody>
      </p:sp>
      <p:sp>
        <p:nvSpPr>
          <p:cNvPr id="311" name="Streg"/>
          <p:cNvSpPr/>
          <p:nvPr/>
        </p:nvSpPr>
        <p:spPr>
          <a:xfrm flipV="1">
            <a:off x="1524346"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312" name="bufx logo.png" descr="bufx logo.png"/>
          <p:cNvPicPr>
            <a:picLocks noChangeAspect="1"/>
          </p:cNvPicPr>
          <p:nvPr/>
        </p:nvPicPr>
        <p:blipFill>
          <a:blip r:embed="rId3">
            <a:extLst/>
          </a:blip>
          <a:stretch>
            <a:fillRect/>
          </a:stretch>
        </p:blipFill>
        <p:spPr>
          <a:xfrm>
            <a:off x="22247545" y="13239205"/>
            <a:ext cx="1170022" cy="470159"/>
          </a:xfrm>
          <a:prstGeom prst="rect">
            <a:avLst/>
          </a:prstGeom>
          <a:ln w="12700">
            <a:miter lim="400000"/>
          </a:ln>
        </p:spPr>
      </p:pic>
      <p:sp>
        <p:nvSpPr>
          <p:cNvPr id="313" name="Streg"/>
          <p:cNvSpPr/>
          <p:nvPr/>
        </p:nvSpPr>
        <p:spPr>
          <a:xfrm flipV="1">
            <a:off x="21848602" y="13213536"/>
            <a:ext cx="1" cy="521497"/>
          </a:xfrm>
          <a:prstGeom prst="line">
            <a:avLst/>
          </a:prstGeom>
          <a:ln w="12700">
            <a:solidFill>
              <a:srgbClr val="000000"/>
            </a:solidFill>
            <a:miter lim="400000"/>
          </a:ln>
        </p:spPr>
        <p:txBody>
          <a:bodyPr lIns="50800" tIns="50800" rIns="50800" bIns="50800" anchor="ctr"/>
          <a:lstStyle/>
          <a:p>
            <a:pPr algn="ctr" defTabSz="2438338">
              <a:spcBef>
                <a:spcPts val="0"/>
              </a:spcBef>
              <a:defRPr sz="2400">
                <a:solidFill>
                  <a:srgbClr val="5E5E5E"/>
                </a:solidFill>
                <a:latin typeface="Helvetica Neue"/>
                <a:ea typeface="Helvetica Neue"/>
                <a:cs typeface="Helvetica Neue"/>
                <a:sym typeface="Helvetica Neue"/>
              </a:defRPr>
            </a:pPr>
          </a:p>
        </p:txBody>
      </p:sp>
      <p:pic>
        <p:nvPicPr>
          <p:cNvPr id="314" name="Skærmbillede 2025-04-09 kl. 15.42.31.png" descr="Skærmbillede 2025-04-09 kl. 15.42.31.png"/>
          <p:cNvPicPr>
            <a:picLocks noChangeAspect="1"/>
          </p:cNvPicPr>
          <p:nvPr/>
        </p:nvPicPr>
        <p:blipFill>
          <a:blip r:embed="rId4">
            <a:extLst/>
          </a:blip>
          <a:stretch>
            <a:fillRect/>
          </a:stretch>
        </p:blipFill>
        <p:spPr>
          <a:xfrm>
            <a:off x="23590941" y="13227786"/>
            <a:ext cx="520460" cy="521497"/>
          </a:xfrm>
          <a:prstGeom prst="rect">
            <a:avLst/>
          </a:prstGeom>
          <a:ln w="12700">
            <a:miter lim="400000"/>
          </a:ln>
        </p:spPr>
      </p:pic>
      <p:sp>
        <p:nvSpPr>
          <p:cNvPr id="315" name="AI i skolen"/>
          <p:cNvSpPr txBox="1"/>
          <p:nvPr/>
        </p:nvSpPr>
        <p:spPr>
          <a:xfrm>
            <a:off x="11458956" y="13239334"/>
            <a:ext cx="146608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2438338">
              <a:spcBef>
                <a:spcPts val="0"/>
              </a:spcBef>
              <a:defRPr sz="2400">
                <a:solidFill>
                  <a:srgbClr val="5E5E5E"/>
                </a:solidFill>
                <a:latin typeface="KBH Thin"/>
                <a:ea typeface="KBH Thin"/>
                <a:cs typeface="KBH Thin"/>
                <a:sym typeface="KBH Thin"/>
              </a:defRPr>
            </a:lvl1pPr>
          </a:lstStyle>
          <a:p>
            <a:pPr/>
            <a:r>
              <a:t>AI i skolen</a:t>
            </a:r>
          </a:p>
        </p:txBody>
      </p:sp>
      <p:sp>
        <p:nvSpPr>
          <p:cNvPr id="316" name="Streg"/>
          <p:cNvSpPr/>
          <p:nvPr/>
        </p:nvSpPr>
        <p:spPr>
          <a:xfrm flipV="1">
            <a:off x="13572390" y="-64658"/>
            <a:ext cx="1" cy="13256699"/>
          </a:xfrm>
          <a:prstGeom prst="line">
            <a:avLst/>
          </a:prstGeom>
          <a:ln w="12700">
            <a:solidFill>
              <a:schemeClr val="accent1">
                <a:satOff val="-9155"/>
                <a:lumOff val="-32673"/>
              </a:schemeClr>
            </a:solidFill>
            <a:miter lim="400000"/>
          </a:ln>
        </p:spPr>
        <p:txBody>
          <a:bodyPr lIns="50800" tIns="50800" rIns="50800" bIns="50800" anchor="ctr"/>
          <a:lstStyle/>
          <a:p>
            <a:pPr/>
          </a:p>
        </p:txBody>
      </p:sp>
      <p:sp>
        <p:nvSpPr>
          <p:cNvPr id="317" name="Diskutér dilemmaerne i grupper med kort eller klassen (ca. 20-25 minutter).…"/>
          <p:cNvSpPr txBox="1"/>
          <p:nvPr>
            <p:ph type="body" sz="half" idx="1"/>
          </p:nvPr>
        </p:nvSpPr>
        <p:spPr>
          <a:xfrm>
            <a:off x="1067561" y="3599788"/>
            <a:ext cx="12056695" cy="6516424"/>
          </a:xfrm>
          <a:prstGeom prst="rect">
            <a:avLst/>
          </a:prstGeom>
        </p:spPr>
        <p:txBody>
          <a:bodyPr/>
          <a:lstStyle/>
          <a:p>
            <a:pPr marL="651927" indent="-651927" defTabSz="457200">
              <a:lnSpc>
                <a:spcPct val="100000"/>
              </a:lnSpc>
              <a:spcBef>
                <a:spcPts val="0"/>
              </a:spcBef>
              <a:buClrTx/>
              <a:buSzPct val="100000"/>
              <a:buFontTx/>
              <a:buAutoNum type="arabicPeriod" startAt="1"/>
              <a:defRPr baseline="2678" sz="3733">
                <a:solidFill>
                  <a:srgbClr val="000000">
                    <a:alpha val="84706"/>
                  </a:srgbClr>
                </a:solidFill>
                <a:latin typeface="KBH"/>
                <a:ea typeface="KBH"/>
                <a:cs typeface="KBH"/>
                <a:sym typeface="KBH"/>
              </a:defRPr>
            </a:pPr>
            <a:r>
              <a:t>Diskutér dilemmaerne i grupper med kort eller klassen (ca. 20-25 minutter). ​</a:t>
            </a:r>
            <a:endParaRPr baseline="5000" sz="2000">
              <a:solidFill>
                <a:srgbClr val="000000"/>
              </a:solidFill>
            </a:endParaRPr>
          </a:p>
          <a:p>
            <a:pPr lvl="1" marL="1257300" indent="-558800" defTabSz="457200">
              <a:lnSpc>
                <a:spcPct val="100000"/>
              </a:lnSpc>
              <a:spcBef>
                <a:spcPts val="0"/>
              </a:spcBef>
              <a:buClrTx/>
              <a:buSzPct val="100000"/>
              <a:buFontTx/>
              <a:buAutoNum type="arabicPeriod" startAt="1"/>
              <a:defRPr baseline="3125" sz="3200">
                <a:solidFill>
                  <a:srgbClr val="000000">
                    <a:alpha val="84706"/>
                  </a:srgbClr>
                </a:solidFill>
                <a:latin typeface="KBH"/>
                <a:ea typeface="KBH"/>
                <a:cs typeface="KBH"/>
                <a:sym typeface="KBH"/>
              </a:defRPr>
            </a:pPr>
            <a:r>
              <a:t>(Der er 17. Diskuter dem grundigt, og kom så langt I kan)​</a:t>
            </a:r>
            <a:endParaRPr baseline="5841" sz="1712">
              <a:solidFill>
                <a:srgbClr val="000000"/>
              </a:solidFill>
            </a:endParaRPr>
          </a:p>
          <a:p>
            <a:pPr marL="651927" indent="-651927" defTabSz="457200">
              <a:lnSpc>
                <a:spcPct val="100000"/>
              </a:lnSpc>
              <a:spcBef>
                <a:spcPts val="0"/>
              </a:spcBef>
              <a:buClrTx/>
              <a:buSzPct val="100000"/>
              <a:buFontTx/>
              <a:buAutoNum type="arabicPeriod" startAt="1"/>
              <a:defRPr baseline="2678" sz="3733">
                <a:solidFill>
                  <a:srgbClr val="000000">
                    <a:alpha val="84706"/>
                  </a:srgbClr>
                </a:solidFill>
                <a:latin typeface="KBH"/>
                <a:ea typeface="KBH"/>
                <a:cs typeface="KBH"/>
                <a:sym typeface="KBH"/>
              </a:defRPr>
            </a:pPr>
            <a:r>
              <a:t>Udvælg i hver gruppe det mest relevante dilemma at diskutere for en klasse på jeres klassetrin. I skal fortælle klassen, hvilket I har valgt og hvorfor.(ca. 5 minutter)​</a:t>
            </a:r>
            <a:endParaRPr baseline="5000" sz="2000">
              <a:solidFill>
                <a:srgbClr val="000000"/>
              </a:solidFill>
            </a:endParaRPr>
          </a:p>
          <a:p>
            <a:pPr marL="651927" indent="-651927" defTabSz="457200">
              <a:lnSpc>
                <a:spcPct val="100000"/>
              </a:lnSpc>
              <a:spcBef>
                <a:spcPts val="0"/>
              </a:spcBef>
              <a:buClrTx/>
              <a:buSzPct val="100000"/>
              <a:buFontTx/>
              <a:buAutoNum type="arabicPeriod" startAt="1"/>
              <a:defRPr baseline="2678" sz="3733">
                <a:solidFill>
                  <a:srgbClr val="000000">
                    <a:alpha val="84706"/>
                  </a:srgbClr>
                </a:solidFill>
                <a:latin typeface="KBH"/>
                <a:ea typeface="KBH"/>
                <a:cs typeface="KBH"/>
                <a:sym typeface="KBH"/>
              </a:defRPr>
            </a:pPr>
            <a:r>
              <a:t>Diskuter i klassen gruppernes udvalgte dilemmaer (I kan finde dem sidst i denne PowerPoint)​</a:t>
            </a:r>
          </a:p>
        </p:txBody>
      </p:sp>
      <p:pic>
        <p:nvPicPr>
          <p:cNvPr id="318" name="Billede" descr="Billede"/>
          <p:cNvPicPr>
            <a:picLocks noChangeAspect="1"/>
          </p:cNvPicPr>
          <p:nvPr/>
        </p:nvPicPr>
        <p:blipFill>
          <a:blip r:embed="rId5">
            <a:extLst/>
          </a:blip>
          <a:stretch>
            <a:fillRect/>
          </a:stretch>
        </p:blipFill>
        <p:spPr>
          <a:xfrm>
            <a:off x="15333146" y="-1194498"/>
            <a:ext cx="7867692" cy="16642723"/>
          </a:xfrm>
          <a:prstGeom prst="rect">
            <a:avLst/>
          </a:prstGeom>
          <a:ln w="12700">
            <a:miter lim="400000"/>
          </a:ln>
        </p:spPr>
      </p:pic>
      <p:pic>
        <p:nvPicPr>
          <p:cNvPr id="319" name="Skærmbillede 2025-04-09 kl. 16.33.56.png" descr="Skærmbillede 2025-04-09 kl. 16.33.56.png"/>
          <p:cNvPicPr>
            <a:picLocks noChangeAspect="1"/>
          </p:cNvPicPr>
          <p:nvPr/>
        </p:nvPicPr>
        <p:blipFill>
          <a:blip r:embed="rId6">
            <a:extLst/>
          </a:blip>
          <a:stretch>
            <a:fillRect/>
          </a:stretch>
        </p:blipFill>
        <p:spPr>
          <a:xfrm>
            <a:off x="15131857" y="2417740"/>
            <a:ext cx="3629141" cy="3382500"/>
          </a:xfrm>
          <a:prstGeom prst="rect">
            <a:avLst/>
          </a:prstGeom>
          <a:ln w="12700">
            <a:miter lim="400000"/>
          </a:ln>
          <a:effectLst>
            <a:outerShdw sx="100000" sy="100000" kx="0" ky="0" algn="b" rotWithShape="0" blurRad="63500" dist="38100" dir="5400000">
              <a:schemeClr val="accent6">
                <a:hueOff val="-107063"/>
                <a:satOff val="-8917"/>
                <a:lumOff val="-18413"/>
                <a:alpha val="31156"/>
              </a:schemeClr>
            </a:outerShdw>
          </a:effectLst>
        </p:spPr>
      </p:pic>
      <p:pic>
        <p:nvPicPr>
          <p:cNvPr id="320" name="Skærmbillede 2025-04-09 kl. 16.34.20.png" descr="Skærmbillede 2025-04-09 kl. 16.34.20.png"/>
          <p:cNvPicPr>
            <a:picLocks noChangeAspect="1"/>
          </p:cNvPicPr>
          <p:nvPr/>
        </p:nvPicPr>
        <p:blipFill>
          <a:blip r:embed="rId7">
            <a:extLst/>
          </a:blip>
          <a:stretch>
            <a:fillRect/>
          </a:stretch>
        </p:blipFill>
        <p:spPr>
          <a:xfrm>
            <a:off x="18306098" y="4883659"/>
            <a:ext cx="3831231" cy="3516589"/>
          </a:xfrm>
          <a:prstGeom prst="rect">
            <a:avLst/>
          </a:prstGeom>
          <a:ln w="12700">
            <a:miter lim="400000"/>
          </a:ln>
          <a:effectLst>
            <a:outerShdw sx="100000" sy="100000" kx="0" ky="0" algn="b" rotWithShape="0" blurRad="50800" dist="63500" dir="2700000">
              <a:schemeClr val="accent6">
                <a:hueOff val="-107063"/>
                <a:satOff val="-8917"/>
                <a:lumOff val="-18413"/>
                <a:alpha val="50000"/>
              </a:schemeClr>
            </a:outerShdw>
          </a:effectLst>
        </p:spPr>
      </p:pic>
      <p:pic>
        <p:nvPicPr>
          <p:cNvPr id="321" name="Skærmbillede 2025-04-09 kl. 16.34.38.png" descr="Skærmbillede 2025-04-09 kl. 16.34.38.png"/>
          <p:cNvPicPr>
            <a:picLocks noChangeAspect="1"/>
          </p:cNvPicPr>
          <p:nvPr/>
        </p:nvPicPr>
        <p:blipFill>
          <a:blip r:embed="rId8">
            <a:extLst/>
          </a:blip>
          <a:stretch>
            <a:fillRect/>
          </a:stretch>
        </p:blipFill>
        <p:spPr>
          <a:xfrm>
            <a:off x="15883244" y="7942691"/>
            <a:ext cx="4050601" cy="3893297"/>
          </a:xfrm>
          <a:prstGeom prst="rect">
            <a:avLst/>
          </a:prstGeom>
          <a:ln w="12700">
            <a:miter lim="400000"/>
          </a:ln>
          <a:effectLst>
            <a:outerShdw sx="100000" sy="100000" kx="0" ky="0" algn="b" rotWithShape="0" blurRad="63500" dist="25400" dir="5400000">
              <a:schemeClr val="accent6">
                <a:hueOff val="-107063"/>
                <a:satOff val="-8917"/>
                <a:lumOff val="-18413"/>
                <a:alpha val="81296"/>
              </a:schemeClr>
            </a:outerShdw>
          </a:effectLst>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8_MinimalistLight">
  <a:themeElements>
    <a:clrScheme name="38_MinimalistLight">
      <a:dk1>
        <a:srgbClr val="53585F"/>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Produkt Extralight"/>
        <a:ea typeface="Produkt Extralight"/>
        <a:cs typeface="Produkt Extralight"/>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8_MinimalistLight">
  <a:themeElements>
    <a:clrScheme name="38_MinimalistLight">
      <a:dk1>
        <a:srgbClr val="000000"/>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Produkt Extralight"/>
        <a:ea typeface="Produkt Extralight"/>
        <a:cs typeface="Produkt Extralight"/>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