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305" r:id="rId6"/>
  </p:sldIdLst>
  <p:sldSz cx="6858000" cy="9906000" type="A4"/>
  <p:notesSz cx="6794500" cy="9931400"/>
  <p:embeddedFontLst>
    <p:embeddedFont>
      <p:font typeface="KBH" panose="00000500000000000000" pitchFamily="2" charset="0"/>
      <p:regular r:id="rId9"/>
      <p:bold r:id="rId10"/>
      <p:italic r:id="rId11"/>
      <p:boldItalic r:id="rId12"/>
    </p:embeddedFont>
    <p:embeddedFont>
      <p:font typeface="KBH Black" panose="00000A00000000000000" pitchFamily="2" charset="0"/>
      <p:bold r:id="rId13"/>
      <p:boldItalic r:id="rId14"/>
    </p:embeddedFont>
    <p:embeddedFont>
      <p:font typeface="KBH Medium" panose="00000600000000000000" pitchFamily="2" charset="0"/>
      <p:regular r:id="rId15"/>
      <p:italic r:id="rId16"/>
    </p:embeddedFont>
    <p:embeddedFont>
      <p:font typeface="KBH Tekst" panose="00000500000000000000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C807E"/>
    <a:srgbClr val="FFFBE8"/>
    <a:srgbClr val="E6E6E6"/>
    <a:srgbClr val="D2F2E6"/>
    <a:srgbClr val="D72232"/>
    <a:srgbClr val="FFE9E9"/>
    <a:srgbClr val="BDE3FE"/>
    <a:srgbClr val="7C4AFF"/>
    <a:srgbClr val="D2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E9655-C32C-4A40-B6F6-125A9240EC80}" v="9" dt="2025-06-23T08:23:01.431"/>
    <p1510:client id="{D2E8FA43-6B91-451C-9529-BDB52CDA8ECA}" v="1" dt="2025-06-23T08:25:12.25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3" autoAdjust="0"/>
    <p:restoredTop sz="86370" autoAdjust="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09/09/2025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75" y="1241425"/>
            <a:ext cx="231775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7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defRPr sz="1097"/>
            </a:lvl1pPr>
            <a:lvl2pPr marL="283719" indent="-105216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buFont typeface="+mj-lt"/>
              <a:buAutoNum type="arabicPeriod"/>
              <a:defRPr sz="1097">
                <a:solidFill>
                  <a:schemeClr val="bg1"/>
                </a:solidFill>
              </a:defRPr>
            </a:lvl1pPr>
            <a:lvl2pPr marL="283028" indent="-105312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798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4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6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3964726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371774"/>
            <a:ext cx="6048001" cy="6252847"/>
          </a:xfrm>
        </p:spPr>
        <p:txBody>
          <a:bodyPr>
            <a:normAutofit/>
          </a:bodyPr>
          <a:lstStyle>
            <a:lvl1pPr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9" y="1040001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2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5205237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7"/>
            <a:ext cx="1882374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8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2"/>
            <a:ext cx="2922075" cy="1228849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2922862" cy="5699579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795" indent="-81996">
              <a:defRPr sz="548">
                <a:latin typeface="KBH Tekst" panose="00000500000000000000" pitchFamily="2" charset="0"/>
              </a:defRPr>
            </a:lvl2pPr>
            <a:lvl3pPr marL="248890" indent="-74740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9" y="3166801"/>
            <a:ext cx="2922863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7" y="448250"/>
            <a:ext cx="1350987" cy="26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61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2304896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4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7" y="3166799"/>
            <a:ext cx="1360294" cy="57043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6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6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816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7" y="3166801"/>
            <a:ext cx="188122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7" y="6278999"/>
            <a:ext cx="188122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8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1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1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6" y="3166801"/>
            <a:ext cx="136039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6" y="6278999"/>
            <a:ext cx="136039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6" y="3166801"/>
            <a:ext cx="1360294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6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8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92245" indent="0">
              <a:buNone/>
              <a:defRPr sz="100"/>
            </a:lvl2pPr>
            <a:lvl3pPr marL="204626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2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2"/>
            <a:ext cx="3833740" cy="4342648"/>
          </a:xfrm>
        </p:spPr>
        <p:txBody>
          <a:bodyPr anchor="b" anchorCtr="0">
            <a:normAutofit/>
          </a:bodyPr>
          <a:lstStyle>
            <a:lvl1pPr algn="l">
              <a:defRPr sz="3291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50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503" y="448250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503" y="767147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61166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1791" tIns="20896" rIns="41791" bIns="20896" numCol="1" anchor="t" anchorCtr="0" compatLnSpc="1">
            <a:prstTxWarp prst="textNoShape">
              <a:avLst/>
            </a:prstTxWarp>
          </a:bodyPr>
          <a:lstStyle/>
          <a:p>
            <a:endParaRPr lang="da-DK" sz="823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defRPr sz="1097"/>
            </a:lvl1pPr>
            <a:lvl2pPr marL="283719" indent="-105216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5001" y="3166800"/>
            <a:ext cx="6048001" cy="5699200"/>
          </a:xfrm>
        </p:spPr>
        <p:txBody>
          <a:bodyPr/>
          <a:lstStyle>
            <a:lvl1pPr marL="164552" indent="-164552">
              <a:spcBef>
                <a:spcPts val="823"/>
              </a:spcBef>
              <a:spcAft>
                <a:spcPts val="0"/>
              </a:spcAft>
              <a:buFont typeface="+mj-lt"/>
              <a:buAutoNum type="arabicPeriod"/>
              <a:defRPr sz="1097">
                <a:solidFill>
                  <a:schemeClr val="bg1"/>
                </a:solidFill>
              </a:defRPr>
            </a:lvl1pPr>
            <a:lvl2pPr marL="283028" indent="-105312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798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056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4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6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1" y="3166422"/>
            <a:ext cx="1881225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2" y="1291724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3964726" cy="56995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80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3" y="448250"/>
            <a:ext cx="1881225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371774"/>
            <a:ext cx="6048001" cy="6252847"/>
          </a:xfrm>
        </p:spPr>
        <p:txBody>
          <a:bodyPr>
            <a:normAutofit/>
          </a:bodyPr>
          <a:lstStyle>
            <a:lvl1pPr>
              <a:defRPr sz="5943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9" y="1040001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2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3166422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4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4" y="5205237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9" y="1040001"/>
            <a:ext cx="1882375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7"/>
            <a:ext cx="1882374" cy="3660763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731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2"/>
            <a:ext cx="2922075" cy="1228849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0" y="3166422"/>
            <a:ext cx="2922862" cy="5699579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795" indent="-81996">
              <a:defRPr sz="548">
                <a:latin typeface="KBH Tekst" panose="00000500000000000000" pitchFamily="2" charset="0"/>
              </a:defRPr>
            </a:lvl2pPr>
            <a:lvl3pPr marL="248890" indent="-74740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9" y="3166801"/>
            <a:ext cx="2922863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7" y="448250"/>
            <a:ext cx="1350987" cy="26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61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2304896" cy="26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4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6" y="3166801"/>
            <a:ext cx="1881225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4" y="3166798"/>
            <a:ext cx="1360294" cy="57044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7" y="3166799"/>
            <a:ext cx="1360294" cy="57043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6" y="31667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6" y="6278998"/>
            <a:ext cx="292207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9" y="31667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9" y="62816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1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8"/>
            <a:ext cx="1881225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7" y="3166801"/>
            <a:ext cx="188122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7" y="6278999"/>
            <a:ext cx="188122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001" y="1291721"/>
            <a:ext cx="2922075" cy="1227200"/>
          </a:xfrm>
        </p:spPr>
        <p:txBody>
          <a:bodyPr/>
          <a:lstStyle>
            <a:lvl1pPr>
              <a:defRPr sz="914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8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8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1" y="3166798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1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6" y="3166801"/>
            <a:ext cx="1360395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6" y="6278999"/>
            <a:ext cx="1360395" cy="2592197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6" y="3166801"/>
            <a:ext cx="1360294" cy="2592198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6" y="6281601"/>
            <a:ext cx="1360294" cy="2592200"/>
          </a:xfrm>
        </p:spPr>
        <p:txBody>
          <a:bodyPr/>
          <a:lstStyle>
            <a:lvl1pPr>
              <a:defRPr sz="548">
                <a:latin typeface="KBH Tekst" panose="00000500000000000000" pitchFamily="2" charset="0"/>
              </a:defRPr>
            </a:lvl1pPr>
            <a:lvl2pPr marL="169488" indent="-82275">
              <a:defRPr sz="548">
                <a:latin typeface="KBH Tekst" panose="00000500000000000000" pitchFamily="2" charset="0"/>
              </a:defRPr>
            </a:lvl2pPr>
            <a:lvl3pPr marL="248471">
              <a:defRPr sz="548">
                <a:latin typeface="KBH Tekst" panose="00000500000000000000" pitchFamily="2" charset="0"/>
              </a:defRPr>
            </a:lvl3pPr>
            <a:lvl4pPr>
              <a:defRPr sz="548"/>
            </a:lvl4pPr>
            <a:lvl5pPr>
              <a:defRPr sz="548">
                <a:latin typeface="KBH Tekst" panose="00000500000000000000" pitchFamily="2" charset="0"/>
              </a:defRPr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7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52" y="1474893"/>
            <a:ext cx="6048001" cy="5250087"/>
          </a:xfrm>
        </p:spPr>
        <p:txBody>
          <a:bodyPr anchor="b" anchorCtr="0">
            <a:normAutofit/>
          </a:bodyPr>
          <a:lstStyle>
            <a:lvl1pPr algn="l">
              <a:defRPr sz="5943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7" y="448250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50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7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2"/>
            <a:ext cx="3833740" cy="4342648"/>
          </a:xfrm>
        </p:spPr>
        <p:txBody>
          <a:bodyPr anchor="b" anchorCtr="0">
            <a:normAutofit/>
          </a:bodyPr>
          <a:lstStyle>
            <a:lvl1pPr algn="l">
              <a:defRPr sz="3291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42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14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3661163" y="7321725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823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50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503" y="448250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503" y="767147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457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2" y="3166422"/>
            <a:ext cx="6048001" cy="5699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7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1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61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457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457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2" y="1040001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6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417959" rtl="0" eaLnBrk="1" latinLnBrk="0" hangingPunct="1">
        <a:lnSpc>
          <a:spcPct val="83000"/>
        </a:lnSpc>
        <a:spcBef>
          <a:spcPct val="0"/>
        </a:spcBef>
        <a:buNone/>
        <a:defRPr sz="16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914" kern="1200">
          <a:solidFill>
            <a:srgbClr val="000C2E"/>
          </a:solidFill>
          <a:latin typeface="+mn-lt"/>
          <a:ea typeface="+mn-ea"/>
          <a:cs typeface="+mn-cs"/>
        </a:defRPr>
      </a:lvl1pPr>
      <a:lvl2pPr marL="197460" indent="-105216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–"/>
        <a:defRPr sz="823" kern="1200">
          <a:solidFill>
            <a:srgbClr val="000C2E"/>
          </a:solidFill>
          <a:latin typeface="+mn-lt"/>
          <a:ea typeface="+mn-ea"/>
          <a:cs typeface="+mn-cs"/>
        </a:defRPr>
      </a:lvl2pPr>
      <a:lvl3pPr marL="279365" indent="-7474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731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914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tabLst/>
        <a:defRPr sz="914" kern="1200">
          <a:solidFill>
            <a:srgbClr val="000C2E"/>
          </a:solidFill>
          <a:latin typeface="+mn-lt"/>
          <a:ea typeface="+mn-ea"/>
          <a:cs typeface="+mn-cs"/>
        </a:defRPr>
      </a:lvl5pPr>
      <a:lvl6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457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417959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017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8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59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93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91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89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87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85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83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2" y="3166422"/>
            <a:ext cx="6048001" cy="5699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7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1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7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61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457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2" y="1291724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457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2" y="1040001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8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3" y="3166422"/>
            <a:ext cx="318375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9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6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417959" rtl="0" eaLnBrk="1" latinLnBrk="0" hangingPunct="1">
        <a:lnSpc>
          <a:spcPct val="83000"/>
        </a:lnSpc>
        <a:spcBef>
          <a:spcPct val="0"/>
        </a:spcBef>
        <a:buNone/>
        <a:defRPr sz="16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914" kern="1200">
          <a:solidFill>
            <a:srgbClr val="000C2E"/>
          </a:solidFill>
          <a:latin typeface="+mn-lt"/>
          <a:ea typeface="+mn-ea"/>
          <a:cs typeface="+mn-cs"/>
        </a:defRPr>
      </a:lvl1pPr>
      <a:lvl2pPr marL="197460" indent="-105216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–"/>
        <a:defRPr sz="823" kern="1200">
          <a:solidFill>
            <a:srgbClr val="000C2E"/>
          </a:solidFill>
          <a:latin typeface="+mn-lt"/>
          <a:ea typeface="+mn-ea"/>
          <a:cs typeface="+mn-cs"/>
        </a:defRPr>
      </a:lvl2pPr>
      <a:lvl3pPr marL="279365" indent="-7474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731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914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tabLst/>
        <a:defRPr sz="914" kern="1200">
          <a:solidFill>
            <a:srgbClr val="000C2E"/>
          </a:solidFill>
          <a:latin typeface="+mn-lt"/>
          <a:ea typeface="+mn-ea"/>
          <a:cs typeface="+mn-cs"/>
        </a:defRPr>
      </a:lvl5pPr>
      <a:lvl6pPr marL="82275" indent="-82275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•"/>
        <a:defRPr sz="457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417959" rtl="0" eaLnBrk="1" latinLnBrk="0" hangingPunct="1">
        <a:lnSpc>
          <a:spcPct val="100000"/>
        </a:lnSpc>
        <a:spcBef>
          <a:spcPts val="0"/>
        </a:spcBef>
        <a:spcAft>
          <a:spcPts val="275"/>
        </a:spcAft>
        <a:buFont typeface="Arial" panose="020B0604020202020204" pitchFamily="34" charset="0"/>
        <a:buChar char="​"/>
        <a:defRPr sz="457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417959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017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80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59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93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918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89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877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85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836" algn="l" defTabSz="41795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s://webproever.gyldendal.dk/tysk/" TargetMode="External"/><Relationship Id="rId21" Type="http://schemas.openxmlformats.org/officeDocument/2006/relationships/hyperlink" Target="https://superreaders.alinea.dk/" TargetMode="External"/><Relationship Id="rId42" Type="http://schemas.openxmlformats.org/officeDocument/2006/relationships/hyperlink" Target="https://geografi.gyldendal.dk/" TargetMode="External"/><Relationship Id="rId47" Type="http://schemas.openxmlformats.org/officeDocument/2006/relationships/hyperlink" Target="https://spil-smart.dk/" TargetMode="External"/><Relationship Id="rId63" Type="http://schemas.openxmlformats.org/officeDocument/2006/relationships/image" Target="../media/image12.png"/><Relationship Id="rId68" Type="http://schemas.openxmlformats.org/officeDocument/2006/relationships/image" Target="../media/image17.svg"/><Relationship Id="rId16" Type="http://schemas.openxmlformats.org/officeDocument/2006/relationships/hyperlink" Target="https://engelsk.fagportal.alinea.dk/udskoling" TargetMode="External"/><Relationship Id="rId11" Type="http://schemas.openxmlformats.org/officeDocument/2006/relationships/hyperlink" Target="https://dsa.gyldendal.dk/" TargetMode="External"/><Relationship Id="rId24" Type="http://schemas.openxmlformats.org/officeDocument/2006/relationships/hyperlink" Target="https://tysk5-7.gyldendal.dk/" TargetMode="External"/><Relationship Id="rId32" Type="http://schemas.openxmlformats.org/officeDocument/2006/relationships/hyperlink" Target="https://samfundsfag.fagportal.alinea.dk/" TargetMode="External"/><Relationship Id="rId37" Type="http://schemas.openxmlformats.org/officeDocument/2006/relationships/hyperlink" Target="https://campmat.alinea.dk/Login" TargetMode="External"/><Relationship Id="rId40" Type="http://schemas.openxmlformats.org/officeDocument/2006/relationships/hyperlink" Target="https://villeby.alinea.dk/naturteknologi" TargetMode="External"/><Relationship Id="rId45" Type="http://schemas.openxmlformats.org/officeDocument/2006/relationships/hyperlink" Target="https://idraet.fagportal.alinea.dk/indskoling" TargetMode="External"/><Relationship Id="rId53" Type="http://schemas.openxmlformats.org/officeDocument/2006/relationships/hyperlink" Target="https://www.skoletube.dk/" TargetMode="External"/><Relationship Id="rId58" Type="http://schemas.openxmlformats.org/officeDocument/2006/relationships/image" Target="../media/image7.png"/><Relationship Id="rId66" Type="http://schemas.openxmlformats.org/officeDocument/2006/relationships/image" Target="../media/image15.svg"/><Relationship Id="rId74" Type="http://schemas.openxmlformats.org/officeDocument/2006/relationships/image" Target="../media/image23.svg"/><Relationship Id="rId79" Type="http://schemas.openxmlformats.org/officeDocument/2006/relationships/image" Target="../media/image28.png"/><Relationship Id="rId5" Type="http://schemas.openxmlformats.org/officeDocument/2006/relationships/hyperlink" Target="https://dansk.gyldendal.dk/" TargetMode="External"/><Relationship Id="rId61" Type="http://schemas.openxmlformats.org/officeDocument/2006/relationships/image" Target="../media/image10.svg"/><Relationship Id="rId19" Type="http://schemas.openxmlformats.org/officeDocument/2006/relationships/hyperlink" Target="https://engelskpr&#248;ven.alinea.dk/login/index/A2aC" TargetMode="External"/><Relationship Id="rId14" Type="http://schemas.openxmlformats.org/officeDocument/2006/relationships/hyperlink" Target="https://engelsk.gyldendal.dk/" TargetMode="External"/><Relationship Id="rId22" Type="http://schemas.openxmlformats.org/officeDocument/2006/relationships/hyperlink" Target="https://villeby.alinea.dk/fransk" TargetMode="External"/><Relationship Id="rId27" Type="http://schemas.openxmlformats.org/officeDocument/2006/relationships/hyperlink" Target="https://kristendomskundskab.fagportal.alinea.dk/" TargetMode="External"/><Relationship Id="rId30" Type="http://schemas.openxmlformats.org/officeDocument/2006/relationships/hyperlink" Target="https://historie.fagportal.alinea.dk/" TargetMode="External"/><Relationship Id="rId35" Type="http://schemas.openxmlformats.org/officeDocument/2006/relationships/hyperlink" Target="https://matematik.gyldendal.dk/" TargetMode="External"/><Relationship Id="rId43" Type="http://schemas.openxmlformats.org/officeDocument/2006/relationships/hyperlink" Target="https://fysik-kemi.gyldendal.dk/" TargetMode="External"/><Relationship Id="rId48" Type="http://schemas.openxmlformats.org/officeDocument/2006/relationships/hyperlink" Target="https://billedkunst.fagportal.alinea.dk/indskoling" TargetMode="External"/><Relationship Id="rId56" Type="http://schemas.openxmlformats.org/officeDocument/2006/relationships/image" Target="../media/image5.png"/><Relationship Id="rId64" Type="http://schemas.openxmlformats.org/officeDocument/2006/relationships/image" Target="../media/image13.svg"/><Relationship Id="rId69" Type="http://schemas.openxmlformats.org/officeDocument/2006/relationships/image" Target="../media/image18.png"/><Relationship Id="rId77" Type="http://schemas.openxmlformats.org/officeDocument/2006/relationships/image" Target="../media/image26.png"/><Relationship Id="rId8" Type="http://schemas.openxmlformats.org/officeDocument/2006/relationships/hyperlink" Target="https://campstavning.alinea.dk/Login" TargetMode="External"/><Relationship Id="rId51" Type="http://schemas.openxmlformats.org/officeDocument/2006/relationships/hyperlink" Target="https://abc.ordbogen.com/about" TargetMode="External"/><Relationship Id="rId72" Type="http://schemas.openxmlformats.org/officeDocument/2006/relationships/image" Target="../media/image21.svg"/><Relationship Id="rId80" Type="http://schemas.openxmlformats.org/officeDocument/2006/relationships/image" Target="../media/image29.svg"/><Relationship Id="rId3" Type="http://schemas.openxmlformats.org/officeDocument/2006/relationships/hyperlink" Target="https://dansk0-2.gyldendal.dk/" TargetMode="External"/><Relationship Id="rId12" Type="http://schemas.openxmlformats.org/officeDocument/2006/relationships/hyperlink" Target="https://engelsk0-3.gyldendal.dk/" TargetMode="External"/><Relationship Id="rId17" Type="http://schemas.openxmlformats.org/officeDocument/2006/relationships/hyperlink" Target="https://superreaders.alinea.dk/bibliotek?klassetrin=erCQEGGU5hGMwAY09b39TQ,CE1aEWGU5hGMwAY09b39TQ,TCcqE2GU5hGMwAY09b39TQ,-OFXFGGU5hGMwAY09b39TQ&amp;sprog=Engelsk" TargetMode="External"/><Relationship Id="rId25" Type="http://schemas.openxmlformats.org/officeDocument/2006/relationships/hyperlink" Target="https://tysk.gyldendal.dk/" TargetMode="External"/><Relationship Id="rId33" Type="http://schemas.openxmlformats.org/officeDocument/2006/relationships/hyperlink" Target="https://matematik0-3.gyldendal/" TargetMode="External"/><Relationship Id="rId38" Type="http://schemas.openxmlformats.org/officeDocument/2006/relationships/hyperlink" Target="https://matematikpr&#248;ven.alinea.dk/login/index/A2ay" TargetMode="External"/><Relationship Id="rId46" Type="http://schemas.openxmlformats.org/officeDocument/2006/relationships/hyperlink" Target="https://villeby.alinea.dk/idraet" TargetMode="External"/><Relationship Id="rId59" Type="http://schemas.openxmlformats.org/officeDocument/2006/relationships/image" Target="../media/image8.svg"/><Relationship Id="rId67" Type="http://schemas.openxmlformats.org/officeDocument/2006/relationships/image" Target="../media/image16.png"/><Relationship Id="rId20" Type="http://schemas.openxmlformats.org/officeDocument/2006/relationships/hyperlink" Target="https://fransk.fagportal.alinea.dk/" TargetMode="External"/><Relationship Id="rId41" Type="http://schemas.openxmlformats.org/officeDocument/2006/relationships/hyperlink" Target="https://biologi.gyldendal.dk/" TargetMode="External"/><Relationship Id="rId54" Type="http://schemas.openxmlformats.org/officeDocument/2006/relationships/image" Target="../media/image3.png"/><Relationship Id="rId62" Type="http://schemas.openxmlformats.org/officeDocument/2006/relationships/image" Target="../media/image11.png"/><Relationship Id="rId70" Type="http://schemas.openxmlformats.org/officeDocument/2006/relationships/image" Target="../media/image19.svg"/><Relationship Id="rId75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ansk.fagportal.alinea.dk/udskoling" TargetMode="External"/><Relationship Id="rId15" Type="http://schemas.openxmlformats.org/officeDocument/2006/relationships/hyperlink" Target="https://inenglishplease.dk/" TargetMode="External"/><Relationship Id="rId23" Type="http://schemas.openxmlformats.org/officeDocument/2006/relationships/hyperlink" Target="https://franskpr&#248;ven.alinea.dk/login/index/A2aF" TargetMode="External"/><Relationship Id="rId28" Type="http://schemas.openxmlformats.org/officeDocument/2006/relationships/hyperlink" Target="https://villeby.alinea.dk/kristendomskundskab" TargetMode="External"/><Relationship Id="rId36" Type="http://schemas.openxmlformats.org/officeDocument/2006/relationships/hyperlink" Target="https://matematik.fagportal.alinea.dk/indskoling" TargetMode="External"/><Relationship Id="rId49" Type="http://schemas.openxmlformats.org/officeDocument/2006/relationships/hyperlink" Target="https://haandvaerkogdesign.fagportal.alinea.dk/mellemtrin" TargetMode="External"/><Relationship Id="rId57" Type="http://schemas.openxmlformats.org/officeDocument/2006/relationships/image" Target="../media/image6.svg"/><Relationship Id="rId10" Type="http://schemas.openxmlformats.org/officeDocument/2006/relationships/hyperlink" Target="https://retskrivningspr&#248;ven.alinea.dk/login/index/Atla" TargetMode="External"/><Relationship Id="rId31" Type="http://schemas.openxmlformats.org/officeDocument/2006/relationships/hyperlink" Target="https://villeby.alinea.dk/historie" TargetMode="External"/><Relationship Id="rId44" Type="http://schemas.openxmlformats.org/officeDocument/2006/relationships/hyperlink" Target="https://naturfagsproeven.gyldendal.dk/" TargetMode="External"/><Relationship Id="rId52" Type="http://schemas.openxmlformats.org/officeDocument/2006/relationships/hyperlink" Target="https://www.wizkids.dk/support/appwriter/brugervejledning/" TargetMode="External"/><Relationship Id="rId60" Type="http://schemas.openxmlformats.org/officeDocument/2006/relationships/image" Target="../media/image9.png"/><Relationship Id="rId65" Type="http://schemas.openxmlformats.org/officeDocument/2006/relationships/image" Target="../media/image14.png"/><Relationship Id="rId73" Type="http://schemas.openxmlformats.org/officeDocument/2006/relationships/image" Target="../media/image22.png"/><Relationship Id="rId78" Type="http://schemas.openxmlformats.org/officeDocument/2006/relationships/image" Target="../media/image27.svg"/><Relationship Id="rId4" Type="http://schemas.openxmlformats.org/officeDocument/2006/relationships/hyperlink" Target="https://dansk3-6.gyldendal.dk/" TargetMode="External"/><Relationship Id="rId9" Type="http://schemas.openxmlformats.org/officeDocument/2006/relationships/hyperlink" Target="https://l&#230;sepr&#248;ven.alinea.dk/login/index/999l" TargetMode="External"/><Relationship Id="rId13" Type="http://schemas.openxmlformats.org/officeDocument/2006/relationships/hyperlink" Target="https://engelsk4-6.gyldendal.dk/" TargetMode="External"/><Relationship Id="rId18" Type="http://schemas.openxmlformats.org/officeDocument/2006/relationships/hyperlink" Target="https://campengelsk.alinea.dk/Login" TargetMode="External"/><Relationship Id="rId39" Type="http://schemas.openxmlformats.org/officeDocument/2006/relationships/hyperlink" Target="https://naturteknologi.fagportal.alinea.dk/" TargetMode="External"/><Relationship Id="rId34" Type="http://schemas.openxmlformats.org/officeDocument/2006/relationships/hyperlink" Target="https://matematik4-6.gyldendal.dk/" TargetMode="External"/><Relationship Id="rId50" Type="http://schemas.openxmlformats.org/officeDocument/2006/relationships/hyperlink" Target="https://madkundskab.fagportal.alinea.dk/" TargetMode="External"/><Relationship Id="rId55" Type="http://schemas.openxmlformats.org/officeDocument/2006/relationships/image" Target="../media/image4.svg"/><Relationship Id="rId76" Type="http://schemas.openxmlformats.org/officeDocument/2006/relationships/image" Target="../media/image25.svg"/><Relationship Id="rId7" Type="http://schemas.openxmlformats.org/officeDocument/2006/relationships/hyperlink" Target="https://gorilla.fagportal.alinea.dk/" TargetMode="External"/><Relationship Id="rId71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29" Type="http://schemas.openxmlformats.org/officeDocument/2006/relationships/hyperlink" Target="https://koncentrat.alinea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D2FADA-1BB2-45A4-A1E8-4A4B9DCB0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811" y="616710"/>
            <a:ext cx="776076" cy="169885"/>
          </a:xfrm>
          <a:prstGeom prst="rect">
            <a:avLst/>
          </a:prstGeom>
          <a:solidFill>
            <a:srgbClr val="FFF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06" tIns="16453" rIns="32906" bIns="16453" rtlCol="0" anchor="ctr"/>
          <a:lstStyle/>
          <a:p>
            <a:pPr algn="ctr"/>
            <a:endParaRPr lang="da-DK" sz="914" err="1"/>
          </a:p>
        </p:txBody>
      </p:sp>
      <p:graphicFrame>
        <p:nvGraphicFramePr>
          <p:cNvPr id="7" name="Tabel 6" descr="Tabellen viser, hvilke portaler der adgang til i fagene og til hvilke klassetrin.">
            <a:extLst>
              <a:ext uri="{FF2B5EF4-FFF2-40B4-BE49-F238E27FC236}">
                <a16:creationId xmlns:a16="http://schemas.microsoft.com/office/drawing/2014/main" id="{079539CB-976F-41A0-A73C-643E6E35A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07746"/>
              </p:ext>
            </p:extLst>
          </p:nvPr>
        </p:nvGraphicFramePr>
        <p:xfrm>
          <a:off x="476573" y="651165"/>
          <a:ext cx="5752777" cy="9198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519">
                  <a:extLst>
                    <a:ext uri="{9D8B030D-6E8A-4147-A177-3AD203B41FA5}">
                      <a16:colId xmlns:a16="http://schemas.microsoft.com/office/drawing/2014/main" val="2556926352"/>
                    </a:ext>
                  </a:extLst>
                </a:gridCol>
                <a:gridCol w="2334238">
                  <a:extLst>
                    <a:ext uri="{9D8B030D-6E8A-4147-A177-3AD203B41FA5}">
                      <a16:colId xmlns:a16="http://schemas.microsoft.com/office/drawing/2014/main" val="3879119796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255823315"/>
                    </a:ext>
                  </a:extLst>
                </a:gridCol>
              </a:tblGrid>
              <a:tr h="2730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"/>
                        </a:spcAft>
                      </a:pPr>
                      <a:r>
                        <a:rPr lang="da-DK" sz="1100" b="1" dirty="0">
                          <a:solidFill>
                            <a:srgbClr val="FFFBE8"/>
                          </a:solidFill>
                        </a:rPr>
                        <a:t>FAG</a:t>
                      </a:r>
                    </a:p>
                  </a:txBody>
                  <a:tcPr marL="180000" marR="50788" marT="25395" marB="253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"/>
                        </a:spcAft>
                      </a:pPr>
                      <a:r>
                        <a:rPr lang="da-DK" sz="1100" b="1" dirty="0">
                          <a:solidFill>
                            <a:srgbClr val="FFFBE8"/>
                          </a:solidFill>
                        </a:rPr>
                        <a:t>PORTALER</a:t>
                      </a:r>
                      <a:endParaRPr lang="da-DK" sz="1200" b="1" dirty="0">
                        <a:solidFill>
                          <a:srgbClr val="FFFBE8"/>
                        </a:solidFill>
                      </a:endParaRPr>
                    </a:p>
                  </a:txBody>
                  <a:tcPr marL="180000" marR="50788" marT="25395" marB="253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"/>
                        </a:spcAft>
                      </a:pPr>
                      <a:r>
                        <a:rPr lang="da-DK" sz="1100" b="1" dirty="0">
                          <a:solidFill>
                            <a:srgbClr val="FFFBE8"/>
                          </a:solidFill>
                        </a:rPr>
                        <a:t>KLASSETRIN</a:t>
                      </a:r>
                      <a:endParaRPr lang="da-DK" sz="1200" b="1" dirty="0">
                        <a:solidFill>
                          <a:srgbClr val="FFFBE8"/>
                        </a:solidFill>
                      </a:endParaRPr>
                    </a:p>
                  </a:txBody>
                  <a:tcPr marL="180000" marR="50788" marT="25395" marB="253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80617"/>
                  </a:ext>
                </a:extLst>
              </a:tr>
              <a:tr h="1081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Dansk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Der linkes til Gyldendals fagportal i dansk for 0. - 2. klasse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dansk0-2.gyldendal.dk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dansk3-6.gyldendal.dk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dansk.gyldendal.dk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dansk.fagportal.alinea.dk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gorilla.fagportal.alinea.dk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campstavning.alinea.dk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læseprøven.alinea.dk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retskrivningsprøven.alinea.dk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2.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6.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0079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Dansk som andetsprog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dsa.gyldendal.dk</a:t>
                      </a:r>
                      <a:endParaRPr lang="da-DK" sz="6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 .- 9.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262836"/>
                  </a:ext>
                </a:extLst>
              </a:tr>
              <a:tr h="1081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Engelsk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engelsk0-3.gyldendal.dk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engelsk4-6.gyldendal.dk/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engelsk.gyldendal.dk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inenglishplease.dk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engelsk.fagportal.alinea.dk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superreaders.alinea.dk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8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campengelsk.alinea.dk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engelskprøven.alinea.dk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3.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4.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4.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982914"/>
                  </a:ext>
                </a:extLst>
              </a:tr>
              <a:tr h="637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Fransk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fransk.fagportal.alinea.dk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superreaders.alinea.dk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villeby.alinea.dk/fransk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franskprøven.alinea.dk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5.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5.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5. - 6.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89590"/>
                  </a:ext>
                </a:extLst>
              </a:tr>
              <a:tr h="48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Tysk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tysk5-7.gyldendal.dk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tysk.gyldendal.dk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webprøver.gyldendal.dk/tysk</a:t>
                      </a:r>
                      <a:r>
                        <a:rPr lang="da-DK" sz="700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5. – 7.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74344"/>
                  </a:ext>
                </a:extLst>
              </a:tr>
              <a:tr h="495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Kristendomskundskab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none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kristendomskundskab.fagportal.alinea.dk</a:t>
                      </a:r>
                      <a:endParaRPr lang="da-DK" sz="700" b="0" i="0" u="none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villeby.alinea.dk/kristendomskundskab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b="0" dirty="0">
                          <a:solidFill>
                            <a:srgbClr val="0C807E"/>
                          </a:solidFill>
                          <a:latin typeface="+mn-lt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koncentrat.alinea.dk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1. – 9. klasse</a:t>
                      </a:r>
                    </a:p>
                    <a:p>
                      <a:pPr marL="208915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4. klasse</a:t>
                      </a:r>
                    </a:p>
                    <a:p>
                      <a:pPr marL="208915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15060"/>
                  </a:ext>
                </a:extLst>
              </a:tr>
              <a:tr h="495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Historie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none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historie.fagportal.alinea.dk</a:t>
                      </a:r>
                      <a:endParaRPr lang="da-DK" sz="700" b="0" i="0" u="none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villeby.alinea.dk/historie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dirty="0">
                          <a:solidFill>
                            <a:srgbClr val="0C807E"/>
                          </a:solidFill>
                          <a:latin typeface="+mn-lt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koncentrat.alinea.dk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4.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52712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Samfundsfag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none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samfundsfag.fagportal.alinea.dk</a:t>
                      </a:r>
                      <a:endParaRPr lang="da-DK" sz="700" b="0" i="0" u="none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dirty="0">
                          <a:solidFill>
                            <a:srgbClr val="0C807E"/>
                          </a:solidFill>
                          <a:latin typeface="+mn-lt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koncentrat.alinea.dk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032581"/>
                  </a:ext>
                </a:extLst>
              </a:tr>
              <a:tr h="843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Matematik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matematik0-3.gyldendal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matematik4-6.gyldendal.dk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matematik.gyldendal.dk</a:t>
                      </a:r>
                      <a:endParaRPr lang="da-DK" sz="700" u="sng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matematik.fagportal.alinea.dk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campmat.alinea.dk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matematikprøven.alinea.dk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3.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4. – 6.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9-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1. – 6.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Tx/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8.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565639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Natur/teknologi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i="0" u="sng" strike="noStrike" dirty="0">
                          <a:solidFill>
                            <a:srgbClr val="0C807E"/>
                          </a:solidFill>
                          <a:effectLst/>
                          <a:latin typeface="+mn-lt"/>
                          <a:hlinkClick r:id="rId3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naturteknologi.fagportal.alinea.dk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villeby.alinea.dk/naturteknologi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</a:txBody>
                  <a:tcPr marL="180000" marR="627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1. – 6. klasse</a:t>
                      </a:r>
                    </a:p>
                    <a:p>
                      <a:pPr marL="20898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4.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976037"/>
                  </a:ext>
                </a:extLst>
              </a:tr>
              <a:tr h="606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Naturfag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biologi.gyldendal.dk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geografi.gyldendal.dk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fysik-kemi.gyldendal.dk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95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naturfagsproeven.gyldendal.dk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15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15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  <a:p>
                      <a:pPr marL="208915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7.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521225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Idræt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dirty="0">
                          <a:solidFill>
                            <a:srgbClr val="0C807E"/>
                          </a:solidFill>
                          <a:latin typeface="+mn-lt"/>
                          <a:hlinkClick r:id="rId4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idraet.fagportal.alinea.dk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villeby.alinea.dk/idraet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9. klasse</a:t>
                      </a:r>
                    </a:p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4.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615995"/>
                  </a:ext>
                </a:extLst>
              </a:tr>
              <a:tr h="293275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Musik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spil-smart.dk</a:t>
                      </a:r>
                      <a:endParaRPr lang="da-DK" sz="700" kern="1200" dirty="0">
                        <a:solidFill>
                          <a:srgbClr val="0C807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1.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90380"/>
                  </a:ext>
                </a:extLst>
              </a:tr>
              <a:tr h="293275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Billedkunst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billedkunst.fagportal.alinea.dk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1.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526066"/>
                  </a:ext>
                </a:extLst>
              </a:tr>
              <a:tr h="293275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Håndværk og design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haandvaerkogdesign.fagportal.alinea.dk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3.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78353"/>
                  </a:ext>
                </a:extLst>
              </a:tr>
              <a:tr h="293275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Madkundskab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madkundskab.fagportal.alinea.dk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4. – 8.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167697"/>
                  </a:ext>
                </a:extLst>
              </a:tr>
              <a:tr h="606103">
                <a:tc>
                  <a:txBody>
                    <a:bodyPr/>
                    <a:lstStyle/>
                    <a:p>
                      <a:pPr marL="0" marR="0" lvl="0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50" b="1" dirty="0">
                          <a:solidFill>
                            <a:srgbClr val="0C807E"/>
                          </a:solidFill>
                        </a:rPr>
                        <a:t>På tværs af fag</a:t>
                      </a:r>
                    </a:p>
                  </a:txBody>
                  <a:tcPr marL="180000" marR="50788" marT="71095" marB="710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u="sng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abc.ordbogen.com</a:t>
                      </a:r>
                      <a:endParaRPr lang="da-DK" sz="700" b="0" i="0" u="sng" strike="noStrike" dirty="0">
                        <a:solidFill>
                          <a:srgbClr val="0C807E"/>
                        </a:solidFill>
                        <a:effectLst/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b="0" dirty="0">
                          <a:solidFill>
                            <a:srgbClr val="0C807E"/>
                          </a:solidFill>
                          <a:latin typeface="+mn-lt"/>
                          <a:hlinkClick r:id="rId5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AppWriter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700" b="0" i="0" u="sng" strike="noStrike" kern="1200" dirty="0">
                          <a:solidFill>
                            <a:srgbClr val="0C807E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SkoleTube.dk</a:t>
                      </a:r>
                      <a:endParaRPr lang="da-DK" sz="700" b="0" dirty="0">
                        <a:solidFill>
                          <a:srgbClr val="0C807E"/>
                        </a:solidFill>
                        <a:latin typeface="+mn-lt"/>
                      </a:endParaRPr>
                    </a:p>
                  </a:txBody>
                  <a:tcPr marL="180000" marR="3527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80" marR="0" lvl="1" indent="0" algn="l" defTabSz="4179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  <a:p>
                      <a:pPr marL="208915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700" dirty="0">
                          <a:solidFill>
                            <a:srgbClr val="0C807E"/>
                          </a:solidFill>
                        </a:rPr>
                        <a:t>0. – 9. klasse</a:t>
                      </a:r>
                    </a:p>
                  </a:txBody>
                  <a:tcPr marL="35547" marR="50788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37041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45" y="0"/>
            <a:ext cx="4914001" cy="608798"/>
          </a:xfrm>
          <a:noFill/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800" dirty="0">
                <a:solidFill>
                  <a:srgbClr val="0C807E"/>
                </a:solidFill>
              </a:rPr>
              <a:t>Digitale læremidler</a:t>
            </a:r>
            <a:br>
              <a:rPr lang="da-DK" sz="3200" dirty="0"/>
            </a:br>
            <a:r>
              <a:rPr lang="da-DK" sz="950" b="0" dirty="0">
                <a:solidFill>
                  <a:srgbClr val="0C807E"/>
                </a:solidFill>
                <a:latin typeface="+mn-lt"/>
              </a:rPr>
              <a:t>- for alle folkeskoler i København – gældende til 2028</a:t>
            </a:r>
            <a:endParaRPr lang="da-DK" sz="950" dirty="0">
              <a:solidFill>
                <a:srgbClr val="0C807E"/>
              </a:solidFill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640910-FD8D-A20D-70C6-1D53BC909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166928" y="1325641"/>
            <a:ext cx="294149" cy="294149"/>
          </a:xfrm>
          <a:prstGeom prst="rect">
            <a:avLst/>
          </a:prstGeom>
        </p:spPr>
      </p:pic>
      <p:sp>
        <p:nvSpPr>
          <p:cNvPr id="15" name="Freeform 17">
            <a:extLst>
              <a:ext uri="{FF2B5EF4-FFF2-40B4-BE49-F238E27FC236}">
                <a16:creationId xmlns:a16="http://schemas.microsoft.com/office/drawing/2014/main" id="{413219E4-4AA9-AC00-8FED-AE493009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36482" y="6772646"/>
            <a:ext cx="144728" cy="277411"/>
          </a:xfrm>
          <a:custGeom>
            <a:avLst/>
            <a:gdLst>
              <a:gd name="T0" fmla="*/ 720 w 1262"/>
              <a:gd name="T1" fmla="*/ 1675 h 2445"/>
              <a:gd name="T2" fmla="*/ 720 w 1262"/>
              <a:gd name="T3" fmla="*/ 1675 h 2445"/>
              <a:gd name="T4" fmla="*/ 661 w 1262"/>
              <a:gd name="T5" fmla="*/ 1682 h 2445"/>
              <a:gd name="T6" fmla="*/ 661 w 1262"/>
              <a:gd name="T7" fmla="*/ 1353 h 2445"/>
              <a:gd name="T8" fmla="*/ 954 w 1262"/>
              <a:gd name="T9" fmla="*/ 1104 h 2445"/>
              <a:gd name="T10" fmla="*/ 919 w 1262"/>
              <a:gd name="T11" fmla="*/ 1063 h 2445"/>
              <a:gd name="T12" fmla="*/ 661 w 1262"/>
              <a:gd name="T13" fmla="*/ 1283 h 2445"/>
              <a:gd name="T14" fmla="*/ 661 w 1262"/>
              <a:gd name="T15" fmla="*/ 962 h 2445"/>
              <a:gd name="T16" fmla="*/ 607 w 1262"/>
              <a:gd name="T17" fmla="*/ 962 h 2445"/>
              <a:gd name="T18" fmla="*/ 608 w 1262"/>
              <a:gd name="T19" fmla="*/ 1475 h 2445"/>
              <a:gd name="T20" fmla="*/ 285 w 1262"/>
              <a:gd name="T21" fmla="*/ 1218 h 2445"/>
              <a:gd name="T22" fmla="*/ 252 w 1262"/>
              <a:gd name="T23" fmla="*/ 1260 h 2445"/>
              <a:gd name="T24" fmla="*/ 608 w 1262"/>
              <a:gd name="T25" fmla="*/ 1544 h 2445"/>
              <a:gd name="T26" fmla="*/ 608 w 1262"/>
              <a:gd name="T27" fmla="*/ 1683 h 2445"/>
              <a:gd name="T28" fmla="*/ 222 w 1262"/>
              <a:gd name="T29" fmla="*/ 1515 h 2445"/>
              <a:gd name="T30" fmla="*/ 53 w 1262"/>
              <a:gd name="T31" fmla="*/ 1106 h 2445"/>
              <a:gd name="T32" fmla="*/ 227 w 1262"/>
              <a:gd name="T33" fmla="*/ 452 h 2445"/>
              <a:gd name="T34" fmla="*/ 631 w 1262"/>
              <a:gd name="T35" fmla="*/ 52 h 2445"/>
              <a:gd name="T36" fmla="*/ 631 w 1262"/>
              <a:gd name="T37" fmla="*/ 52 h 2445"/>
              <a:gd name="T38" fmla="*/ 1136 w 1262"/>
              <a:gd name="T39" fmla="*/ 713 h 2445"/>
              <a:gd name="T40" fmla="*/ 1209 w 1262"/>
              <a:gd name="T41" fmla="*/ 1106 h 2445"/>
              <a:gd name="T42" fmla="*/ 720 w 1262"/>
              <a:gd name="T43" fmla="*/ 1675 h 2445"/>
              <a:gd name="T44" fmla="*/ 1187 w 1262"/>
              <a:gd name="T45" fmla="*/ 697 h 2445"/>
              <a:gd name="T46" fmla="*/ 1187 w 1262"/>
              <a:gd name="T47" fmla="*/ 697 h 2445"/>
              <a:gd name="T48" fmla="*/ 631 w 1262"/>
              <a:gd name="T49" fmla="*/ 0 h 2445"/>
              <a:gd name="T50" fmla="*/ 179 w 1262"/>
              <a:gd name="T51" fmla="*/ 429 h 2445"/>
              <a:gd name="T52" fmla="*/ 0 w 1262"/>
              <a:gd name="T53" fmla="*/ 1106 h 2445"/>
              <a:gd name="T54" fmla="*/ 184 w 1262"/>
              <a:gd name="T55" fmla="*/ 1552 h 2445"/>
              <a:gd name="T56" fmla="*/ 608 w 1262"/>
              <a:gd name="T57" fmla="*/ 1737 h 2445"/>
              <a:gd name="T58" fmla="*/ 608 w 1262"/>
              <a:gd name="T59" fmla="*/ 2445 h 2445"/>
              <a:gd name="T60" fmla="*/ 661 w 1262"/>
              <a:gd name="T61" fmla="*/ 2445 h 2445"/>
              <a:gd name="T62" fmla="*/ 661 w 1262"/>
              <a:gd name="T63" fmla="*/ 1736 h 2445"/>
              <a:gd name="T64" fmla="*/ 728 w 1262"/>
              <a:gd name="T65" fmla="*/ 1728 h 2445"/>
              <a:gd name="T66" fmla="*/ 1262 w 1262"/>
              <a:gd name="T67" fmla="*/ 1106 h 2445"/>
              <a:gd name="T68" fmla="*/ 1187 w 1262"/>
              <a:gd name="T69" fmla="*/ 697 h 2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2" h="2445">
                <a:moveTo>
                  <a:pt x="720" y="1675"/>
                </a:moveTo>
                <a:lnTo>
                  <a:pt x="720" y="1675"/>
                </a:lnTo>
                <a:cubicBezTo>
                  <a:pt x="700" y="1678"/>
                  <a:pt x="681" y="1681"/>
                  <a:pt x="661" y="1682"/>
                </a:cubicBezTo>
                <a:lnTo>
                  <a:pt x="661" y="1353"/>
                </a:lnTo>
                <a:lnTo>
                  <a:pt x="954" y="1104"/>
                </a:lnTo>
                <a:lnTo>
                  <a:pt x="919" y="1063"/>
                </a:lnTo>
                <a:lnTo>
                  <a:pt x="661" y="1283"/>
                </a:lnTo>
                <a:lnTo>
                  <a:pt x="661" y="962"/>
                </a:lnTo>
                <a:lnTo>
                  <a:pt x="607" y="962"/>
                </a:lnTo>
                <a:lnTo>
                  <a:pt x="608" y="1475"/>
                </a:lnTo>
                <a:lnTo>
                  <a:pt x="285" y="1218"/>
                </a:lnTo>
                <a:lnTo>
                  <a:pt x="252" y="1260"/>
                </a:lnTo>
                <a:lnTo>
                  <a:pt x="608" y="1544"/>
                </a:lnTo>
                <a:lnTo>
                  <a:pt x="608" y="1683"/>
                </a:lnTo>
                <a:cubicBezTo>
                  <a:pt x="462" y="1678"/>
                  <a:pt x="326" y="1618"/>
                  <a:pt x="222" y="1515"/>
                </a:cubicBezTo>
                <a:cubicBezTo>
                  <a:pt x="113" y="1405"/>
                  <a:pt x="53" y="1260"/>
                  <a:pt x="53" y="1106"/>
                </a:cubicBezTo>
                <a:cubicBezTo>
                  <a:pt x="53" y="935"/>
                  <a:pt x="124" y="666"/>
                  <a:pt x="227" y="452"/>
                </a:cubicBezTo>
                <a:cubicBezTo>
                  <a:pt x="349" y="198"/>
                  <a:pt x="496" y="52"/>
                  <a:pt x="631" y="52"/>
                </a:cubicBezTo>
                <a:lnTo>
                  <a:pt x="631" y="52"/>
                </a:lnTo>
                <a:cubicBezTo>
                  <a:pt x="837" y="52"/>
                  <a:pt x="1034" y="384"/>
                  <a:pt x="1136" y="713"/>
                </a:cubicBezTo>
                <a:cubicBezTo>
                  <a:pt x="1182" y="861"/>
                  <a:pt x="1209" y="1004"/>
                  <a:pt x="1209" y="1106"/>
                </a:cubicBezTo>
                <a:cubicBezTo>
                  <a:pt x="1209" y="1391"/>
                  <a:pt x="1003" y="1631"/>
                  <a:pt x="720" y="1675"/>
                </a:cubicBezTo>
                <a:close/>
                <a:moveTo>
                  <a:pt x="1187" y="697"/>
                </a:moveTo>
                <a:lnTo>
                  <a:pt x="1187" y="697"/>
                </a:lnTo>
                <a:cubicBezTo>
                  <a:pt x="1087" y="375"/>
                  <a:pt x="880" y="0"/>
                  <a:pt x="631" y="0"/>
                </a:cubicBezTo>
                <a:cubicBezTo>
                  <a:pt x="417" y="0"/>
                  <a:pt x="256" y="268"/>
                  <a:pt x="179" y="429"/>
                </a:cubicBezTo>
                <a:cubicBezTo>
                  <a:pt x="73" y="650"/>
                  <a:pt x="0" y="928"/>
                  <a:pt x="0" y="1106"/>
                </a:cubicBezTo>
                <a:cubicBezTo>
                  <a:pt x="0" y="1275"/>
                  <a:pt x="65" y="1433"/>
                  <a:pt x="184" y="1552"/>
                </a:cubicBezTo>
                <a:cubicBezTo>
                  <a:pt x="298" y="1666"/>
                  <a:pt x="448" y="1731"/>
                  <a:pt x="608" y="1737"/>
                </a:cubicBezTo>
                <a:lnTo>
                  <a:pt x="608" y="2445"/>
                </a:lnTo>
                <a:lnTo>
                  <a:pt x="661" y="2445"/>
                </a:lnTo>
                <a:lnTo>
                  <a:pt x="661" y="1736"/>
                </a:lnTo>
                <a:cubicBezTo>
                  <a:pt x="684" y="1734"/>
                  <a:pt x="707" y="1731"/>
                  <a:pt x="728" y="1728"/>
                </a:cubicBezTo>
                <a:cubicBezTo>
                  <a:pt x="1038" y="1679"/>
                  <a:pt x="1262" y="1418"/>
                  <a:pt x="1262" y="1106"/>
                </a:cubicBezTo>
                <a:cubicBezTo>
                  <a:pt x="1262" y="998"/>
                  <a:pt x="1235" y="850"/>
                  <a:pt x="1187" y="697"/>
                </a:cubicBezTo>
                <a:close/>
              </a:path>
            </a:pathLst>
          </a:custGeom>
          <a:solidFill>
            <a:srgbClr val="0C807E"/>
          </a:solidFill>
          <a:ln w="9525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a-DK" sz="1013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8E3F9DC-FF88-0773-9FA9-75DADFC0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166928" y="7234800"/>
            <a:ext cx="256999" cy="256999"/>
          </a:xfrm>
          <a:prstGeom prst="rect">
            <a:avLst/>
          </a:prstGeom>
        </p:spPr>
      </p:pic>
      <p:sp>
        <p:nvSpPr>
          <p:cNvPr id="19" name="Freeform 21">
            <a:extLst>
              <a:ext uri="{FF2B5EF4-FFF2-40B4-BE49-F238E27FC236}">
                <a16:creationId xmlns:a16="http://schemas.microsoft.com/office/drawing/2014/main" id="{4FE25E4D-0F56-8788-9524-E6365C3B1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10259" y="7770206"/>
            <a:ext cx="191348" cy="192123"/>
          </a:xfrm>
          <a:custGeom>
            <a:avLst/>
            <a:gdLst>
              <a:gd name="T0" fmla="*/ 663 w 2453"/>
              <a:gd name="T1" fmla="*/ 2254 h 2460"/>
              <a:gd name="T2" fmla="*/ 1042 w 2453"/>
              <a:gd name="T3" fmla="*/ 1854 h 2460"/>
              <a:gd name="T4" fmla="*/ 1487 w 2453"/>
              <a:gd name="T5" fmla="*/ 2369 h 2460"/>
              <a:gd name="T6" fmla="*/ 663 w 2453"/>
              <a:gd name="T7" fmla="*/ 2254 h 2460"/>
              <a:gd name="T8" fmla="*/ 55 w 2453"/>
              <a:gd name="T9" fmla="*/ 1249 h 2460"/>
              <a:gd name="T10" fmla="*/ 467 w 2453"/>
              <a:gd name="T11" fmla="*/ 700 h 2460"/>
              <a:gd name="T12" fmla="*/ 254 w 2453"/>
              <a:gd name="T13" fmla="*/ 1511 h 2460"/>
              <a:gd name="T14" fmla="*/ 84 w 2453"/>
              <a:gd name="T15" fmla="*/ 1493 h 2460"/>
              <a:gd name="T16" fmla="*/ 80 w 2453"/>
              <a:gd name="T17" fmla="*/ 1476 h 2460"/>
              <a:gd name="T18" fmla="*/ 538 w 2453"/>
              <a:gd name="T19" fmla="*/ 1100 h 2460"/>
              <a:gd name="T20" fmla="*/ 520 w 2453"/>
              <a:gd name="T21" fmla="*/ 693 h 2460"/>
              <a:gd name="T22" fmla="*/ 1281 w 2453"/>
              <a:gd name="T23" fmla="*/ 533 h 2460"/>
              <a:gd name="T24" fmla="*/ 970 w 2453"/>
              <a:gd name="T25" fmla="*/ 1277 h 2460"/>
              <a:gd name="T26" fmla="*/ 1790 w 2453"/>
              <a:gd name="T27" fmla="*/ 377 h 2460"/>
              <a:gd name="T28" fmla="*/ 1309 w 2453"/>
              <a:gd name="T29" fmla="*/ 486 h 2460"/>
              <a:gd name="T30" fmla="*/ 1004 w 2453"/>
              <a:gd name="T31" fmla="*/ 85 h 2460"/>
              <a:gd name="T32" fmla="*/ 1810 w 2453"/>
              <a:gd name="T33" fmla="*/ 219 h 2460"/>
              <a:gd name="T34" fmla="*/ 256 w 2453"/>
              <a:gd name="T35" fmla="*/ 1564 h 2460"/>
              <a:gd name="T36" fmla="*/ 582 w 2453"/>
              <a:gd name="T37" fmla="*/ 1985 h 2460"/>
              <a:gd name="T38" fmla="*/ 103 w 2453"/>
              <a:gd name="T39" fmla="*/ 1564 h 2460"/>
              <a:gd name="T40" fmla="*/ 1429 w 2453"/>
              <a:gd name="T41" fmla="*/ 1959 h 2460"/>
              <a:gd name="T42" fmla="*/ 1064 w 2453"/>
              <a:gd name="T43" fmla="*/ 1805 h 2460"/>
              <a:gd name="T44" fmla="*/ 1345 w 2453"/>
              <a:gd name="T45" fmla="*/ 1068 h 2460"/>
              <a:gd name="T46" fmla="*/ 1858 w 2453"/>
              <a:gd name="T47" fmla="*/ 1685 h 2460"/>
              <a:gd name="T48" fmla="*/ 2149 w 2453"/>
              <a:gd name="T49" fmla="*/ 856 h 2460"/>
              <a:gd name="T50" fmla="*/ 1842 w 2453"/>
              <a:gd name="T51" fmla="*/ 392 h 2460"/>
              <a:gd name="T52" fmla="*/ 2045 w 2453"/>
              <a:gd name="T53" fmla="*/ 397 h 2460"/>
              <a:gd name="T54" fmla="*/ 2149 w 2453"/>
              <a:gd name="T55" fmla="*/ 856 h 2460"/>
              <a:gd name="T56" fmla="*/ 2234 w 2453"/>
              <a:gd name="T57" fmla="*/ 1825 h 2460"/>
              <a:gd name="T58" fmla="*/ 1881 w 2453"/>
              <a:gd name="T59" fmla="*/ 1255 h 2460"/>
              <a:gd name="T60" fmla="*/ 2379 w 2453"/>
              <a:gd name="T61" fmla="*/ 1025 h 2460"/>
              <a:gd name="T62" fmla="*/ 2399 w 2453"/>
              <a:gd name="T63" fmla="*/ 1221 h 2460"/>
              <a:gd name="T64" fmla="*/ 2234 w 2453"/>
              <a:gd name="T65" fmla="*/ 1825 h 2460"/>
              <a:gd name="T66" fmla="*/ 2128 w 2453"/>
              <a:gd name="T67" fmla="*/ 2056 h 2460"/>
              <a:gd name="T68" fmla="*/ 2152 w 2453"/>
              <a:gd name="T69" fmla="*/ 2029 h 2460"/>
              <a:gd name="T70" fmla="*/ 2171 w 2453"/>
              <a:gd name="T71" fmla="*/ 2007 h 2460"/>
              <a:gd name="T72" fmla="*/ 2268 w 2453"/>
              <a:gd name="T73" fmla="*/ 1874 h 2460"/>
              <a:gd name="T74" fmla="*/ 2453 w 2453"/>
              <a:gd name="T75" fmla="*/ 1225 h 2460"/>
              <a:gd name="T76" fmla="*/ 0 w 2453"/>
              <a:gd name="T77" fmla="*/ 1225 h 2460"/>
              <a:gd name="T78" fmla="*/ 1226 w 2453"/>
              <a:gd name="T79" fmla="*/ 2460 h 2460"/>
              <a:gd name="T80" fmla="*/ 1241 w 2453"/>
              <a:gd name="T81" fmla="*/ 2452 h 2460"/>
              <a:gd name="T82" fmla="*/ 1526 w 2453"/>
              <a:gd name="T83" fmla="*/ 2415 h 2460"/>
              <a:gd name="T84" fmla="*/ 2093 w 2453"/>
              <a:gd name="T85" fmla="*/ 2092 h 2460"/>
              <a:gd name="T86" fmla="*/ 2115 w 2453"/>
              <a:gd name="T87" fmla="*/ 2070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3" h="2460">
                <a:moveTo>
                  <a:pt x="663" y="2254"/>
                </a:moveTo>
                <a:lnTo>
                  <a:pt x="663" y="2254"/>
                </a:lnTo>
                <a:lnTo>
                  <a:pt x="636" y="1993"/>
                </a:lnTo>
                <a:lnTo>
                  <a:pt x="1042" y="1854"/>
                </a:lnTo>
                <a:lnTo>
                  <a:pt x="1409" y="2008"/>
                </a:lnTo>
                <a:lnTo>
                  <a:pt x="1487" y="2369"/>
                </a:lnTo>
                <a:cubicBezTo>
                  <a:pt x="1403" y="2389"/>
                  <a:pt x="1316" y="2399"/>
                  <a:pt x="1226" y="2399"/>
                </a:cubicBezTo>
                <a:cubicBezTo>
                  <a:pt x="1022" y="2399"/>
                  <a:pt x="830" y="2346"/>
                  <a:pt x="663" y="2254"/>
                </a:cubicBezTo>
                <a:close/>
                <a:moveTo>
                  <a:pt x="55" y="1249"/>
                </a:moveTo>
                <a:lnTo>
                  <a:pt x="55" y="1249"/>
                </a:lnTo>
                <a:cubicBezTo>
                  <a:pt x="52" y="1022"/>
                  <a:pt x="114" y="810"/>
                  <a:pt x="224" y="629"/>
                </a:cubicBezTo>
                <a:lnTo>
                  <a:pt x="467" y="700"/>
                </a:lnTo>
                <a:lnTo>
                  <a:pt x="485" y="1112"/>
                </a:lnTo>
                <a:lnTo>
                  <a:pt x="254" y="1511"/>
                </a:lnTo>
                <a:lnTo>
                  <a:pt x="88" y="1511"/>
                </a:lnTo>
                <a:cubicBezTo>
                  <a:pt x="87" y="1505"/>
                  <a:pt x="85" y="1499"/>
                  <a:pt x="84" y="1493"/>
                </a:cubicBezTo>
                <a:cubicBezTo>
                  <a:pt x="83" y="1492"/>
                  <a:pt x="83" y="1491"/>
                  <a:pt x="83" y="1490"/>
                </a:cubicBezTo>
                <a:cubicBezTo>
                  <a:pt x="82" y="1485"/>
                  <a:pt x="81" y="1481"/>
                  <a:pt x="80" y="1476"/>
                </a:cubicBezTo>
                <a:cubicBezTo>
                  <a:pt x="64" y="1403"/>
                  <a:pt x="56" y="1327"/>
                  <a:pt x="55" y="1249"/>
                </a:cubicBezTo>
                <a:close/>
                <a:moveTo>
                  <a:pt x="538" y="1100"/>
                </a:moveTo>
                <a:lnTo>
                  <a:pt x="538" y="1100"/>
                </a:lnTo>
                <a:lnTo>
                  <a:pt x="520" y="693"/>
                </a:lnTo>
                <a:lnTo>
                  <a:pt x="948" y="396"/>
                </a:lnTo>
                <a:lnTo>
                  <a:pt x="1281" y="533"/>
                </a:lnTo>
                <a:lnTo>
                  <a:pt x="1313" y="1025"/>
                </a:lnTo>
                <a:lnTo>
                  <a:pt x="970" y="1277"/>
                </a:lnTo>
                <a:lnTo>
                  <a:pt x="538" y="1100"/>
                </a:lnTo>
                <a:close/>
                <a:moveTo>
                  <a:pt x="1790" y="377"/>
                </a:moveTo>
                <a:lnTo>
                  <a:pt x="1790" y="377"/>
                </a:lnTo>
                <a:lnTo>
                  <a:pt x="1309" y="486"/>
                </a:lnTo>
                <a:lnTo>
                  <a:pt x="974" y="349"/>
                </a:lnTo>
                <a:lnTo>
                  <a:pt x="1004" y="85"/>
                </a:lnTo>
                <a:cubicBezTo>
                  <a:pt x="1072" y="71"/>
                  <a:pt x="1141" y="64"/>
                  <a:pt x="1212" y="63"/>
                </a:cubicBezTo>
                <a:cubicBezTo>
                  <a:pt x="1425" y="61"/>
                  <a:pt x="1630" y="115"/>
                  <a:pt x="1810" y="219"/>
                </a:cubicBezTo>
                <a:lnTo>
                  <a:pt x="1790" y="377"/>
                </a:lnTo>
                <a:close/>
                <a:moveTo>
                  <a:pt x="256" y="1564"/>
                </a:moveTo>
                <a:lnTo>
                  <a:pt x="256" y="1564"/>
                </a:lnTo>
                <a:lnTo>
                  <a:pt x="582" y="1985"/>
                </a:lnTo>
                <a:lnTo>
                  <a:pt x="606" y="2221"/>
                </a:lnTo>
                <a:cubicBezTo>
                  <a:pt x="367" y="2072"/>
                  <a:pt x="186" y="1839"/>
                  <a:pt x="103" y="1564"/>
                </a:cubicBezTo>
                <a:lnTo>
                  <a:pt x="256" y="1564"/>
                </a:lnTo>
                <a:close/>
                <a:moveTo>
                  <a:pt x="1429" y="1959"/>
                </a:moveTo>
                <a:lnTo>
                  <a:pt x="1429" y="1959"/>
                </a:lnTo>
                <a:lnTo>
                  <a:pt x="1064" y="1805"/>
                </a:lnTo>
                <a:lnTo>
                  <a:pt x="1002" y="1319"/>
                </a:lnTo>
                <a:lnTo>
                  <a:pt x="1345" y="1068"/>
                </a:lnTo>
                <a:lnTo>
                  <a:pt x="1828" y="1265"/>
                </a:lnTo>
                <a:lnTo>
                  <a:pt x="1858" y="1685"/>
                </a:lnTo>
                <a:lnTo>
                  <a:pt x="1429" y="1959"/>
                </a:lnTo>
                <a:close/>
                <a:moveTo>
                  <a:pt x="2149" y="856"/>
                </a:moveTo>
                <a:lnTo>
                  <a:pt x="2149" y="856"/>
                </a:lnTo>
                <a:lnTo>
                  <a:pt x="1842" y="392"/>
                </a:lnTo>
                <a:lnTo>
                  <a:pt x="1860" y="249"/>
                </a:lnTo>
                <a:cubicBezTo>
                  <a:pt x="1925" y="292"/>
                  <a:pt x="1987" y="341"/>
                  <a:pt x="2045" y="397"/>
                </a:cubicBezTo>
                <a:cubicBezTo>
                  <a:pt x="2205" y="553"/>
                  <a:pt x="2314" y="747"/>
                  <a:pt x="2365" y="959"/>
                </a:cubicBezTo>
                <a:lnTo>
                  <a:pt x="2149" y="856"/>
                </a:lnTo>
                <a:close/>
                <a:moveTo>
                  <a:pt x="2234" y="1825"/>
                </a:moveTo>
                <a:lnTo>
                  <a:pt x="2234" y="1825"/>
                </a:lnTo>
                <a:lnTo>
                  <a:pt x="1911" y="1681"/>
                </a:lnTo>
                <a:lnTo>
                  <a:pt x="1881" y="1255"/>
                </a:lnTo>
                <a:lnTo>
                  <a:pt x="2139" y="910"/>
                </a:lnTo>
                <a:lnTo>
                  <a:pt x="2379" y="1025"/>
                </a:lnTo>
                <a:cubicBezTo>
                  <a:pt x="2390" y="1089"/>
                  <a:pt x="2397" y="1154"/>
                  <a:pt x="2397" y="1221"/>
                </a:cubicBezTo>
                <a:lnTo>
                  <a:pt x="2399" y="1221"/>
                </a:lnTo>
                <a:cubicBezTo>
                  <a:pt x="2399" y="1222"/>
                  <a:pt x="2400" y="1224"/>
                  <a:pt x="2400" y="1225"/>
                </a:cubicBezTo>
                <a:cubicBezTo>
                  <a:pt x="2400" y="1444"/>
                  <a:pt x="2339" y="1650"/>
                  <a:pt x="2234" y="1825"/>
                </a:cubicBezTo>
                <a:close/>
                <a:moveTo>
                  <a:pt x="2128" y="2056"/>
                </a:moveTo>
                <a:lnTo>
                  <a:pt x="2128" y="2056"/>
                </a:lnTo>
                <a:cubicBezTo>
                  <a:pt x="2130" y="2053"/>
                  <a:pt x="2133" y="2051"/>
                  <a:pt x="2135" y="2048"/>
                </a:cubicBezTo>
                <a:cubicBezTo>
                  <a:pt x="2141" y="2042"/>
                  <a:pt x="2147" y="2035"/>
                  <a:pt x="2152" y="2029"/>
                </a:cubicBezTo>
                <a:cubicBezTo>
                  <a:pt x="2154" y="2026"/>
                  <a:pt x="2156" y="2024"/>
                  <a:pt x="2158" y="2022"/>
                </a:cubicBezTo>
                <a:cubicBezTo>
                  <a:pt x="2163" y="2017"/>
                  <a:pt x="2167" y="2012"/>
                  <a:pt x="2171" y="2007"/>
                </a:cubicBezTo>
                <a:cubicBezTo>
                  <a:pt x="2172" y="2005"/>
                  <a:pt x="2174" y="2004"/>
                  <a:pt x="2175" y="2002"/>
                </a:cubicBezTo>
                <a:cubicBezTo>
                  <a:pt x="2214" y="1955"/>
                  <a:pt x="2244" y="1911"/>
                  <a:pt x="2268" y="1874"/>
                </a:cubicBezTo>
                <a:cubicBezTo>
                  <a:pt x="2269" y="1872"/>
                  <a:pt x="2269" y="1871"/>
                  <a:pt x="2270" y="1869"/>
                </a:cubicBezTo>
                <a:cubicBezTo>
                  <a:pt x="2386" y="1682"/>
                  <a:pt x="2453" y="1461"/>
                  <a:pt x="2453" y="1225"/>
                </a:cubicBezTo>
                <a:cubicBezTo>
                  <a:pt x="2453" y="549"/>
                  <a:pt x="1903" y="0"/>
                  <a:pt x="1226" y="0"/>
                </a:cubicBezTo>
                <a:cubicBezTo>
                  <a:pt x="550" y="0"/>
                  <a:pt x="0" y="549"/>
                  <a:pt x="0" y="1225"/>
                </a:cubicBezTo>
                <a:cubicBezTo>
                  <a:pt x="0" y="1313"/>
                  <a:pt x="9" y="1399"/>
                  <a:pt x="27" y="1482"/>
                </a:cubicBezTo>
                <a:cubicBezTo>
                  <a:pt x="141" y="2040"/>
                  <a:pt x="637" y="2460"/>
                  <a:pt x="1226" y="2460"/>
                </a:cubicBezTo>
                <a:cubicBezTo>
                  <a:pt x="1231" y="2460"/>
                  <a:pt x="1236" y="2459"/>
                  <a:pt x="1241" y="2459"/>
                </a:cubicBezTo>
                <a:lnTo>
                  <a:pt x="1241" y="2452"/>
                </a:lnTo>
                <a:cubicBezTo>
                  <a:pt x="1338" y="2451"/>
                  <a:pt x="1433" y="2438"/>
                  <a:pt x="1524" y="2415"/>
                </a:cubicBezTo>
                <a:cubicBezTo>
                  <a:pt x="1524" y="2415"/>
                  <a:pt x="1525" y="2415"/>
                  <a:pt x="1526" y="2415"/>
                </a:cubicBezTo>
                <a:cubicBezTo>
                  <a:pt x="1781" y="2351"/>
                  <a:pt x="1965" y="2220"/>
                  <a:pt x="2093" y="2093"/>
                </a:cubicBezTo>
                <a:lnTo>
                  <a:pt x="2093" y="2092"/>
                </a:lnTo>
                <a:cubicBezTo>
                  <a:pt x="2099" y="2086"/>
                  <a:pt x="2105" y="2081"/>
                  <a:pt x="2110" y="2075"/>
                </a:cubicBezTo>
                <a:cubicBezTo>
                  <a:pt x="2112" y="2073"/>
                  <a:pt x="2113" y="2071"/>
                  <a:pt x="2115" y="2070"/>
                </a:cubicBezTo>
                <a:cubicBezTo>
                  <a:pt x="2119" y="2065"/>
                  <a:pt x="2124" y="2061"/>
                  <a:pt x="2128" y="2056"/>
                </a:cubicBezTo>
                <a:close/>
              </a:path>
            </a:pathLst>
          </a:custGeom>
          <a:solidFill>
            <a:srgbClr val="0C807E"/>
          </a:solidFill>
          <a:ln w="9525">
            <a:solidFill>
              <a:srgbClr val="0C807E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AF45102-BA25-7435-EAC6-A9356E788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218927" y="8419543"/>
            <a:ext cx="191348" cy="1913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52DBF8C-0A31-EF9D-F869-72489EFE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210259" y="9006567"/>
            <a:ext cx="192123" cy="192123"/>
          </a:xfrm>
          <a:prstGeom prst="rect">
            <a:avLst/>
          </a:prstGeom>
        </p:spPr>
      </p:pic>
      <p:pic>
        <p:nvPicPr>
          <p:cNvPr id="25" name="Billede 24" descr="Logo for Københavns Kommune">
            <a:extLst>
              <a:ext uri="{FF2B5EF4-FFF2-40B4-BE49-F238E27FC236}">
                <a16:creationId xmlns:a16="http://schemas.microsoft.com/office/drawing/2014/main" id="{8AA4E525-DE1B-2938-2B57-C6DABE0425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09953"/>
            <a:ext cx="638904" cy="66565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BC137DC-95AA-2743-AEE7-334167783D9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160000" y="2696592"/>
            <a:ext cx="294149" cy="2941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34FFFC7-77C3-AF7D-4D4A-13724AC017FD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150615" y="3582890"/>
            <a:ext cx="294149" cy="29414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C35C420-2220-83E3-0FD6-34ED50466095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150615" y="4136516"/>
            <a:ext cx="294149" cy="29414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5446923-9A5F-CBFD-27F7-8FA2D2A22FA1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2212183" y="2064568"/>
            <a:ext cx="218424" cy="21842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395D6E9-6995-5C47-BC16-78E7182BCB1F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2253530" y="4606199"/>
            <a:ext cx="135730" cy="30471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988C48C-872F-2465-BCFE-F6FA664063F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2166928" y="5086448"/>
            <a:ext cx="256999" cy="25699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76878C8-24F5-393B-A93C-C70EDCB4535D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2166928" y="5531108"/>
            <a:ext cx="256999" cy="25699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1003F23-B2DD-41A6-8AB2-CB045BB99D08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2166928" y="6156854"/>
            <a:ext cx="256999" cy="25699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8D5F1AB-DA51-F0D3-43D0-4205E92EAFAD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2210259" y="8728524"/>
            <a:ext cx="191348" cy="19134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E76608B-1B08-B268-32B8-189F172A53F8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2218927" y="8109787"/>
            <a:ext cx="192123" cy="19212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67AE29D-E068-A458-644A-923F54686C8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2166927" y="9391918"/>
            <a:ext cx="294149" cy="2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0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82c5a1cd-8e62-4b15-9093-7649178f8ce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EC8707B6BFE4CA221D7704B1F4DF2" ma:contentTypeVersion="17" ma:contentTypeDescription="Opret et nyt dokument." ma:contentTypeScope="" ma:versionID="128d7b8f4dc0d8421f6723e258391ade">
  <xsd:schema xmlns:xsd="http://www.w3.org/2001/XMLSchema" xmlns:xs="http://www.w3.org/2001/XMLSchema" xmlns:p="http://schemas.microsoft.com/office/2006/metadata/properties" xmlns:ns2="b1221380-7750-4772-beaf-40e9b2d3b491" xmlns:ns3="6fb1feb3-83e4-42a4-9fe4-0ad7cabd61c7" xmlns:ns4="0dd46b0f-e2c7-4a31-a61e-54a1e81a6d74" targetNamespace="http://schemas.microsoft.com/office/2006/metadata/properties" ma:root="true" ma:fieldsID="13c1bd7f89ed8300473100f382baa820" ns2:_="" ns3:_="" ns4:_="">
    <xsd:import namespace="b1221380-7750-4772-beaf-40e9b2d3b491"/>
    <xsd:import namespace="6fb1feb3-83e4-42a4-9fe4-0ad7cabd61c7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21380-7750-4772-beaf-40e9b2d3b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eDoc" ma:index="22" nillable="true" ma:displayName="eDoc" ma:internalName="eDoc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1feb3-83e4-42a4-9fe4-0ad7cabd6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30e1e0d-0bdd-44f3-8276-3805910ba40a}" ma:internalName="TaxCatchAll" ma:showField="CatchAllData" ma:web="6fb1feb3-83e4-42a4-9fe4-0ad7cabd61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221380-7750-4772-beaf-40e9b2d3b491">
      <Terms xmlns="http://schemas.microsoft.com/office/infopath/2007/PartnerControls"/>
    </lcf76f155ced4ddcb4097134ff3c332f>
    <eDoc xmlns="b1221380-7750-4772-beaf-40e9b2d3b491" xsi:nil="true"/>
    <TaxCatchAll xmlns="0dd46b0f-e2c7-4a31-a61e-54a1e81a6d74" xsi:nil="true"/>
    <SharedWithUsers xmlns="6fb1feb3-83e4-42a4-9fe4-0ad7cabd61c7">
      <UserInfo>
        <DisplayName>Heidi Theilmann Schmidt</DisplayName>
        <AccountId>15</AccountId>
        <AccountType/>
      </UserInfo>
      <UserInfo>
        <DisplayName>Mathilde Hemmingsen</DisplayName>
        <AccountId>99</AccountId>
        <AccountType/>
      </UserInfo>
      <UserInfo>
        <DisplayName>Mette Cløigaard Christensen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20458-2480-4C28-AA37-9F1582C02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21380-7750-4772-beaf-40e9b2d3b491"/>
    <ds:schemaRef ds:uri="6fb1feb3-83e4-42a4-9fe4-0ad7cabd61c7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0dd46b0f-e2c7-4a31-a61e-54a1e81a6d74"/>
    <ds:schemaRef ds:uri="http://schemas.openxmlformats.org/package/2006/metadata/core-properties"/>
    <ds:schemaRef ds:uri="http://purl.org/dc/terms/"/>
    <ds:schemaRef ds:uri="http://www.w3.org/XML/1998/namespace"/>
    <ds:schemaRef ds:uri="b1221380-7750-4772-beaf-40e9b2d3b4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fb1feb3-83e4-42a4-9fe4-0ad7cabd61c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</TotalTime>
  <Words>651</Words>
  <Application>Microsoft Office PowerPoint</Application>
  <PresentationFormat>A4-papir (210 x 297 mm)</PresentationFormat>
  <Paragraphs>128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Arial</vt:lpstr>
      <vt:lpstr>KBH</vt:lpstr>
      <vt:lpstr>KBH Tekst</vt:lpstr>
      <vt:lpstr>KBH Black</vt:lpstr>
      <vt:lpstr>KBH Medium</vt:lpstr>
      <vt:lpstr>Blank</vt:lpstr>
      <vt:lpstr>UK Blank</vt:lpstr>
      <vt:lpstr>Digitale læremidler - for alle folkeskoler i København – gældende til 2028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Mette Cløigaard Christensen</dc:creator>
  <cp:lastModifiedBy>Heidi Theilmann Schmidt</cp:lastModifiedBy>
  <cp:revision>13</cp:revision>
  <cp:lastPrinted>2023-02-16T10:27:17Z</cp:lastPrinted>
  <dcterms:created xsi:type="dcterms:W3CDTF">2022-06-08T13:51:41Z</dcterms:created>
  <dcterms:modified xsi:type="dcterms:W3CDTF">2025-09-09T08:28:23Z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0x010100ABBEC8707B6BFE4CA221D7704B1F4DF2</vt:lpwstr>
  </property>
  <property fmtid="{D5CDD505-2E9C-101B-9397-08002B2CF9AE}" pid="4" name="CloudStatistics_StoryID">
    <vt:lpwstr>273f16ad-89bd-4a2f-bc95-0b7d8ee6c0a2</vt:lpwstr>
  </property>
  <property fmtid="{D5CDD505-2E9C-101B-9397-08002B2CF9AE}" pid="5" name="MediaServiceImageTags">
    <vt:lpwstr/>
  </property>
</Properties>
</file>