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3"/>
  </p:sldMasterIdLst>
  <p:sldIdLst>
    <p:sldId id="257" r:id="rId4"/>
    <p:sldId id="256" r:id="rId5"/>
  </p:sldIdLst>
  <p:sldSz cx="9601200" cy="12801600" type="A3"/>
  <p:notesSz cx="6858000" cy="9144000"/>
  <p:custDataLst>
    <p:tags r:id="rId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024" userDrawn="1">
          <p15:clr>
            <a:srgbClr val="A4A3A4"/>
          </p15:clr>
        </p15:guide>
        <p15:guide id="3" pos="348" userDrawn="1">
          <p15:clr>
            <a:srgbClr val="A4A3A4"/>
          </p15:clr>
        </p15:guide>
        <p15:guide id="4" pos="5700" userDrawn="1">
          <p15:clr>
            <a:srgbClr val="A4A3A4"/>
          </p15:clr>
        </p15:guide>
        <p15:guide id="5" orient="horz" pos="7774" userDrawn="1">
          <p15:clr>
            <a:srgbClr val="A4A3A4"/>
          </p15:clr>
        </p15:guide>
        <p15:guide id="6" orient="horz" pos="24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8E1"/>
    <a:srgbClr val="FFFFFF"/>
    <a:srgbClr val="00A055"/>
    <a:srgbClr val="F183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D7023F-E4AD-455E-A963-32564BE7AC34}" v="72" dt="2025-10-27T14:14:16.3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35"/>
    <p:restoredTop sz="96327"/>
  </p:normalViewPr>
  <p:slideViewPr>
    <p:cSldViewPr snapToGrid="0" snapToObjects="1" showGuides="1">
      <p:cViewPr varScale="1">
        <p:scale>
          <a:sx n="60" d="100"/>
          <a:sy n="60" d="100"/>
        </p:scale>
        <p:origin x="1884" y="84"/>
      </p:cViewPr>
      <p:guideLst>
        <p:guide pos="3024"/>
        <p:guide pos="348"/>
        <p:guide pos="5700"/>
        <p:guide orient="horz" pos="7774"/>
        <p:guide orient="horz" pos="24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tags" Target="tags/tag1.xml"/><Relationship Id="rId11" Type="http://schemas.microsoft.com/office/2016/11/relationships/changesInfo" Target="changesInfos/changesInfo1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a Hviid" userId="ec1f7da3-0753-4bce-979b-3d5d33217f26" providerId="ADAL" clId="{EB4A75EB-47E6-4BA7-990A-F1BEBBCC0464}"/>
    <pc:docChg chg="modSld">
      <pc:chgData name="Christina Hviid" userId="ec1f7da3-0753-4bce-979b-3d5d33217f26" providerId="ADAL" clId="{EB4A75EB-47E6-4BA7-990A-F1BEBBCC0464}" dt="2025-10-07T09:46:04.180" v="70" actId="1076"/>
      <pc:docMkLst>
        <pc:docMk/>
      </pc:docMkLst>
      <pc:sldChg chg="addSp modSp mod">
        <pc:chgData name="Christina Hviid" userId="ec1f7da3-0753-4bce-979b-3d5d33217f26" providerId="ADAL" clId="{EB4A75EB-47E6-4BA7-990A-F1BEBBCC0464}" dt="2025-10-07T09:46:04.180" v="70" actId="1076"/>
        <pc:sldMkLst>
          <pc:docMk/>
          <pc:sldMk cId="706600189" sldId="256"/>
        </pc:sldMkLst>
        <pc:spChg chg="add mod">
          <ac:chgData name="Christina Hviid" userId="ec1f7da3-0753-4bce-979b-3d5d33217f26" providerId="ADAL" clId="{EB4A75EB-47E6-4BA7-990A-F1BEBBCC0464}" dt="2025-10-07T09:46:04.180" v="70" actId="1076"/>
          <ac:spMkLst>
            <pc:docMk/>
            <pc:sldMk cId="706600189" sldId="256"/>
            <ac:spMk id="2" creationId="{0D9A0174-4E77-C753-548E-D5C7241151B1}"/>
          </ac:spMkLst>
        </pc:spChg>
        <pc:spChg chg="mod">
          <ac:chgData name="Christina Hviid" userId="ec1f7da3-0753-4bce-979b-3d5d33217f26" providerId="ADAL" clId="{EB4A75EB-47E6-4BA7-990A-F1BEBBCC0464}" dt="2025-10-07T09:40:58.206" v="8" actId="20577"/>
          <ac:spMkLst>
            <pc:docMk/>
            <pc:sldMk cId="706600189" sldId="256"/>
            <ac:spMk id="11" creationId="{7AC1F19E-1E24-C946-ACFC-D0C2491475D2}"/>
          </ac:spMkLst>
        </pc:spChg>
      </pc:sldChg>
    </pc:docChg>
  </pc:docChgLst>
  <pc:docChgLst>
    <pc:chgData name="Anja Hansen" userId="269f1d5b-e303-4cd4-825b-6462d09bb4c4" providerId="ADAL" clId="{661B5761-DCD0-49FD-9526-8FD22E4AFDF2}"/>
    <pc:docChg chg="custSel modSld modMainMaster">
      <pc:chgData name="Anja Hansen" userId="269f1d5b-e303-4cd4-825b-6462d09bb4c4" providerId="ADAL" clId="{661B5761-DCD0-49FD-9526-8FD22E4AFDF2}" dt="2025-10-27T14:14:16.322" v="141"/>
      <pc:docMkLst>
        <pc:docMk/>
      </pc:docMkLst>
      <pc:sldChg chg="addSp modSp mod">
        <pc:chgData name="Anja Hansen" userId="269f1d5b-e303-4cd4-825b-6462d09bb4c4" providerId="ADAL" clId="{661B5761-DCD0-49FD-9526-8FD22E4AFDF2}" dt="2025-10-27T14:14:16.322" v="141"/>
        <pc:sldMkLst>
          <pc:docMk/>
          <pc:sldMk cId="706600189" sldId="256"/>
        </pc:sldMkLst>
        <pc:spChg chg="add mod">
          <ac:chgData name="Anja Hansen" userId="269f1d5b-e303-4cd4-825b-6462d09bb4c4" providerId="ADAL" clId="{661B5761-DCD0-49FD-9526-8FD22E4AFDF2}" dt="2025-10-27T14:11:59.509" v="33"/>
          <ac:spMkLst>
            <pc:docMk/>
            <pc:sldMk cId="706600189" sldId="256"/>
            <ac:spMk id="3" creationId="{DD731138-F0A8-74E1-903E-E12733D054C9}"/>
          </ac:spMkLst>
        </pc:spChg>
        <pc:spChg chg="mod">
          <ac:chgData name="Anja Hansen" userId="269f1d5b-e303-4cd4-825b-6462d09bb4c4" providerId="ADAL" clId="{661B5761-DCD0-49FD-9526-8FD22E4AFDF2}" dt="2025-10-27T14:14:16.322" v="141"/>
          <ac:spMkLst>
            <pc:docMk/>
            <pc:sldMk cId="706600189" sldId="256"/>
            <ac:spMk id="11" creationId="{7AC1F19E-1E24-C946-ACFC-D0C2491475D2}"/>
          </ac:spMkLst>
        </pc:spChg>
      </pc:sldChg>
      <pc:sldChg chg="addSp modSp mod">
        <pc:chgData name="Anja Hansen" userId="269f1d5b-e303-4cd4-825b-6462d09bb4c4" providerId="ADAL" clId="{661B5761-DCD0-49FD-9526-8FD22E4AFDF2}" dt="2025-10-27T14:14:16.317" v="133"/>
        <pc:sldMkLst>
          <pc:docMk/>
          <pc:sldMk cId="4196802945" sldId="257"/>
        </pc:sldMkLst>
        <pc:spChg chg="add mod">
          <ac:chgData name="Anja Hansen" userId="269f1d5b-e303-4cd4-825b-6462d09bb4c4" providerId="ADAL" clId="{661B5761-DCD0-49FD-9526-8FD22E4AFDF2}" dt="2025-10-27T14:11:31.116" v="26"/>
          <ac:spMkLst>
            <pc:docMk/>
            <pc:sldMk cId="4196802945" sldId="257"/>
            <ac:spMk id="2" creationId="{E178C87C-147F-FC58-0AAD-BB30A26632D7}"/>
          </ac:spMkLst>
        </pc:spChg>
        <pc:spChg chg="mod">
          <ac:chgData name="Anja Hansen" userId="269f1d5b-e303-4cd4-825b-6462d09bb4c4" providerId="ADAL" clId="{661B5761-DCD0-49FD-9526-8FD22E4AFDF2}" dt="2025-10-27T14:14:16.317" v="133"/>
          <ac:spMkLst>
            <pc:docMk/>
            <pc:sldMk cId="4196802945" sldId="257"/>
            <ac:spMk id="3" creationId="{D8E1D3CB-5BB4-174B-8F1A-7B3C067D9516}"/>
          </ac:spMkLst>
        </pc:spChg>
      </pc:sldChg>
      <pc:sldMasterChg chg="modSldLayout">
        <pc:chgData name="Anja Hansen" userId="269f1d5b-e303-4cd4-825b-6462d09bb4c4" providerId="ADAL" clId="{661B5761-DCD0-49FD-9526-8FD22E4AFDF2}" dt="2025-10-27T14:11:59.504" v="30"/>
        <pc:sldMasterMkLst>
          <pc:docMk/>
          <pc:sldMasterMk cId="3800827801" sldId="2147483660"/>
        </pc:sldMasterMkLst>
        <pc:sldLayoutChg chg="addSp delSp modSp mod">
          <pc:chgData name="Anja Hansen" userId="269f1d5b-e303-4cd4-825b-6462d09bb4c4" providerId="ADAL" clId="{661B5761-DCD0-49FD-9526-8FD22E4AFDF2}" dt="2025-10-27T14:11:59.504" v="30"/>
          <pc:sldLayoutMkLst>
            <pc:docMk/>
            <pc:sldMasterMk cId="3800827801" sldId="2147483660"/>
            <pc:sldLayoutMk cId="2495720580" sldId="2147483661"/>
          </pc:sldLayoutMkLst>
          <pc:spChg chg="add del mod">
            <ac:chgData name="Anja Hansen" userId="269f1d5b-e303-4cd4-825b-6462d09bb4c4" providerId="ADAL" clId="{661B5761-DCD0-49FD-9526-8FD22E4AFDF2}" dt="2025-10-27T14:11:31.037" v="23"/>
            <ac:spMkLst>
              <pc:docMk/>
              <pc:sldMasterMk cId="3800827801" sldId="2147483660"/>
              <pc:sldLayoutMk cId="2495720580" sldId="2147483661"/>
              <ac:spMk id="2" creationId="{68157FA6-53D5-95F6-B3FD-47502D138223}"/>
            </ac:spMkLst>
          </pc:spChg>
          <pc:spChg chg="add del mod">
            <ac:chgData name="Anja Hansen" userId="269f1d5b-e303-4cd4-825b-6462d09bb4c4" providerId="ADAL" clId="{661B5761-DCD0-49FD-9526-8FD22E4AFDF2}" dt="2025-10-27T14:11:59.504" v="30"/>
            <ac:spMkLst>
              <pc:docMk/>
              <pc:sldMasterMk cId="3800827801" sldId="2147483660"/>
              <pc:sldLayoutMk cId="2495720580" sldId="2147483661"/>
              <ac:spMk id="3" creationId="{4C6B58B1-8E4C-9417-88DA-43A68D6F672C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 descr="Et billede, der indeholder pil&#10;&#10;Automatisk genereret beskrivelse">
            <a:extLst>
              <a:ext uri="{FF2B5EF4-FFF2-40B4-BE49-F238E27FC236}">
                <a16:creationId xmlns:a16="http://schemas.microsoft.com/office/drawing/2014/main" id="{EDEAA342-82BD-9D4E-87B0-9F7FE1E98C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601199" cy="1358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72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97007F-11F6-9C48-86AF-C541F50EDF42}" type="datetimeFigureOut">
              <a:rPr lang="da-DK" smtClean="0"/>
              <a:t>27-10-2025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F8024-5226-7745-9A52-959769F42BE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082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 descr="Her angives institutionens principper for det gode forældresamarbejde ">
            <a:extLst>
              <a:ext uri="{FF2B5EF4-FFF2-40B4-BE49-F238E27FC236}">
                <a16:creationId xmlns:a16="http://schemas.microsoft.com/office/drawing/2014/main" id="{D8E1D3CB-5BB4-174B-8F1A-7B3C067D951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52450" y="5600918"/>
            <a:ext cx="8496300" cy="5663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solidFill>
                  <a:srgbClr val="000D2E"/>
                </a:solidFill>
                <a:effectLst/>
                <a:latin typeface="KBH Medium" pitchFamily="2" charset="77"/>
              </a:rPr>
              <a:t>Principper for det gode </a:t>
            </a:r>
            <a:br>
              <a:rPr lang="da-DK" dirty="0">
                <a:solidFill>
                  <a:srgbClr val="000D2E"/>
                </a:solidFill>
                <a:effectLst/>
                <a:latin typeface="KBH Medium" pitchFamily="2" charset="77"/>
              </a:rPr>
            </a:br>
            <a:r>
              <a:rPr lang="da-DK" dirty="0">
                <a:solidFill>
                  <a:srgbClr val="000D2E"/>
                </a:solidFill>
                <a:effectLst/>
                <a:latin typeface="KBH Medium" pitchFamily="2" charset="77"/>
              </a:rPr>
              <a:t>forældresamarbejde i</a:t>
            </a:r>
          </a:p>
          <a:p>
            <a:r>
              <a:rPr lang="da-DK" dirty="0">
                <a:solidFill>
                  <a:srgbClr val="0078E1"/>
                </a:solidFill>
                <a:effectLst/>
                <a:latin typeface="KBH Medium" pitchFamily="2" charset="77"/>
              </a:rPr>
              <a:t>[indsæt institutionens navn]</a:t>
            </a:r>
          </a:p>
          <a:p>
            <a:endParaRPr lang="da-DK" sz="1400" b="1" dirty="0">
              <a:solidFill>
                <a:srgbClr val="0078E1"/>
              </a:solidFill>
              <a:latin typeface="KBH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dirty="0">
                <a:solidFill>
                  <a:srgbClr val="0078E1"/>
                </a:solidFill>
                <a:latin typeface="KBH" pitchFamily="2" charset="77"/>
              </a:rPr>
              <a:t>[Indsæt egne principper]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>
              <a:solidFill>
                <a:srgbClr val="000D2E"/>
              </a:solidFill>
              <a:effectLst/>
              <a:latin typeface="KBH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dirty="0">
                <a:solidFill>
                  <a:srgbClr val="0078E1"/>
                </a:solidFill>
                <a:latin typeface="KBH" pitchFamily="2" charset="77"/>
              </a:rPr>
              <a:t>[Indsæt egne principper]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b="1" dirty="0">
              <a:solidFill>
                <a:srgbClr val="0078E1"/>
              </a:solidFill>
              <a:latin typeface="KBH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dirty="0">
                <a:solidFill>
                  <a:srgbClr val="0078E1"/>
                </a:solidFill>
                <a:latin typeface="KBH" pitchFamily="2" charset="77"/>
              </a:rPr>
              <a:t>[Indsæt egne principper]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>
              <a:solidFill>
                <a:srgbClr val="000D2E"/>
              </a:solidFill>
              <a:effectLst/>
              <a:latin typeface="KBH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dirty="0">
                <a:solidFill>
                  <a:srgbClr val="0078E1"/>
                </a:solidFill>
                <a:latin typeface="KBH" pitchFamily="2" charset="77"/>
              </a:rPr>
              <a:t>[Indsæt egne principper]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>
              <a:solidFill>
                <a:srgbClr val="000D2E"/>
              </a:solidFill>
              <a:effectLst/>
              <a:latin typeface="KBH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dirty="0">
                <a:solidFill>
                  <a:srgbClr val="0078E1"/>
                </a:solidFill>
                <a:latin typeface="KBH" pitchFamily="2" charset="77"/>
              </a:rPr>
              <a:t>[Indsæt egne principper]</a:t>
            </a:r>
          </a:p>
          <a:p>
            <a:endParaRPr lang="da-DK" sz="1400" b="1" dirty="0">
              <a:solidFill>
                <a:srgbClr val="0078E1"/>
              </a:solidFill>
              <a:latin typeface="KBH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dirty="0">
                <a:solidFill>
                  <a:srgbClr val="0078E1"/>
                </a:solidFill>
                <a:latin typeface="KBH" pitchFamily="2" charset="77"/>
              </a:rPr>
              <a:t>[Indsæt egne principper]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b="1" dirty="0">
              <a:solidFill>
                <a:srgbClr val="0078E1"/>
              </a:solidFill>
              <a:latin typeface="KBH" pitchFamily="2" charset="77"/>
            </a:endParaRPr>
          </a:p>
          <a:p>
            <a:endParaRPr lang="da-DK" sz="1400" dirty="0">
              <a:solidFill>
                <a:srgbClr val="000D2E"/>
              </a:solidFill>
              <a:effectLst/>
              <a:latin typeface="KBH" pitchFamily="2" charset="77"/>
            </a:endParaRPr>
          </a:p>
          <a:p>
            <a:r>
              <a:rPr lang="da-DK" sz="1400" dirty="0">
                <a:solidFill>
                  <a:srgbClr val="000D2E"/>
                </a:solidFill>
                <a:effectLst/>
                <a:latin typeface="KBH Medium" pitchFamily="2" charset="77"/>
              </a:rPr>
              <a:t>Det meste af vores samarbejde foregår i hverdagen, </a:t>
            </a:r>
            <a:br>
              <a:rPr lang="da-DK" sz="1400" dirty="0">
                <a:solidFill>
                  <a:srgbClr val="000D2E"/>
                </a:solidFill>
                <a:effectLst/>
                <a:latin typeface="KBH Medium" pitchFamily="2" charset="77"/>
              </a:rPr>
            </a:br>
            <a:r>
              <a:rPr lang="da-DK" sz="1400" dirty="0">
                <a:solidFill>
                  <a:srgbClr val="000D2E"/>
                </a:solidFill>
                <a:effectLst/>
                <a:latin typeface="KBH Medium" pitchFamily="2" charset="77"/>
              </a:rPr>
              <a:t>når vi mødes og taler sammen. </a:t>
            </a:r>
            <a:br>
              <a:rPr lang="da-DK" sz="1400" dirty="0">
                <a:solidFill>
                  <a:srgbClr val="000D2E"/>
                </a:solidFill>
                <a:effectLst/>
                <a:latin typeface="KBH Medium" pitchFamily="2" charset="77"/>
              </a:rPr>
            </a:br>
            <a:endParaRPr lang="da-DK" sz="1400" dirty="0">
              <a:solidFill>
                <a:srgbClr val="000D2E"/>
              </a:solidFill>
              <a:effectLst/>
              <a:latin typeface="KBH Medium" pitchFamily="2" charset="77"/>
            </a:endParaRPr>
          </a:p>
          <a:p>
            <a:r>
              <a:rPr lang="da-DK" sz="1400" dirty="0">
                <a:solidFill>
                  <a:srgbClr val="000D2E"/>
                </a:solidFill>
                <a:effectLst/>
                <a:latin typeface="KBH Medium" pitchFamily="2" charset="77"/>
              </a:rPr>
              <a:t>Men vi samarbejder også, når vi mødes til arrangementer, </a:t>
            </a:r>
            <a:br>
              <a:rPr lang="da-DK" sz="1400" dirty="0">
                <a:solidFill>
                  <a:srgbClr val="000D2E"/>
                </a:solidFill>
                <a:effectLst/>
                <a:latin typeface="KBH Medium" pitchFamily="2" charset="77"/>
              </a:rPr>
            </a:br>
            <a:r>
              <a:rPr lang="da-DK" sz="1400" dirty="0">
                <a:solidFill>
                  <a:srgbClr val="000D2E"/>
                </a:solidFill>
                <a:effectLst/>
                <a:latin typeface="KBH Medium" pitchFamily="2" charset="77"/>
              </a:rPr>
              <a:t>forældremøder eller i forældreråd og -bestyrelser. </a:t>
            </a:r>
            <a:br>
              <a:rPr lang="da-DK" sz="1400" dirty="0">
                <a:solidFill>
                  <a:srgbClr val="000D2E"/>
                </a:solidFill>
                <a:effectLst/>
                <a:latin typeface="KBH Medium" pitchFamily="2" charset="77"/>
              </a:rPr>
            </a:br>
            <a:endParaRPr lang="da-DK" sz="1400" dirty="0">
              <a:solidFill>
                <a:srgbClr val="000D2E"/>
              </a:solidFill>
              <a:effectLst/>
              <a:latin typeface="KBH Medium" pitchFamily="2" charset="77"/>
            </a:endParaRPr>
          </a:p>
          <a:p>
            <a:r>
              <a:rPr lang="da-DK" sz="1400" dirty="0">
                <a:solidFill>
                  <a:srgbClr val="000D2E"/>
                </a:solidFill>
                <a:effectLst/>
                <a:latin typeface="KBH Medium" pitchFamily="2" charset="77"/>
              </a:rPr>
              <a:t>Når vi gerne vil tale sammen om vores samarbejde, kan vi aftale et tidspunkt </a:t>
            </a:r>
            <a:br>
              <a:rPr lang="da-DK" sz="1400" dirty="0">
                <a:solidFill>
                  <a:srgbClr val="000D2E"/>
                </a:solidFill>
                <a:effectLst/>
                <a:latin typeface="KBH Medium" pitchFamily="2" charset="77"/>
              </a:rPr>
            </a:br>
            <a:r>
              <a:rPr lang="da-DK" sz="1400" dirty="0">
                <a:solidFill>
                  <a:srgbClr val="000D2E"/>
                </a:solidFill>
                <a:effectLst/>
                <a:latin typeface="KBH Medium" pitchFamily="2" charset="77"/>
              </a:rPr>
              <a:t>eller et møde, så vi har ro omkring os og kan dele tanker, </a:t>
            </a:r>
            <a:r>
              <a:rPr lang="da-DK" sz="1400" dirty="0" err="1">
                <a:solidFill>
                  <a:srgbClr val="000D2E"/>
                </a:solidFill>
                <a:effectLst/>
                <a:latin typeface="KBH Medium" pitchFamily="2" charset="77"/>
              </a:rPr>
              <a:t>undren</a:t>
            </a:r>
            <a:r>
              <a:rPr lang="da-DK" sz="1400" dirty="0">
                <a:solidFill>
                  <a:srgbClr val="000D2E"/>
                </a:solidFill>
                <a:effectLst/>
                <a:latin typeface="KBH Medium" pitchFamily="2" charset="77"/>
              </a:rPr>
              <a:t> og nysgerrighed.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178C87C-147F-FC58-0AAD-BB30A26632D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0083" y="-2474384"/>
            <a:ext cx="8281035" cy="2474384"/>
          </a:xfrm>
        </p:spPr>
        <p:txBody>
          <a:bodyPr/>
          <a:lstStyle/>
          <a:p>
            <a:r>
              <a:rPr lang="da-DK"/>
              <a:t>Skabelon til plakat med principper for det gode forældresamarbejde</a:t>
            </a:r>
          </a:p>
        </p:txBody>
      </p:sp>
    </p:spTree>
    <p:extLst>
      <p:ext uri="{BB962C8B-B14F-4D97-AF65-F5344CB8AC3E}">
        <p14:creationId xmlns:p14="http://schemas.microsoft.com/office/powerpoint/2010/main" val="4196802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felt 10" descr="Eksempler på principper for det gode samarebjde">
            <a:extLst>
              <a:ext uri="{FF2B5EF4-FFF2-40B4-BE49-F238E27FC236}">
                <a16:creationId xmlns:a16="http://schemas.microsoft.com/office/drawing/2014/main" id="{7AC1F19E-1E24-C946-ACFC-D0C2491475D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552450" y="5600918"/>
            <a:ext cx="8496300" cy="69557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solidFill>
                  <a:srgbClr val="000D2E"/>
                </a:solidFill>
                <a:effectLst/>
                <a:latin typeface="KBH Medium" pitchFamily="2" charset="77"/>
              </a:rPr>
              <a:t>Principper for det gode </a:t>
            </a:r>
            <a:br>
              <a:rPr lang="da-DK" dirty="0">
                <a:solidFill>
                  <a:srgbClr val="000D2E"/>
                </a:solidFill>
                <a:effectLst/>
                <a:latin typeface="KBH Medium" pitchFamily="2" charset="77"/>
              </a:rPr>
            </a:br>
            <a:r>
              <a:rPr lang="da-DK" dirty="0">
                <a:solidFill>
                  <a:srgbClr val="000D2E"/>
                </a:solidFill>
                <a:effectLst/>
                <a:latin typeface="KBH Medium" pitchFamily="2" charset="77"/>
              </a:rPr>
              <a:t>forældresamarbejde i</a:t>
            </a:r>
          </a:p>
          <a:p>
            <a:r>
              <a:rPr lang="da-DK" dirty="0">
                <a:solidFill>
                  <a:srgbClr val="0078E1"/>
                </a:solidFill>
                <a:effectLst/>
                <a:latin typeface="KBH Medium" pitchFamily="2" charset="77"/>
              </a:rPr>
              <a:t>[indsæt institutionens navn]</a:t>
            </a:r>
          </a:p>
          <a:p>
            <a:endParaRPr lang="da-DK" sz="1400" dirty="0">
              <a:solidFill>
                <a:srgbClr val="009EE3"/>
              </a:solidFill>
              <a:effectLst/>
              <a:latin typeface="KBH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dirty="0">
                <a:solidFill>
                  <a:srgbClr val="0078E1"/>
                </a:solidFill>
                <a:effectLst/>
                <a:latin typeface="KBH" pitchFamily="2" charset="77"/>
              </a:rPr>
              <a:t>Vi møder hinanden med </a:t>
            </a:r>
            <a:br>
              <a:rPr lang="da-DK" sz="1400" b="1" dirty="0">
                <a:solidFill>
                  <a:srgbClr val="0078E1"/>
                </a:solidFill>
                <a:effectLst/>
                <a:latin typeface="KBH" pitchFamily="2" charset="77"/>
              </a:rPr>
            </a:br>
            <a:r>
              <a:rPr lang="da-DK" sz="1400" b="1" dirty="0">
                <a:solidFill>
                  <a:srgbClr val="0078E1"/>
                </a:solidFill>
                <a:effectLst/>
                <a:latin typeface="KBH" pitchFamily="2" charset="77"/>
              </a:rPr>
              <a:t>åbenhed, tillid og respekt</a:t>
            </a:r>
            <a:endParaRPr lang="da-DK" sz="1400" dirty="0">
              <a:solidFill>
                <a:srgbClr val="0078E1"/>
              </a:solidFill>
              <a:effectLst/>
              <a:latin typeface="KBH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dirty="0">
              <a:solidFill>
                <a:srgbClr val="0078E1"/>
              </a:solidFill>
              <a:effectLst/>
              <a:latin typeface="KBH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dirty="0">
                <a:solidFill>
                  <a:srgbClr val="0078E1"/>
                </a:solidFill>
                <a:effectLst/>
                <a:latin typeface="KBH" pitchFamily="2" charset="77"/>
              </a:rPr>
              <a:t>Vi tager fælles ansvar for at samarbejde </a:t>
            </a:r>
            <a:br>
              <a:rPr lang="da-DK" sz="1400" b="1" dirty="0">
                <a:solidFill>
                  <a:srgbClr val="0078E1"/>
                </a:solidFill>
                <a:effectLst/>
                <a:latin typeface="KBH" pitchFamily="2" charset="77"/>
              </a:rPr>
            </a:br>
            <a:r>
              <a:rPr lang="da-DK" sz="1400" b="1" dirty="0">
                <a:solidFill>
                  <a:srgbClr val="0078E1"/>
                </a:solidFill>
                <a:effectLst/>
                <a:latin typeface="KBH" pitchFamily="2" charset="77"/>
              </a:rPr>
              <a:t>om børnenes trivsel </a:t>
            </a:r>
            <a:r>
              <a:rPr lang="da-DK" sz="1400" b="1">
                <a:solidFill>
                  <a:srgbClr val="0078E1"/>
                </a:solidFill>
                <a:effectLst/>
                <a:latin typeface="KBH" pitchFamily="2" charset="77"/>
              </a:rPr>
              <a:t>og udvikling </a:t>
            </a:r>
            <a:r>
              <a:rPr lang="da-DK" sz="1400" b="1" dirty="0">
                <a:solidFill>
                  <a:srgbClr val="0078E1"/>
                </a:solidFill>
                <a:effectLst/>
                <a:latin typeface="KBH" pitchFamily="2" charset="77"/>
              </a:rPr>
              <a:t>på tværs </a:t>
            </a:r>
            <a:br>
              <a:rPr lang="da-DK" sz="1400" b="1" dirty="0">
                <a:solidFill>
                  <a:srgbClr val="0078E1"/>
                </a:solidFill>
                <a:effectLst/>
                <a:latin typeface="KBH" pitchFamily="2" charset="77"/>
              </a:rPr>
            </a:br>
            <a:r>
              <a:rPr lang="da-DK" sz="1400" b="1" dirty="0">
                <a:solidFill>
                  <a:srgbClr val="0078E1"/>
                </a:solidFill>
                <a:effectLst/>
                <a:latin typeface="KBH" pitchFamily="2" charset="77"/>
              </a:rPr>
              <a:t>af dagtilbud og hjem</a:t>
            </a:r>
            <a:br>
              <a:rPr lang="da-DK" sz="1400" dirty="0">
                <a:solidFill>
                  <a:srgbClr val="0078E1"/>
                </a:solidFill>
                <a:effectLst/>
                <a:latin typeface="KBH" pitchFamily="2" charset="77"/>
              </a:rPr>
            </a:br>
            <a:endParaRPr lang="da-DK" sz="1400" dirty="0">
              <a:solidFill>
                <a:srgbClr val="0078E1"/>
              </a:solidFill>
              <a:effectLst/>
              <a:latin typeface="KBH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dirty="0">
                <a:solidFill>
                  <a:srgbClr val="0078E1"/>
                </a:solidFill>
                <a:effectLst/>
                <a:latin typeface="KBH" pitchFamily="2" charset="77"/>
              </a:rPr>
              <a:t>Vi samarbejder om at sikre sammenhæng mellem </a:t>
            </a:r>
            <a:br>
              <a:rPr lang="da-DK" sz="1400" b="1" dirty="0">
                <a:solidFill>
                  <a:srgbClr val="0078E1"/>
                </a:solidFill>
                <a:effectLst/>
                <a:latin typeface="KBH" pitchFamily="2" charset="77"/>
              </a:rPr>
            </a:br>
            <a:r>
              <a:rPr lang="da-DK" sz="1400" b="1" dirty="0">
                <a:solidFill>
                  <a:srgbClr val="0078E1"/>
                </a:solidFill>
                <a:effectLst/>
                <a:latin typeface="KBH" pitchFamily="2" charset="77"/>
              </a:rPr>
              <a:t>det, der sker i børnenes liv hjemme og i dagtilbud</a:t>
            </a:r>
            <a:br>
              <a:rPr lang="da-DK" sz="1400" dirty="0">
                <a:solidFill>
                  <a:srgbClr val="0078E1"/>
                </a:solidFill>
                <a:effectLst/>
                <a:latin typeface="KBH" pitchFamily="2" charset="77"/>
              </a:rPr>
            </a:br>
            <a:endParaRPr lang="da-DK" sz="1400" dirty="0">
              <a:solidFill>
                <a:srgbClr val="0078E1"/>
              </a:solidFill>
              <a:effectLst/>
              <a:latin typeface="KBH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dirty="0">
                <a:solidFill>
                  <a:srgbClr val="0078E1"/>
                </a:solidFill>
                <a:effectLst/>
                <a:latin typeface="KBH" pitchFamily="2" charset="77"/>
              </a:rPr>
              <a:t>Vi er i dialog om, hvordan vi i fællesskab kan </a:t>
            </a:r>
            <a:br>
              <a:rPr lang="da-DK" sz="1400" b="1" dirty="0">
                <a:solidFill>
                  <a:srgbClr val="0078E1"/>
                </a:solidFill>
                <a:effectLst/>
                <a:latin typeface="KBH" pitchFamily="2" charset="77"/>
              </a:rPr>
            </a:br>
            <a:r>
              <a:rPr lang="da-DK" sz="1400" b="1" dirty="0">
                <a:solidFill>
                  <a:srgbClr val="0078E1"/>
                </a:solidFill>
                <a:effectLst/>
                <a:latin typeface="KBH" pitchFamily="2" charset="77"/>
              </a:rPr>
              <a:t>fremme børnenes trivsel, læring, udvikling og dannelse </a:t>
            </a:r>
            <a:br>
              <a:rPr lang="da-DK" sz="1400" b="1" dirty="0">
                <a:solidFill>
                  <a:srgbClr val="0078E1"/>
                </a:solidFill>
                <a:effectLst/>
                <a:latin typeface="KBH" pitchFamily="2" charset="77"/>
              </a:rPr>
            </a:br>
            <a:r>
              <a:rPr lang="da-DK" sz="1400" b="1" dirty="0">
                <a:solidFill>
                  <a:srgbClr val="0078E1"/>
                </a:solidFill>
                <a:effectLst/>
                <a:latin typeface="KBH" pitchFamily="2" charset="77"/>
              </a:rPr>
              <a:t>og afstemmer vores forventninger til hinanden</a:t>
            </a:r>
            <a:br>
              <a:rPr lang="da-DK" sz="1400" dirty="0">
                <a:solidFill>
                  <a:srgbClr val="0078E1"/>
                </a:solidFill>
                <a:effectLst/>
                <a:latin typeface="KBH" pitchFamily="2" charset="77"/>
              </a:rPr>
            </a:br>
            <a:endParaRPr lang="da-DK" sz="1400" dirty="0">
              <a:solidFill>
                <a:srgbClr val="0078E1"/>
              </a:solidFill>
              <a:effectLst/>
              <a:latin typeface="KBH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dirty="0">
                <a:solidFill>
                  <a:srgbClr val="0078E1"/>
                </a:solidFill>
                <a:effectLst/>
                <a:latin typeface="KBH" pitchFamily="2" charset="77"/>
              </a:rPr>
              <a:t>Vi holder hinanden orienteret om det, der er vigtigt i børnenes liv</a:t>
            </a:r>
            <a:endParaRPr lang="da-DK" sz="1400" dirty="0">
              <a:solidFill>
                <a:srgbClr val="0078E1"/>
              </a:solidFill>
              <a:effectLst/>
              <a:latin typeface="KBH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sz="1400" b="1" dirty="0">
              <a:solidFill>
                <a:srgbClr val="0078E1"/>
              </a:solidFill>
              <a:latin typeface="KBH" pitchFamily="2" charset="77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b="1" dirty="0">
                <a:solidFill>
                  <a:srgbClr val="0078E1"/>
                </a:solidFill>
                <a:effectLst/>
                <a:latin typeface="KBH" pitchFamily="2" charset="77"/>
              </a:rPr>
              <a:t>Vi deler vores oplevelser, </a:t>
            </a:r>
            <a:r>
              <a:rPr lang="da-DK" sz="1400" b="1" dirty="0" err="1">
                <a:solidFill>
                  <a:srgbClr val="0078E1"/>
                </a:solidFill>
                <a:effectLst/>
                <a:latin typeface="KBH" pitchFamily="2" charset="77"/>
              </a:rPr>
              <a:t>undren</a:t>
            </a:r>
            <a:r>
              <a:rPr lang="da-DK" sz="1400" b="1" dirty="0">
                <a:solidFill>
                  <a:srgbClr val="0078E1"/>
                </a:solidFill>
                <a:effectLst/>
                <a:latin typeface="KBH" pitchFamily="2" charset="77"/>
              </a:rPr>
              <a:t>, behov og bekymringer med hinanden</a:t>
            </a:r>
            <a:br>
              <a:rPr lang="da-DK" sz="1400" dirty="0">
                <a:solidFill>
                  <a:srgbClr val="000D2E"/>
                </a:solidFill>
                <a:effectLst/>
                <a:latin typeface="KBH" pitchFamily="2" charset="77"/>
              </a:rPr>
            </a:br>
            <a:endParaRPr lang="da-DK" sz="1400" dirty="0">
              <a:solidFill>
                <a:srgbClr val="000D2E"/>
              </a:solidFill>
              <a:effectLst/>
              <a:latin typeface="KBH" pitchFamily="2" charset="77"/>
            </a:endParaRPr>
          </a:p>
          <a:p>
            <a:r>
              <a:rPr lang="da-DK" sz="1400" dirty="0">
                <a:solidFill>
                  <a:srgbClr val="000D2E"/>
                </a:solidFill>
                <a:effectLst/>
                <a:latin typeface="KBH Medium" pitchFamily="2" charset="77"/>
              </a:rPr>
              <a:t>Det meste af vores samarbejde foregår i hverdagen, </a:t>
            </a:r>
            <a:br>
              <a:rPr lang="da-DK" sz="1400" dirty="0">
                <a:solidFill>
                  <a:srgbClr val="000D2E"/>
                </a:solidFill>
                <a:effectLst/>
                <a:latin typeface="KBH Medium" pitchFamily="2" charset="77"/>
              </a:rPr>
            </a:br>
            <a:r>
              <a:rPr lang="da-DK" sz="1400" dirty="0">
                <a:solidFill>
                  <a:srgbClr val="000D2E"/>
                </a:solidFill>
                <a:effectLst/>
                <a:latin typeface="KBH Medium" pitchFamily="2" charset="77"/>
              </a:rPr>
              <a:t>når vi mødes og taler sammen. </a:t>
            </a:r>
            <a:br>
              <a:rPr lang="da-DK" sz="1400" dirty="0">
                <a:solidFill>
                  <a:srgbClr val="000D2E"/>
                </a:solidFill>
                <a:effectLst/>
                <a:latin typeface="KBH Medium" pitchFamily="2" charset="77"/>
              </a:rPr>
            </a:br>
            <a:endParaRPr lang="da-DK" sz="1400" dirty="0">
              <a:solidFill>
                <a:srgbClr val="000D2E"/>
              </a:solidFill>
              <a:effectLst/>
              <a:latin typeface="KBH Medium" pitchFamily="2" charset="77"/>
            </a:endParaRPr>
          </a:p>
          <a:p>
            <a:r>
              <a:rPr lang="da-DK" sz="1400" dirty="0">
                <a:solidFill>
                  <a:srgbClr val="000D2E"/>
                </a:solidFill>
                <a:effectLst/>
                <a:latin typeface="KBH Medium" pitchFamily="2" charset="77"/>
              </a:rPr>
              <a:t>Men vi samarbejder også, når vi mødes til arrangementer, </a:t>
            </a:r>
            <a:br>
              <a:rPr lang="da-DK" sz="1400" dirty="0">
                <a:solidFill>
                  <a:srgbClr val="000D2E"/>
                </a:solidFill>
                <a:effectLst/>
                <a:latin typeface="KBH Medium" pitchFamily="2" charset="77"/>
              </a:rPr>
            </a:br>
            <a:r>
              <a:rPr lang="da-DK" sz="1400" dirty="0">
                <a:solidFill>
                  <a:srgbClr val="000D2E"/>
                </a:solidFill>
                <a:effectLst/>
                <a:latin typeface="KBH Medium" pitchFamily="2" charset="77"/>
              </a:rPr>
              <a:t>forældremøder eller i forældreråd og -bestyrelser. </a:t>
            </a:r>
            <a:br>
              <a:rPr lang="da-DK" sz="1400" dirty="0">
                <a:solidFill>
                  <a:srgbClr val="000D2E"/>
                </a:solidFill>
                <a:effectLst/>
                <a:latin typeface="KBH Medium" pitchFamily="2" charset="77"/>
              </a:rPr>
            </a:br>
            <a:endParaRPr lang="da-DK" sz="1400" dirty="0">
              <a:solidFill>
                <a:srgbClr val="000D2E"/>
              </a:solidFill>
              <a:effectLst/>
              <a:latin typeface="KBH Medium" pitchFamily="2" charset="77"/>
            </a:endParaRPr>
          </a:p>
          <a:p>
            <a:r>
              <a:rPr lang="da-DK" sz="1400" dirty="0">
                <a:solidFill>
                  <a:srgbClr val="000D2E"/>
                </a:solidFill>
                <a:effectLst/>
                <a:latin typeface="KBH Medium" pitchFamily="2" charset="77"/>
              </a:rPr>
              <a:t>Når vi gerne vil tale sammen om vores samarbejde, kan vi aftale et tidspunkt </a:t>
            </a:r>
            <a:br>
              <a:rPr lang="da-DK" sz="1400" dirty="0">
                <a:solidFill>
                  <a:srgbClr val="000D2E"/>
                </a:solidFill>
                <a:effectLst/>
                <a:latin typeface="KBH Medium" pitchFamily="2" charset="77"/>
              </a:rPr>
            </a:br>
            <a:r>
              <a:rPr lang="da-DK" sz="1400" dirty="0">
                <a:solidFill>
                  <a:srgbClr val="000D2E"/>
                </a:solidFill>
                <a:effectLst/>
                <a:latin typeface="KBH Medium" pitchFamily="2" charset="77"/>
              </a:rPr>
              <a:t>eller et møde, så vi har ro omkring os og kan dele tanker, </a:t>
            </a:r>
            <a:r>
              <a:rPr lang="da-DK" sz="1400" dirty="0" err="1">
                <a:solidFill>
                  <a:srgbClr val="000D2E"/>
                </a:solidFill>
                <a:effectLst/>
                <a:latin typeface="KBH Medium" pitchFamily="2" charset="77"/>
              </a:rPr>
              <a:t>undren</a:t>
            </a:r>
            <a:r>
              <a:rPr lang="da-DK" sz="1400" dirty="0">
                <a:solidFill>
                  <a:srgbClr val="000D2E"/>
                </a:solidFill>
                <a:effectLst/>
                <a:latin typeface="KBH Medium" pitchFamily="2" charset="77"/>
              </a:rPr>
              <a:t> og nysgerrighed.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0D9A0174-4E77-C753-548E-D5C7241151B1}"/>
              </a:ext>
            </a:extLst>
          </p:cNvPr>
          <p:cNvSpPr/>
          <p:nvPr/>
        </p:nvSpPr>
        <p:spPr>
          <a:xfrm>
            <a:off x="-323850" y="2152650"/>
            <a:ext cx="706755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3200" i="1">
                <a:solidFill>
                  <a:srgbClr val="0078E1"/>
                </a:solidFill>
                <a:latin typeface="72 Black" panose="020B0A04030603020204" pitchFamily="34" charset="0"/>
                <a:cs typeface="72 Black" panose="020B0A04030603020204" pitchFamily="34" charset="0"/>
              </a:rPr>
              <a:t>[Eksempel til inspiration]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D731138-F0A8-74E1-903E-E12733D054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0083" y="-2474384"/>
            <a:ext cx="8281035" cy="2474384"/>
          </a:xfrm>
        </p:spPr>
        <p:txBody>
          <a:bodyPr/>
          <a:lstStyle/>
          <a:p>
            <a:r>
              <a:rPr lang="da-DK"/>
              <a:t>Eksempel på principper for det gode forældresamarbejde</a:t>
            </a:r>
          </a:p>
        </p:txBody>
      </p:sp>
    </p:spTree>
    <p:extLst>
      <p:ext uri="{BB962C8B-B14F-4D97-AF65-F5344CB8AC3E}">
        <p14:creationId xmlns:p14="http://schemas.microsoft.com/office/powerpoint/2010/main" val="70660018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SISTID" val="5350a2f3-54a6-45cb-8a33-0d043e317ee4"/>
</p:tagLst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4484935C321654D863AB4477D1B8CA4" ma:contentTypeVersion="15" ma:contentTypeDescription="Opret et nyt dokument." ma:contentTypeScope="" ma:versionID="de85b4216e36d32361f55d559a286519">
  <xsd:schema xmlns:xsd="http://www.w3.org/2001/XMLSchema" xmlns:xs="http://www.w3.org/2001/XMLSchema" xmlns:p="http://schemas.microsoft.com/office/2006/metadata/properties" xmlns:ns2="f94d8eeb-24f8-467f-90cc-df3424ee83ef" xmlns:ns3="b309af52-531d-4266-b00b-f06ecdbd5409" targetNamespace="http://schemas.microsoft.com/office/2006/metadata/properties" ma:root="true" ma:fieldsID="ccf1c0db03edede8c1d21a4aacf84216" ns2:_="" ns3:_="">
    <xsd:import namespace="f94d8eeb-24f8-467f-90cc-df3424ee83ef"/>
    <xsd:import namespace="b309af52-531d-4266-b00b-f06ecdbd54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4d8eeb-24f8-467f-90cc-df3424ee83e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e6a412d2-aea5-45d9-add9-4615ec1865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09af52-531d-4266-b00b-f06ecdbd540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F8B6E1A-AD4F-435C-B0FB-60DD756C3F8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A755270-66A3-4AE8-9611-3614FC140E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4d8eeb-24f8-467f-90cc-df3424ee83ef"/>
    <ds:schemaRef ds:uri="b309af52-531d-4266-b00b-f06ecdbd54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</TotalTime>
  <Words>329</Words>
  <Application>Microsoft Office PowerPoint</Application>
  <PresentationFormat>A3-papir (297 x 420 mm)</PresentationFormat>
  <Paragraphs>36</Paragraphs>
  <Slides>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</vt:i4>
      </vt:variant>
    </vt:vector>
  </HeadingPairs>
  <TitlesOfParts>
    <vt:vector size="9" baseType="lpstr">
      <vt:lpstr>72 Black</vt:lpstr>
      <vt:lpstr>Arial</vt:lpstr>
      <vt:lpstr>Calibri</vt:lpstr>
      <vt:lpstr>Calibri Light</vt:lpstr>
      <vt:lpstr>KBH</vt:lpstr>
      <vt:lpstr>KBH Medium</vt:lpstr>
      <vt:lpstr>Office-tema</vt:lpstr>
      <vt:lpstr>Skabelon til plakat med principper for det gode forældresamarbejde</vt:lpstr>
      <vt:lpstr>Eksempel på principper for det gode forældresamarbejde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Jacob Unna</dc:creator>
  <cp:lastModifiedBy>Anja Hansen</cp:lastModifiedBy>
  <cp:revision>6</cp:revision>
  <dcterms:created xsi:type="dcterms:W3CDTF">2022-04-04T08:39:30Z</dcterms:created>
  <dcterms:modified xsi:type="dcterms:W3CDTF">2025-10-27T14:14:23Z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oudStatistics_StoryID">
    <vt:lpwstr>862d4b6a-6a30-45cf-a00d-623468760692</vt:lpwstr>
  </property>
</Properties>
</file>