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60" r:id="rId3"/>
    <p:sldId id="2147483432" r:id="rId4"/>
    <p:sldId id="2147483434" r:id="rId5"/>
    <p:sldId id="2147483415" r:id="rId6"/>
    <p:sldId id="2147483418" r:id="rId7"/>
    <p:sldId id="2147483419" r:id="rId8"/>
    <p:sldId id="2147483416" r:id="rId9"/>
    <p:sldId id="2147483417" r:id="rId10"/>
    <p:sldId id="2147483425" r:id="rId11"/>
    <p:sldId id="2147483424" r:id="rId12"/>
    <p:sldId id="2147483435" r:id="rId13"/>
    <p:sldId id="2147483427" r:id="rId14"/>
    <p:sldId id="2147483420" r:id="rId15"/>
    <p:sldId id="2147483423" r:id="rId16"/>
    <p:sldId id="2147483430" r:id="rId17"/>
    <p:sldId id="2147483431" r:id="rId18"/>
    <p:sldId id="2147483428" r:id="rId19"/>
    <p:sldId id="2147483429" r:id="rId20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E9CA"/>
    <a:srgbClr val="FFFF6D"/>
    <a:srgbClr val="E939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2"/>
  </p:normalViewPr>
  <p:slideViewPr>
    <p:cSldViewPr snapToGrid="0">
      <p:cViewPr varScale="1">
        <p:scale>
          <a:sx n="113" d="100"/>
          <a:sy n="113" d="100"/>
        </p:scale>
        <p:origin x="71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AA5734-147A-8D40-B34E-BE4370BE7FD1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8EF44-24A7-0649-A133-B42D6CCFF8CF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91926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DC247A-EB31-0F44-2732-CB64ACDE43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22A5A38-E9DC-CDAF-C1E8-752221D69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A8023AB-CB1C-7D07-5998-83D5B16DA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E6047AD-0DDD-3E38-F395-4159EC0E3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DC6A879-BE75-C2A2-CBB8-2923CF73A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0811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6BDA1-7A45-1FD0-0D2C-60F8E41A2E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67C3CCD-20BC-ED7E-3256-FB9AA3661B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56BB24F8-7E19-FB23-0B02-1C69F0F63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B4E14654-3C3D-F910-A35C-294F19972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DE3586B-AFCF-B868-AFDD-3F69DED62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25844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B3EDA5-1F16-7435-0667-5F6D2A710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F0A0747-1B30-72E4-625D-D090FEA34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E35B41EB-B495-EB25-0E1F-864768A78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0D1BB4E-3A01-5BAA-D2F6-89E257709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39950D9-EAC6-3D70-BCCA-15BA9FAA6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66102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05D76B-E777-C76C-C5AB-3EE4F41A9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C185FB4-BBC9-292D-6407-E95A2F76D8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375CEF6-7A65-2069-55C8-5575202775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AFB6E60-C918-08EC-8232-1F943D783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AFF1B207-0D46-764A-3999-A929B1EAA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2D8B007-2ED7-66BE-B34A-0859CA76E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56290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A2214A-AF19-D511-FCC4-C787FDADA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3DDBFD0-3B91-F801-0EA0-0435CFA94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BD7CF9C4-685F-B223-235A-CB6621DA05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F6CCB5AE-7DEC-1C48-767C-562F60D4EC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8491195F-B48D-F4FF-18CC-DDB4EDCBF5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A837B48F-81B5-A895-BA1A-483DBC13C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D3C6C810-8578-71F1-C1F4-88DB90ED7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7E64832E-D253-8123-770C-EA0C4A048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55890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B38889-9BAE-FDD2-0A85-0CE3B441A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30DDF8F8-CC8D-1654-7049-4348FA732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23288A6-1B85-B8E8-4793-96C775207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A64B0881-E8A8-B1BC-8315-0D8013EED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76172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8F57684-E12D-DDF3-AB5E-222683556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5C52DE5-500E-8267-2A49-89BEA1545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CF82435-CCD7-7660-7C06-0C4141649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01997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7C31F7-EB72-9EF6-5A36-6DB5C84F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E11D1005-E8F0-6239-D2CF-D93A7C9166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95779EB-0668-6598-051B-731C065C09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7FE23B90-AC72-CD3A-0FE8-F406480C2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F4E942-6614-F6B6-EB16-78E76E3C4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A0DEFF98-2A21-F767-038D-2487E7A3D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877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408015-DC52-C148-A942-8B41EA5CC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FA6EAB26-1130-B067-A40E-824CEC433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06F43AE5-ED12-7092-4423-B08567D67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F981D36-2872-0EFA-53C9-408DBCA85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9810AE9-C13F-6964-6771-6CDE8E417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0E2A0467-6F02-CFF9-07D5-6053E8C8F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31545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1D841F-766D-A734-6EE5-CBE794E81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0A3C1EED-0BD2-5DC1-F18B-7B241E6AE5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A803322-14D6-03D9-A689-06C0CB253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C0D2472-6D4F-3E79-8091-B3CF0462D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C6E510-7A1F-3B77-1F69-074409AE1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895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0BF6141C-A940-589B-CA21-E4F879AEDB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E1B25472-0699-C1EC-116B-85CB2F649C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C89E9DD-139A-A056-6DE2-07CDC5927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CAC00BB-AAE6-CA0C-73A0-E8CD2D37E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701DD95-8FC9-F82D-B50D-1885D5D98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79137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BFAEF581-6B79-E4BA-C5E3-D30294E61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91332DE-0B0C-C545-04F4-AC4AE4AE7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2D6D716-F882-1F4B-1374-FC68202B3E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C399AB-46CB-8C4C-AF4C-751012CCF470}" type="datetimeFigureOut">
              <a:rPr lang="da-DK" smtClean="0"/>
              <a:t>19.06.2026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E996799-15E7-50BF-7BCB-E78A5CB65A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78EB218-B6BF-3830-0CBA-11EC508BCE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E0DE09-302C-A642-8D75-29455B833A10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948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24005-A642-5AC3-59C9-66C3D2216D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2761" y="4560849"/>
            <a:ext cx="9144000" cy="1021576"/>
          </a:xfrm>
        </p:spPr>
        <p:txBody>
          <a:bodyPr/>
          <a:lstStyle/>
          <a:p>
            <a:r>
              <a:rPr lang="da-DK" b="1" dirty="0">
                <a:latin typeface="KBH Black" pitchFamily="2" charset="77"/>
              </a:rPr>
              <a:t>Diskussionsværktøj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1E041D6E-69D6-66AF-576A-41EC79B11B9F}"/>
              </a:ext>
            </a:extLst>
          </p:cNvPr>
          <p:cNvSpPr txBox="1"/>
          <p:nvPr/>
        </p:nvSpPr>
        <p:spPr>
          <a:xfrm>
            <a:off x="960405" y="5582425"/>
            <a:ext cx="5280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>
                <a:latin typeface="KBH Medium" pitchFamily="2" charset="77"/>
              </a:rPr>
              <a:t>Til principper/retningslinjer for skoler om AI</a:t>
            </a:r>
          </a:p>
        </p:txBody>
      </p:sp>
      <p:pic>
        <p:nvPicPr>
          <p:cNvPr id="5" name="Billede 4" descr="Et billede, der indeholder hvirvelløse dyr&#10;&#10;Automatisk genereret beskrivelse">
            <a:extLst>
              <a:ext uri="{FF2B5EF4-FFF2-40B4-BE49-F238E27FC236}">
                <a16:creationId xmlns:a16="http://schemas.microsoft.com/office/drawing/2014/main" id="{3849DF21-ECF1-1B2E-CB5A-0B77699BBD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52934">
            <a:off x="6106463" y="-2151476"/>
            <a:ext cx="5264916" cy="11160953"/>
          </a:xfrm>
          <a:prstGeom prst="rect">
            <a:avLst/>
          </a:prstGeom>
        </p:spPr>
      </p:pic>
      <p:sp>
        <p:nvSpPr>
          <p:cNvPr id="12" name="Kombinationskurve 11">
            <a:extLst>
              <a:ext uri="{FF2B5EF4-FFF2-40B4-BE49-F238E27FC236}">
                <a16:creationId xmlns:a16="http://schemas.microsoft.com/office/drawing/2014/main" id="{B45276A0-CD73-0DC8-0237-D4B32AA8644B}"/>
              </a:ext>
            </a:extLst>
          </p:cNvPr>
          <p:cNvSpPr/>
          <p:nvPr/>
        </p:nvSpPr>
        <p:spPr>
          <a:xfrm rot="1282635">
            <a:off x="392915" y="4908208"/>
            <a:ext cx="535279" cy="870034"/>
          </a:xfrm>
          <a:custGeom>
            <a:avLst/>
            <a:gdLst>
              <a:gd name="csX0" fmla="*/ 223045 w 535279"/>
              <a:gd name="csY0" fmla="*/ 0 h 870034"/>
              <a:gd name="csX1" fmla="*/ 20 w 535279"/>
              <a:gd name="csY1" fmla="*/ 546410 h 870034"/>
              <a:gd name="csX2" fmla="*/ 211893 w 535279"/>
              <a:gd name="csY2" fmla="*/ 847492 h 870034"/>
              <a:gd name="csX3" fmla="*/ 535279 w 535279"/>
              <a:gd name="csY3" fmla="*/ 825190 h 8700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35279" h="870034">
                <a:moveTo>
                  <a:pt x="223045" y="0"/>
                </a:moveTo>
                <a:cubicBezTo>
                  <a:pt x="112462" y="202580"/>
                  <a:pt x="1879" y="405161"/>
                  <a:pt x="20" y="546410"/>
                </a:cubicBezTo>
                <a:cubicBezTo>
                  <a:pt x="-1839" y="687659"/>
                  <a:pt x="122683" y="801029"/>
                  <a:pt x="211893" y="847492"/>
                </a:cubicBezTo>
                <a:cubicBezTo>
                  <a:pt x="301103" y="893955"/>
                  <a:pt x="418191" y="859572"/>
                  <a:pt x="535279" y="825190"/>
                </a:cubicBezTo>
              </a:path>
            </a:pathLst>
          </a:custGeom>
          <a:noFill/>
          <a:ln w="38100">
            <a:solidFill>
              <a:srgbClr val="E9397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6" name="Billede 15">
            <a:extLst>
              <a:ext uri="{FF2B5EF4-FFF2-40B4-BE49-F238E27FC236}">
                <a16:creationId xmlns:a16="http://schemas.microsoft.com/office/drawing/2014/main" id="{68A71734-7B6B-A665-B7F1-7E5FD5B43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6242069"/>
            <a:ext cx="1274162" cy="512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02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EBBD2-3872-B2B2-A850-8719ECAF7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617825"/>
            <a:ext cx="4646904" cy="1624520"/>
          </a:xfrm>
        </p:spPr>
        <p:txBody>
          <a:bodyPr anchor="ctr">
            <a:normAutofit/>
          </a:bodyPr>
          <a:lstStyle/>
          <a:p>
            <a:r>
              <a:rPr lang="da-DK" sz="4000" b="1" dirty="0">
                <a:latin typeface="KBH" pitchFamily="2" charset="77"/>
              </a:rPr>
              <a:t>Intro og vejledning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93D92CB-A0C6-54D8-2F89-FCC30BDCA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654300"/>
            <a:ext cx="5143698" cy="3613149"/>
          </a:xfrm>
        </p:spPr>
        <p:txBody>
          <a:bodyPr anchor="ctr">
            <a:normAutofit fontScale="92500"/>
          </a:bodyPr>
          <a:lstStyle/>
          <a:p>
            <a:pPr marL="0" indent="0">
              <a:buNone/>
            </a:pPr>
            <a:r>
              <a:rPr lang="da-DK" sz="1400" b="1" dirty="0">
                <a:latin typeface="KBH" pitchFamily="2" charset="77"/>
              </a:rPr>
              <a:t>Hvad:</a:t>
            </a:r>
          </a:p>
          <a:p>
            <a:pPr marL="0" indent="0">
              <a:buNone/>
            </a:pPr>
            <a:r>
              <a:rPr lang="da-DK" sz="1400" dirty="0">
                <a:latin typeface="KBH" pitchFamily="2" charset="77"/>
              </a:rPr>
              <a:t>Dette værktøj kan fungere som en hjælp til at få diskuteret skolens principper/retningslinjer ift. AI i flere sammenhænge.</a:t>
            </a:r>
          </a:p>
          <a:p>
            <a:pPr marL="0" indent="0">
              <a:buNone/>
            </a:pPr>
            <a:r>
              <a:rPr lang="da-DK" sz="1400" b="1" dirty="0">
                <a:latin typeface="KBH" pitchFamily="2" charset="77"/>
              </a:rPr>
              <a:t>Hvordan:</a:t>
            </a:r>
          </a:p>
          <a:p>
            <a:pPr marL="514350" indent="-514350">
              <a:buAutoNum type="arabicPeriod"/>
            </a:pPr>
            <a:r>
              <a:rPr lang="da-DK" sz="1400" dirty="0">
                <a:latin typeface="KBH" pitchFamily="2" charset="77"/>
              </a:rPr>
              <a:t>Værktøjet indeholder en række kategorier indenfor, hvilke principper/retningslinjer kan udarbejdes. Første trin er at udvælge, hvilke kategorier skolen har brug for at udvikle principper til.</a:t>
            </a:r>
          </a:p>
          <a:p>
            <a:pPr marL="514350" indent="-514350">
              <a:buAutoNum type="arabicPeriod"/>
            </a:pPr>
            <a:r>
              <a:rPr lang="da-DK" sz="1400" dirty="0">
                <a:latin typeface="KBH" pitchFamily="2" charset="77"/>
              </a:rPr>
              <a:t>Hver kategori har 2 slides: Et slide med spørgsmål, der kan igangsætte en dialog, der kan lede til principper/retningslinjer for kategorien og et slide med et eksempel på en formulering til inspiration.</a:t>
            </a:r>
          </a:p>
          <a:p>
            <a:pPr marL="514350" indent="-514350">
              <a:buAutoNum type="arabicPeriod"/>
            </a:pPr>
            <a:r>
              <a:rPr lang="da-DK" sz="1400" dirty="0">
                <a:latin typeface="KBH" pitchFamily="2" charset="77"/>
              </a:rPr>
              <a:t>Sørg altid for, at I kan italesætte praksis: Hvordan ser princippet/retningslinjen ud på jeres skole ‘med 7.v’. Hvad gør læreren? / hvad gør eleven? </a:t>
            </a:r>
          </a:p>
        </p:txBody>
      </p:sp>
      <p:pic>
        <p:nvPicPr>
          <p:cNvPr id="4" name="Billede 3" descr="Et billede, der indeholder clipart, tegneserie, kunst, illustration/afbildning&#10;&#10;Automatisk genereret beskrivelse">
            <a:extLst>
              <a:ext uri="{FF2B5EF4-FFF2-40B4-BE49-F238E27FC236}">
                <a16:creationId xmlns:a16="http://schemas.microsoft.com/office/drawing/2014/main" id="{EA803069-627A-3FB7-7251-94F23F5DA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8337" y="1162456"/>
            <a:ext cx="4691860" cy="469186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7AD93736-9915-5CD0-C0B0-448A949A5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888" y="6356349"/>
            <a:ext cx="989873" cy="3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65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E2414-A5F5-C61E-CE59-35C35B48A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45207039-4164-7728-AD1A-5439FB94F9E3}"/>
              </a:ext>
            </a:extLst>
          </p:cNvPr>
          <p:cNvSpPr/>
          <p:nvPr/>
        </p:nvSpPr>
        <p:spPr>
          <a:xfrm>
            <a:off x="0" y="0"/>
            <a:ext cx="12192000" cy="12954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CB87E88-8B0B-D852-7821-723A4C844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042"/>
            <a:ext cx="10515600" cy="1325563"/>
          </a:xfrm>
        </p:spPr>
        <p:txBody>
          <a:bodyPr>
            <a:normAutofit/>
          </a:bodyPr>
          <a:lstStyle/>
          <a:p>
            <a:r>
              <a:rPr lang="da-DK" sz="3600" b="1" dirty="0">
                <a:solidFill>
                  <a:schemeClr val="bg1"/>
                </a:solidFill>
                <a:latin typeface="KBH" pitchFamily="2" charset="77"/>
              </a:rPr>
              <a:t>Princip/retningslinjer kategorier AI i skolen</a:t>
            </a: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70CED14E-82C7-4B65-8DC9-316E11E18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888" y="6356349"/>
            <a:ext cx="989873" cy="397914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10A884D3-079A-2527-2429-A61D11CB7E57}"/>
              </a:ext>
            </a:extLst>
          </p:cNvPr>
          <p:cNvSpPr txBox="1"/>
          <p:nvPr/>
        </p:nvSpPr>
        <p:spPr>
          <a:xfrm>
            <a:off x="838200" y="2074127"/>
            <a:ext cx="72910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dirty="0">
                <a:latin typeface="KBH" pitchFamily="2" charset="77"/>
              </a:rPr>
              <a:t>Brug af AI i undervisningen</a:t>
            </a:r>
            <a:endParaRPr lang="en-US" dirty="0">
              <a:latin typeface="KBH" pitchFamily="2" charset="77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dirty="0">
                <a:latin typeface="KBH" pitchFamily="2" charset="77"/>
              </a:rPr>
              <a:t>Lærere og pædagogers brug af AI i arbejde og forberedelse</a:t>
            </a:r>
            <a:endParaRPr lang="en-US" dirty="0">
              <a:latin typeface="KBH" pitchFamily="2" charset="77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dirty="0">
                <a:latin typeface="KBH" pitchFamily="2" charset="77"/>
              </a:rPr>
              <a:t>Lærerens rolle og autoritet ift. brug af AI (også snyd og uhensigtsmæssig brug)</a:t>
            </a:r>
            <a:endParaRPr lang="en-US" dirty="0">
              <a:latin typeface="KBH" pitchFamily="2" charset="77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dirty="0">
                <a:latin typeface="KBH" pitchFamily="2" charset="77"/>
              </a:rPr>
              <a:t>AI-dannelse</a:t>
            </a:r>
            <a:endParaRPr lang="en-US" dirty="0">
              <a:latin typeface="KBH" pitchFamily="2" charset="77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dirty="0">
                <a:latin typeface="KBH" pitchFamily="2" charset="77"/>
              </a:rPr>
              <a:t>Kommunikation internt og eksternt</a:t>
            </a:r>
            <a:endParaRPr lang="en-US" dirty="0">
              <a:latin typeface="KBH" pitchFamily="2" charset="77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dirty="0">
                <a:latin typeface="KBH" pitchFamily="2" charset="77"/>
              </a:rPr>
              <a:t>Differentiering, inklusion og lighed</a:t>
            </a:r>
            <a:endParaRPr lang="en-US" dirty="0">
              <a:latin typeface="KBH" pitchFamily="2" charset="77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dirty="0">
                <a:latin typeface="KBH" pitchFamily="2" charset="77"/>
              </a:rPr>
              <a:t>Innovation og udvikling</a:t>
            </a:r>
            <a:endParaRPr lang="en-US" dirty="0">
              <a:latin typeface="KBH" pitchFamily="2" charset="77"/>
            </a:endParaRP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da-DK" dirty="0">
                <a:latin typeface="KBH" pitchFamily="2" charset="77"/>
              </a:rPr>
              <a:t>Datasikkerhed og privatliv</a:t>
            </a:r>
            <a:endParaRPr lang="en-US" dirty="0">
              <a:latin typeface="KBH" pitchFamily="2" charset="77"/>
            </a:endParaRPr>
          </a:p>
        </p:txBody>
      </p:sp>
      <p:pic>
        <p:nvPicPr>
          <p:cNvPr id="9" name="Billede 8" descr="Et billede, der indeholder tøj, lilla/violet, tegneserie, kunst&#10;&#10;Automatisk genereret beskrivelse">
            <a:extLst>
              <a:ext uri="{FF2B5EF4-FFF2-40B4-BE49-F238E27FC236}">
                <a16:creationId xmlns:a16="http://schemas.microsoft.com/office/drawing/2014/main" id="{27C3AB49-8D51-8D41-77E5-F02F94CF6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0850" y="3682356"/>
            <a:ext cx="2872950" cy="287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35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37E08-E424-BCD1-4E37-EDB53FC50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hvirvelløse dyr&#10;&#10;Automatisk genereret beskrivelse">
            <a:extLst>
              <a:ext uri="{FF2B5EF4-FFF2-40B4-BE49-F238E27FC236}">
                <a16:creationId xmlns:a16="http://schemas.microsoft.com/office/drawing/2014/main" id="{0B90DBDD-E1D6-FEFC-A018-038B8D7A0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86993">
            <a:off x="7644707" y="-2151477"/>
            <a:ext cx="5264916" cy="11160953"/>
          </a:xfrm>
          <a:prstGeom prst="rect">
            <a:avLst/>
          </a:prstGeo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ED201FE7-AA78-0BE5-02DE-55F0B1733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 w="9525">
            <a:solidFill>
              <a:srgbClr val="002060"/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a-DK" sz="2000" b="1" dirty="0">
                <a:latin typeface="KBH" pitchFamily="2" charset="77"/>
              </a:rPr>
              <a:t>Diskuter f.eks.:</a:t>
            </a:r>
          </a:p>
          <a:p>
            <a:pPr>
              <a:lnSpc>
                <a:spcPct val="120000"/>
              </a:lnSpc>
            </a:pPr>
            <a:r>
              <a:rPr lang="da-DK" sz="2000" dirty="0">
                <a:latin typeface="KBH" pitchFamily="2" charset="77"/>
              </a:rPr>
              <a:t>Hvad ser skolen som hensigtsmæssig brug af AI? (eksempler)</a:t>
            </a:r>
          </a:p>
          <a:p>
            <a:pPr>
              <a:lnSpc>
                <a:spcPct val="120000"/>
              </a:lnSpc>
            </a:pPr>
            <a:r>
              <a:rPr lang="da-DK" sz="2000" dirty="0">
                <a:latin typeface="KBH" pitchFamily="2" charset="77"/>
              </a:rPr>
              <a:t>Hvad ser skolen som uhensigtsmæssig brug? (eksempler)</a:t>
            </a:r>
          </a:p>
          <a:p>
            <a:pPr>
              <a:lnSpc>
                <a:spcPct val="120000"/>
              </a:lnSpc>
            </a:pPr>
            <a:r>
              <a:rPr lang="da-DK" sz="2000" dirty="0">
                <a:latin typeface="KBH" pitchFamily="2" charset="77"/>
              </a:rPr>
              <a:t>I hvilket omfang skal der være undervisning om og med AI, og uden?</a:t>
            </a:r>
          </a:p>
          <a:p>
            <a:pPr>
              <a:lnSpc>
                <a:spcPct val="120000"/>
              </a:lnSpc>
            </a:pPr>
            <a:r>
              <a:rPr lang="da-DK" sz="2000" dirty="0">
                <a:latin typeface="KBH" pitchFamily="2" charset="77"/>
              </a:rPr>
              <a:t>Hvordan vil skolen arbejde med at AI bliver brugt hensigtsmæssigt af eleverne i undervisningen?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08BA2EA2-A980-9C6C-EC2B-D9B050F32D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  <a:solidFill>
            <a:srgbClr val="F2E9CA"/>
          </a:solidFill>
          <a:ln w="9525">
            <a:solidFill>
              <a:srgbClr val="002060"/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/>
              <a:t>Principper (Skriv her):</a:t>
            </a:r>
          </a:p>
          <a:p>
            <a:pPr>
              <a:buFontTx/>
              <a:buChar char="-"/>
            </a:pPr>
            <a:r>
              <a:rPr lang="da-DK" sz="2000"/>
              <a:t>…</a:t>
            </a:r>
          </a:p>
          <a:p>
            <a:pPr>
              <a:buFontTx/>
              <a:buChar char="-"/>
            </a:pPr>
            <a:endParaRPr lang="da-DK" sz="2000"/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D0CCD177-2636-AA81-0233-9790B3746FE5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  <a:solidFill>
            <a:srgbClr val="F2E9CA"/>
          </a:solidFill>
          <a:ln w="9525">
            <a:solidFill>
              <a:srgbClr val="002060"/>
            </a:solidFill>
            <a:prstDash val="soli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/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/>
              <a:t>…</a:t>
            </a:r>
          </a:p>
          <a:p>
            <a:pPr>
              <a:buFontTx/>
              <a:buChar char="-"/>
            </a:pPr>
            <a:endParaRPr lang="da-DK" sz="2000"/>
          </a:p>
        </p:txBody>
      </p:sp>
      <p:sp>
        <p:nvSpPr>
          <p:cNvPr id="10" name="Tekstfelt 9">
            <a:extLst>
              <a:ext uri="{FF2B5EF4-FFF2-40B4-BE49-F238E27FC236}">
                <a16:creationId xmlns:a16="http://schemas.microsoft.com/office/drawing/2014/main" id="{0F611191-5847-5167-F39B-019A50EC7A02}"/>
              </a:ext>
            </a:extLst>
          </p:cNvPr>
          <p:cNvSpPr txBox="1"/>
          <p:nvPr/>
        </p:nvSpPr>
        <p:spPr>
          <a:xfrm>
            <a:off x="838200" y="423746"/>
            <a:ext cx="8082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>
                <a:ln>
                  <a:solidFill>
                    <a:srgbClr val="002060"/>
                  </a:solidFill>
                </a:ln>
                <a:latin typeface="KBH" pitchFamily="2" charset="77"/>
              </a:rPr>
              <a:t>1. Brug af AI i undervisningen</a:t>
            </a:r>
            <a:br>
              <a:rPr lang="da-DK" dirty="0">
                <a:ln>
                  <a:solidFill>
                    <a:srgbClr val="002060"/>
                  </a:solidFill>
                </a:ln>
              </a:rPr>
            </a:br>
            <a:r>
              <a:rPr lang="da-DK" sz="2400" dirty="0">
                <a:ln>
                  <a:solidFill>
                    <a:srgbClr val="002060"/>
                  </a:solidFill>
                </a:ln>
                <a:latin typeface="KBH" pitchFamily="2" charset="77"/>
              </a:rPr>
              <a:t>Skolens holdning til AI i undervisningen</a:t>
            </a:r>
            <a:endParaRPr lang="da-DK" sz="2400" dirty="0">
              <a:ln>
                <a:solidFill>
                  <a:srgbClr val="002060"/>
                </a:solidFill>
              </a:ln>
            </a:endParaRP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672DCDC8-F2D1-FEAC-9F65-F77044A72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888" y="6300594"/>
            <a:ext cx="989873" cy="397914"/>
          </a:xfrm>
          <a:prstGeom prst="rect">
            <a:avLst/>
          </a:prstGeom>
        </p:spPr>
      </p:pic>
      <p:sp>
        <p:nvSpPr>
          <p:cNvPr id="12" name="Kombinationskurve 11">
            <a:extLst>
              <a:ext uri="{FF2B5EF4-FFF2-40B4-BE49-F238E27FC236}">
                <a16:creationId xmlns:a16="http://schemas.microsoft.com/office/drawing/2014/main" id="{DB004A10-0AE8-F3DA-D39E-6CB46CF2E289}"/>
              </a:ext>
            </a:extLst>
          </p:cNvPr>
          <p:cNvSpPr/>
          <p:nvPr/>
        </p:nvSpPr>
        <p:spPr>
          <a:xfrm>
            <a:off x="8731405" y="669073"/>
            <a:ext cx="3133493" cy="1539101"/>
          </a:xfrm>
          <a:custGeom>
            <a:avLst/>
            <a:gdLst>
              <a:gd name="csX0" fmla="*/ 0 w 3133493"/>
              <a:gd name="csY0" fmla="*/ 133815 h 1539101"/>
              <a:gd name="csX1" fmla="*/ 22302 w 3133493"/>
              <a:gd name="csY1" fmla="*/ 211873 h 1539101"/>
              <a:gd name="csX2" fmla="*/ 55756 w 3133493"/>
              <a:gd name="csY2" fmla="*/ 278781 h 1539101"/>
              <a:gd name="csX3" fmla="*/ 89210 w 3133493"/>
              <a:gd name="csY3" fmla="*/ 301083 h 1539101"/>
              <a:gd name="csX4" fmla="*/ 167268 w 3133493"/>
              <a:gd name="csY4" fmla="*/ 356839 h 1539101"/>
              <a:gd name="csX5" fmla="*/ 256478 w 3133493"/>
              <a:gd name="csY5" fmla="*/ 401444 h 1539101"/>
              <a:gd name="csX6" fmla="*/ 289932 w 3133493"/>
              <a:gd name="csY6" fmla="*/ 412595 h 1539101"/>
              <a:gd name="csX7" fmla="*/ 323385 w 3133493"/>
              <a:gd name="csY7" fmla="*/ 423747 h 1539101"/>
              <a:gd name="csX8" fmla="*/ 468351 w 3133493"/>
              <a:gd name="csY8" fmla="*/ 446049 h 1539101"/>
              <a:gd name="csX9" fmla="*/ 892097 w 3133493"/>
              <a:gd name="csY9" fmla="*/ 423747 h 1539101"/>
              <a:gd name="csX10" fmla="*/ 925551 w 3133493"/>
              <a:gd name="csY10" fmla="*/ 412595 h 1539101"/>
              <a:gd name="csX11" fmla="*/ 981307 w 3133493"/>
              <a:gd name="csY11" fmla="*/ 367990 h 1539101"/>
              <a:gd name="csX12" fmla="*/ 1048215 w 3133493"/>
              <a:gd name="csY12" fmla="*/ 312234 h 1539101"/>
              <a:gd name="csX13" fmla="*/ 1070517 w 3133493"/>
              <a:gd name="csY13" fmla="*/ 278781 h 1539101"/>
              <a:gd name="csX14" fmla="*/ 1115122 w 3133493"/>
              <a:gd name="csY14" fmla="*/ 234176 h 1539101"/>
              <a:gd name="csX15" fmla="*/ 1126273 w 3133493"/>
              <a:gd name="csY15" fmla="*/ 78059 h 1539101"/>
              <a:gd name="csX16" fmla="*/ 1115122 w 3133493"/>
              <a:gd name="csY16" fmla="*/ 44605 h 1539101"/>
              <a:gd name="csX17" fmla="*/ 1092819 w 3133493"/>
              <a:gd name="csY17" fmla="*/ 22303 h 1539101"/>
              <a:gd name="csX18" fmla="*/ 1025912 w 3133493"/>
              <a:gd name="csY18" fmla="*/ 0 h 1539101"/>
              <a:gd name="csX19" fmla="*/ 936702 w 3133493"/>
              <a:gd name="csY19" fmla="*/ 44605 h 1539101"/>
              <a:gd name="csX20" fmla="*/ 936702 w 3133493"/>
              <a:gd name="csY20" fmla="*/ 200722 h 1539101"/>
              <a:gd name="csX21" fmla="*/ 959005 w 3133493"/>
              <a:gd name="csY21" fmla="*/ 278781 h 1539101"/>
              <a:gd name="csX22" fmla="*/ 1014761 w 3133493"/>
              <a:gd name="csY22" fmla="*/ 334537 h 1539101"/>
              <a:gd name="csX23" fmla="*/ 1048215 w 3133493"/>
              <a:gd name="csY23" fmla="*/ 367990 h 1539101"/>
              <a:gd name="csX24" fmla="*/ 1070517 w 3133493"/>
              <a:gd name="csY24" fmla="*/ 390293 h 1539101"/>
              <a:gd name="csX25" fmla="*/ 1137424 w 3133493"/>
              <a:gd name="csY25" fmla="*/ 412595 h 1539101"/>
              <a:gd name="csX26" fmla="*/ 1282390 w 3133493"/>
              <a:gd name="csY26" fmla="*/ 434898 h 1539101"/>
              <a:gd name="csX27" fmla="*/ 1516566 w 3133493"/>
              <a:gd name="csY27" fmla="*/ 423747 h 1539101"/>
              <a:gd name="csX28" fmla="*/ 1683834 w 3133493"/>
              <a:gd name="csY28" fmla="*/ 401444 h 1539101"/>
              <a:gd name="csX29" fmla="*/ 1784195 w 3133493"/>
              <a:gd name="csY29" fmla="*/ 379142 h 1539101"/>
              <a:gd name="csX30" fmla="*/ 1851102 w 3133493"/>
              <a:gd name="csY30" fmla="*/ 356839 h 1539101"/>
              <a:gd name="csX31" fmla="*/ 1906858 w 3133493"/>
              <a:gd name="csY31" fmla="*/ 323386 h 1539101"/>
              <a:gd name="csX32" fmla="*/ 1962615 w 3133493"/>
              <a:gd name="csY32" fmla="*/ 289932 h 1539101"/>
              <a:gd name="csX33" fmla="*/ 2018371 w 3133493"/>
              <a:gd name="csY33" fmla="*/ 245327 h 1539101"/>
              <a:gd name="csX34" fmla="*/ 2051824 w 3133493"/>
              <a:gd name="csY34" fmla="*/ 234176 h 1539101"/>
              <a:gd name="csX35" fmla="*/ 2141034 w 3133493"/>
              <a:gd name="csY35" fmla="*/ 189571 h 1539101"/>
              <a:gd name="csX36" fmla="*/ 2241395 w 3133493"/>
              <a:gd name="csY36" fmla="*/ 156117 h 1539101"/>
              <a:gd name="csX37" fmla="*/ 2274849 w 3133493"/>
              <a:gd name="csY37" fmla="*/ 144966 h 1539101"/>
              <a:gd name="csX38" fmla="*/ 2375210 w 3133493"/>
              <a:gd name="csY38" fmla="*/ 133815 h 1539101"/>
              <a:gd name="csX39" fmla="*/ 2497873 w 3133493"/>
              <a:gd name="csY39" fmla="*/ 144966 h 1539101"/>
              <a:gd name="csX40" fmla="*/ 2598234 w 3133493"/>
              <a:gd name="csY40" fmla="*/ 167268 h 1539101"/>
              <a:gd name="csX41" fmla="*/ 2665141 w 3133493"/>
              <a:gd name="csY41" fmla="*/ 189571 h 1539101"/>
              <a:gd name="csX42" fmla="*/ 2698595 w 3133493"/>
              <a:gd name="csY42" fmla="*/ 200722 h 1539101"/>
              <a:gd name="csX43" fmla="*/ 2720897 w 3133493"/>
              <a:gd name="csY43" fmla="*/ 223025 h 1539101"/>
              <a:gd name="csX44" fmla="*/ 2787805 w 3133493"/>
              <a:gd name="csY44" fmla="*/ 245327 h 1539101"/>
              <a:gd name="csX45" fmla="*/ 2821258 w 3133493"/>
              <a:gd name="csY45" fmla="*/ 267629 h 1539101"/>
              <a:gd name="csX46" fmla="*/ 2910468 w 3133493"/>
              <a:gd name="csY46" fmla="*/ 345688 h 1539101"/>
              <a:gd name="csX47" fmla="*/ 2977375 w 3133493"/>
              <a:gd name="csY47" fmla="*/ 434898 h 1539101"/>
              <a:gd name="csX48" fmla="*/ 3010829 w 3133493"/>
              <a:gd name="csY48" fmla="*/ 490654 h 1539101"/>
              <a:gd name="csX49" fmla="*/ 3044283 w 3133493"/>
              <a:gd name="csY49" fmla="*/ 546410 h 1539101"/>
              <a:gd name="csX50" fmla="*/ 3100039 w 3133493"/>
              <a:gd name="csY50" fmla="*/ 713678 h 1539101"/>
              <a:gd name="csX51" fmla="*/ 3111190 w 3133493"/>
              <a:gd name="csY51" fmla="*/ 747132 h 1539101"/>
              <a:gd name="csX52" fmla="*/ 3122341 w 3133493"/>
              <a:gd name="csY52" fmla="*/ 780586 h 1539101"/>
              <a:gd name="csX53" fmla="*/ 3133493 w 3133493"/>
              <a:gd name="csY53" fmla="*/ 836342 h 1539101"/>
              <a:gd name="csX54" fmla="*/ 3111190 w 3133493"/>
              <a:gd name="csY54" fmla="*/ 1215483 h 1539101"/>
              <a:gd name="csX55" fmla="*/ 3088888 w 3133493"/>
              <a:gd name="csY55" fmla="*/ 1282390 h 1539101"/>
              <a:gd name="csX56" fmla="*/ 3066585 w 3133493"/>
              <a:gd name="csY56" fmla="*/ 1349298 h 1539101"/>
              <a:gd name="csX57" fmla="*/ 3055434 w 3133493"/>
              <a:gd name="csY57" fmla="*/ 1382751 h 1539101"/>
              <a:gd name="csX58" fmla="*/ 3010829 w 3133493"/>
              <a:gd name="csY58" fmla="*/ 1427356 h 1539101"/>
              <a:gd name="csX59" fmla="*/ 2943922 w 3133493"/>
              <a:gd name="csY59" fmla="*/ 1505415 h 1539101"/>
              <a:gd name="csX60" fmla="*/ 2910468 w 3133493"/>
              <a:gd name="csY60" fmla="*/ 1516566 h 1539101"/>
              <a:gd name="csX61" fmla="*/ 2854712 w 3133493"/>
              <a:gd name="csY61" fmla="*/ 1538868 h 1539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3133493" h="1539101">
                <a:moveTo>
                  <a:pt x="0" y="133815"/>
                </a:moveTo>
                <a:cubicBezTo>
                  <a:pt x="7434" y="159834"/>
                  <a:pt x="14526" y="185954"/>
                  <a:pt x="22302" y="211873"/>
                </a:cubicBezTo>
                <a:cubicBezTo>
                  <a:pt x="30075" y="237784"/>
                  <a:pt x="35619" y="258644"/>
                  <a:pt x="55756" y="278781"/>
                </a:cubicBezTo>
                <a:cubicBezTo>
                  <a:pt x="65233" y="288258"/>
                  <a:pt x="79034" y="292361"/>
                  <a:pt x="89210" y="301083"/>
                </a:cubicBezTo>
                <a:cubicBezTo>
                  <a:pt x="156559" y="358810"/>
                  <a:pt x="105799" y="336349"/>
                  <a:pt x="167268" y="356839"/>
                </a:cubicBezTo>
                <a:cubicBezTo>
                  <a:pt x="206194" y="395765"/>
                  <a:pt x="179597" y="375818"/>
                  <a:pt x="256478" y="401444"/>
                </a:cubicBezTo>
                <a:lnTo>
                  <a:pt x="289932" y="412595"/>
                </a:lnTo>
                <a:cubicBezTo>
                  <a:pt x="301083" y="416312"/>
                  <a:pt x="311859" y="421442"/>
                  <a:pt x="323385" y="423747"/>
                </a:cubicBezTo>
                <a:cubicBezTo>
                  <a:pt x="408527" y="440775"/>
                  <a:pt x="360334" y="432547"/>
                  <a:pt x="468351" y="446049"/>
                </a:cubicBezTo>
                <a:cubicBezTo>
                  <a:pt x="553103" y="443315"/>
                  <a:pt x="765385" y="449090"/>
                  <a:pt x="892097" y="423747"/>
                </a:cubicBezTo>
                <a:cubicBezTo>
                  <a:pt x="903623" y="421442"/>
                  <a:pt x="915037" y="417852"/>
                  <a:pt x="925551" y="412595"/>
                </a:cubicBezTo>
                <a:cubicBezTo>
                  <a:pt x="971322" y="389709"/>
                  <a:pt x="946728" y="395653"/>
                  <a:pt x="981307" y="367990"/>
                </a:cubicBezTo>
                <a:cubicBezTo>
                  <a:pt x="1025169" y="332900"/>
                  <a:pt x="1008477" y="359919"/>
                  <a:pt x="1048215" y="312234"/>
                </a:cubicBezTo>
                <a:cubicBezTo>
                  <a:pt x="1056795" y="301938"/>
                  <a:pt x="1061795" y="288956"/>
                  <a:pt x="1070517" y="278781"/>
                </a:cubicBezTo>
                <a:cubicBezTo>
                  <a:pt x="1084201" y="262816"/>
                  <a:pt x="1115122" y="234176"/>
                  <a:pt x="1115122" y="234176"/>
                </a:cubicBezTo>
                <a:cubicBezTo>
                  <a:pt x="1143655" y="148575"/>
                  <a:pt x="1144477" y="178183"/>
                  <a:pt x="1126273" y="78059"/>
                </a:cubicBezTo>
                <a:cubicBezTo>
                  <a:pt x="1124170" y="66494"/>
                  <a:pt x="1121170" y="54684"/>
                  <a:pt x="1115122" y="44605"/>
                </a:cubicBezTo>
                <a:cubicBezTo>
                  <a:pt x="1109713" y="35590"/>
                  <a:pt x="1102223" y="27005"/>
                  <a:pt x="1092819" y="22303"/>
                </a:cubicBezTo>
                <a:cubicBezTo>
                  <a:pt x="1071792" y="11790"/>
                  <a:pt x="1025912" y="0"/>
                  <a:pt x="1025912" y="0"/>
                </a:cubicBezTo>
                <a:cubicBezTo>
                  <a:pt x="949031" y="25628"/>
                  <a:pt x="975629" y="5680"/>
                  <a:pt x="936702" y="44605"/>
                </a:cubicBezTo>
                <a:cubicBezTo>
                  <a:pt x="913734" y="113511"/>
                  <a:pt x="920415" y="78570"/>
                  <a:pt x="936702" y="200722"/>
                </a:cubicBezTo>
                <a:cubicBezTo>
                  <a:pt x="937119" y="203851"/>
                  <a:pt x="953428" y="271344"/>
                  <a:pt x="959005" y="278781"/>
                </a:cubicBezTo>
                <a:cubicBezTo>
                  <a:pt x="974775" y="299808"/>
                  <a:pt x="996176" y="315952"/>
                  <a:pt x="1014761" y="334537"/>
                </a:cubicBezTo>
                <a:lnTo>
                  <a:pt x="1048215" y="367990"/>
                </a:lnTo>
                <a:cubicBezTo>
                  <a:pt x="1055649" y="375424"/>
                  <a:pt x="1060543" y="386968"/>
                  <a:pt x="1070517" y="390293"/>
                </a:cubicBezTo>
                <a:cubicBezTo>
                  <a:pt x="1092819" y="397727"/>
                  <a:pt x="1114372" y="407984"/>
                  <a:pt x="1137424" y="412595"/>
                </a:cubicBezTo>
                <a:cubicBezTo>
                  <a:pt x="1222566" y="429625"/>
                  <a:pt x="1174373" y="421396"/>
                  <a:pt x="1282390" y="434898"/>
                </a:cubicBezTo>
                <a:lnTo>
                  <a:pt x="1516566" y="423747"/>
                </a:lnTo>
                <a:cubicBezTo>
                  <a:pt x="1572371" y="420027"/>
                  <a:pt x="1628749" y="411459"/>
                  <a:pt x="1683834" y="401444"/>
                </a:cubicBezTo>
                <a:cubicBezTo>
                  <a:pt x="1710767" y="396547"/>
                  <a:pt x="1756661" y="387402"/>
                  <a:pt x="1784195" y="379142"/>
                </a:cubicBezTo>
                <a:cubicBezTo>
                  <a:pt x="1806712" y="372387"/>
                  <a:pt x="1851102" y="356839"/>
                  <a:pt x="1851102" y="356839"/>
                </a:cubicBezTo>
                <a:cubicBezTo>
                  <a:pt x="1907616" y="300327"/>
                  <a:pt x="1834475" y="366816"/>
                  <a:pt x="1906858" y="323386"/>
                </a:cubicBezTo>
                <a:cubicBezTo>
                  <a:pt x="1983391" y="277466"/>
                  <a:pt x="1867850" y="321520"/>
                  <a:pt x="1962615" y="289932"/>
                </a:cubicBezTo>
                <a:cubicBezTo>
                  <a:pt x="1983360" y="269186"/>
                  <a:pt x="1990234" y="259395"/>
                  <a:pt x="2018371" y="245327"/>
                </a:cubicBezTo>
                <a:cubicBezTo>
                  <a:pt x="2028884" y="240070"/>
                  <a:pt x="2040673" y="237893"/>
                  <a:pt x="2051824" y="234176"/>
                </a:cubicBezTo>
                <a:cubicBezTo>
                  <a:pt x="2090750" y="195250"/>
                  <a:pt x="2064153" y="215197"/>
                  <a:pt x="2141034" y="189571"/>
                </a:cubicBezTo>
                <a:lnTo>
                  <a:pt x="2241395" y="156117"/>
                </a:lnTo>
                <a:cubicBezTo>
                  <a:pt x="2252546" y="152400"/>
                  <a:pt x="2263166" y="146264"/>
                  <a:pt x="2274849" y="144966"/>
                </a:cubicBezTo>
                <a:lnTo>
                  <a:pt x="2375210" y="133815"/>
                </a:lnTo>
                <a:cubicBezTo>
                  <a:pt x="2416098" y="137532"/>
                  <a:pt x="2457134" y="139874"/>
                  <a:pt x="2497873" y="144966"/>
                </a:cubicBezTo>
                <a:cubicBezTo>
                  <a:pt x="2516062" y="147240"/>
                  <a:pt x="2577771" y="161129"/>
                  <a:pt x="2598234" y="167268"/>
                </a:cubicBezTo>
                <a:cubicBezTo>
                  <a:pt x="2620751" y="174023"/>
                  <a:pt x="2642839" y="182137"/>
                  <a:pt x="2665141" y="189571"/>
                </a:cubicBezTo>
                <a:lnTo>
                  <a:pt x="2698595" y="200722"/>
                </a:lnTo>
                <a:cubicBezTo>
                  <a:pt x="2706029" y="208156"/>
                  <a:pt x="2711493" y="218323"/>
                  <a:pt x="2720897" y="223025"/>
                </a:cubicBezTo>
                <a:cubicBezTo>
                  <a:pt x="2741924" y="233539"/>
                  <a:pt x="2787805" y="245327"/>
                  <a:pt x="2787805" y="245327"/>
                </a:cubicBezTo>
                <a:cubicBezTo>
                  <a:pt x="2798956" y="252761"/>
                  <a:pt x="2811172" y="258804"/>
                  <a:pt x="2821258" y="267629"/>
                </a:cubicBezTo>
                <a:cubicBezTo>
                  <a:pt x="2925630" y="358955"/>
                  <a:pt x="2835189" y="295502"/>
                  <a:pt x="2910468" y="345688"/>
                </a:cubicBezTo>
                <a:cubicBezTo>
                  <a:pt x="2960905" y="421343"/>
                  <a:pt x="2936120" y="393641"/>
                  <a:pt x="2977375" y="434898"/>
                </a:cubicBezTo>
                <a:cubicBezTo>
                  <a:pt x="3008969" y="529670"/>
                  <a:pt x="2964906" y="414114"/>
                  <a:pt x="3010829" y="490654"/>
                </a:cubicBezTo>
                <a:cubicBezTo>
                  <a:pt x="3054254" y="563031"/>
                  <a:pt x="2987774" y="489901"/>
                  <a:pt x="3044283" y="546410"/>
                </a:cubicBezTo>
                <a:lnTo>
                  <a:pt x="3100039" y="713678"/>
                </a:lnTo>
                <a:lnTo>
                  <a:pt x="3111190" y="747132"/>
                </a:lnTo>
                <a:cubicBezTo>
                  <a:pt x="3114907" y="758283"/>
                  <a:pt x="3120036" y="769060"/>
                  <a:pt x="3122341" y="780586"/>
                </a:cubicBezTo>
                <a:lnTo>
                  <a:pt x="3133493" y="836342"/>
                </a:lnTo>
                <a:cubicBezTo>
                  <a:pt x="3132767" y="855954"/>
                  <a:pt x="3133561" y="1118542"/>
                  <a:pt x="3111190" y="1215483"/>
                </a:cubicBezTo>
                <a:cubicBezTo>
                  <a:pt x="3105904" y="1238390"/>
                  <a:pt x="3096322" y="1260088"/>
                  <a:pt x="3088888" y="1282390"/>
                </a:cubicBezTo>
                <a:lnTo>
                  <a:pt x="3066585" y="1349298"/>
                </a:lnTo>
                <a:cubicBezTo>
                  <a:pt x="3062868" y="1360449"/>
                  <a:pt x="3063745" y="1374440"/>
                  <a:pt x="3055434" y="1382751"/>
                </a:cubicBezTo>
                <a:cubicBezTo>
                  <a:pt x="3040566" y="1397619"/>
                  <a:pt x="3022492" y="1409860"/>
                  <a:pt x="3010829" y="1427356"/>
                </a:cubicBezTo>
                <a:cubicBezTo>
                  <a:pt x="2996560" y="1448760"/>
                  <a:pt x="2967101" y="1497689"/>
                  <a:pt x="2943922" y="1505415"/>
                </a:cubicBezTo>
                <a:lnTo>
                  <a:pt x="2910468" y="1516566"/>
                </a:lnTo>
                <a:cubicBezTo>
                  <a:pt x="2870829" y="1542992"/>
                  <a:pt x="2890417" y="1538868"/>
                  <a:pt x="2854712" y="1538868"/>
                </a:cubicBezTo>
              </a:path>
            </a:pathLst>
          </a:custGeom>
          <a:noFill/>
          <a:ln w="28575">
            <a:solidFill>
              <a:srgbClr val="E9397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867FF3B1-D054-FEB9-E77C-BD751A707539}"/>
              </a:ext>
            </a:extLst>
          </p:cNvPr>
          <p:cNvSpPr/>
          <p:nvPr/>
        </p:nvSpPr>
        <p:spPr>
          <a:xfrm>
            <a:off x="0" y="6701883"/>
            <a:ext cx="12192000" cy="1561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52452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ABD5F-6881-850D-9F63-49DA302DF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E8784B9-4DAC-2DF6-9593-7122D040F6E7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da-DK" b="1" dirty="0">
                <a:solidFill>
                  <a:srgbClr val="FF0000"/>
                </a:solidFill>
              </a:rPr>
              <a:t>Brug af AI i undervisningen</a:t>
            </a:r>
            <a:r>
              <a:rPr lang="da-DK" dirty="0">
                <a:solidFill>
                  <a:srgbClr val="FF0000"/>
                </a:solidFill>
              </a:rPr>
              <a:t> </a:t>
            </a:r>
            <a:r>
              <a:rPr lang="da-DK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EKSEMPEL</a:t>
            </a:r>
            <a:br>
              <a:rPr lang="da-DK" dirty="0">
                <a:solidFill>
                  <a:srgbClr val="FF0000"/>
                </a:solidFill>
              </a:rPr>
            </a:br>
            <a:r>
              <a:rPr lang="da-DK" sz="2400" dirty="0">
                <a:solidFill>
                  <a:srgbClr val="FF0000"/>
                </a:solidFill>
              </a:rPr>
              <a:t>Skolens holdning til AI i undervisningen</a:t>
            </a:r>
            <a:endParaRPr lang="da-DK" dirty="0">
              <a:solidFill>
                <a:srgbClr val="FF0000"/>
              </a:solidFill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6B0B4072-9D30-4533-6F16-B8F9603CFBB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b="1" dirty="0">
                <a:solidFill>
                  <a:srgbClr val="FF0000"/>
                </a:solidFill>
              </a:rPr>
              <a:t>Diskuter fx:</a:t>
            </a:r>
          </a:p>
          <a:p>
            <a:r>
              <a:rPr lang="da-DK" sz="2200" dirty="0">
                <a:solidFill>
                  <a:srgbClr val="FF0000"/>
                </a:solidFill>
              </a:rPr>
              <a:t>Hvad ser skolen som hensigtsmæssig brug af AI? (eksempler)</a:t>
            </a:r>
          </a:p>
          <a:p>
            <a:r>
              <a:rPr lang="da-DK" sz="2200" dirty="0">
                <a:solidFill>
                  <a:srgbClr val="FF0000"/>
                </a:solidFill>
              </a:rPr>
              <a:t>Hvad ser skolen som uhensigtsmæssig brug? (eksempler)</a:t>
            </a:r>
            <a:endParaRPr lang="da-DK" sz="2400" dirty="0">
              <a:solidFill>
                <a:srgbClr val="FF0000"/>
              </a:solidFill>
            </a:endParaRPr>
          </a:p>
          <a:p>
            <a:r>
              <a:rPr lang="da-DK" sz="2200" dirty="0">
                <a:solidFill>
                  <a:srgbClr val="FF0000"/>
                </a:solidFill>
              </a:rPr>
              <a:t>I hvilket omfang skal der være undervisning om og med AI, og uden?</a:t>
            </a:r>
          </a:p>
          <a:p>
            <a:r>
              <a:rPr lang="da-DK" sz="2200" dirty="0">
                <a:solidFill>
                  <a:srgbClr val="FF0000"/>
                </a:solidFill>
              </a:rPr>
              <a:t>Hvordan vil skolen arbejde med at AI bliver brugt hensigtsmæssigt af eleverne i undervisningen?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3AE43D7-C78D-03DA-385F-095DFBCB81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FF0000"/>
                </a:solidFill>
              </a:rPr>
              <a:t>Principper (Skriv her):</a:t>
            </a:r>
          </a:p>
          <a:p>
            <a:r>
              <a:rPr lang="da-DK" sz="2200" dirty="0">
                <a:solidFill>
                  <a:srgbClr val="FF0000"/>
                </a:solidFill>
              </a:rPr>
              <a:t>AI understøtter læring og erstatter den ikke</a:t>
            </a:r>
          </a:p>
          <a:p>
            <a:r>
              <a:rPr lang="da-DK" sz="2200" dirty="0">
                <a:solidFill>
                  <a:srgbClr val="FF0000"/>
                </a:solidFill>
              </a:rPr>
              <a:t>AI bruges som støtte til læring, ikke som genvej til færdige svar.</a:t>
            </a:r>
          </a:p>
          <a:p>
            <a:r>
              <a:rPr lang="da-DK" sz="2200" dirty="0">
                <a:solidFill>
                  <a:srgbClr val="FF0000"/>
                </a:solidFill>
              </a:rPr>
              <a:t>Eleverne undervises både i at arbejde uden AI og med AI for at styrke deres læring</a:t>
            </a:r>
          </a:p>
          <a:p>
            <a:pPr marL="0" indent="0">
              <a:buNone/>
            </a:pPr>
            <a:endParaRPr lang="da-DK" sz="20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da-DK" sz="2000" dirty="0"/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7333BD1E-C44E-C6D9-564D-B3598CB5FAFC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4000" b="1" dirty="0">
                <a:solidFill>
                  <a:srgbClr val="FF0000"/>
                </a:solidFill>
              </a:rPr>
              <a:t>Hvordan ser princippet ud i praksis eksempler:</a:t>
            </a:r>
          </a:p>
          <a:p>
            <a:pPr lvl="0"/>
            <a:r>
              <a:rPr lang="da-DK" dirty="0">
                <a:solidFill>
                  <a:srgbClr val="FF0000"/>
                </a:solidFill>
              </a:rPr>
              <a:t>Eleverne undervises i fx at bruge AI som sparringspartner.</a:t>
            </a:r>
          </a:p>
          <a:p>
            <a:pPr lvl="0"/>
            <a:r>
              <a:rPr lang="da-DK" dirty="0">
                <a:solidFill>
                  <a:srgbClr val="FF0000"/>
                </a:solidFill>
              </a:rPr>
              <a:t>AI bruges til fx idéer og feedback og ikke til færdige besvarelser </a:t>
            </a:r>
          </a:p>
          <a:p>
            <a:pPr lvl="0"/>
            <a:r>
              <a:rPr lang="da-DK" dirty="0">
                <a:solidFill>
                  <a:srgbClr val="FF0000"/>
                </a:solidFill>
              </a:rPr>
              <a:t>Eleverne for at vide, hvorfor der undervises både med, i og uden AI.</a:t>
            </a:r>
          </a:p>
          <a:p>
            <a:pPr lvl="0"/>
            <a:r>
              <a:rPr lang="da-DK" dirty="0">
                <a:solidFill>
                  <a:srgbClr val="FF0000"/>
                </a:solidFill>
              </a:rPr>
              <a:t>Lærere lærer at være opmærksomme på, hvornår AI er uhensigtsmæssig ift. elevens læring. </a:t>
            </a:r>
          </a:p>
          <a:p>
            <a:endParaRPr lang="da-DK" dirty="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D2E076BB-026E-2C41-9A34-8B2DB64B8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888" y="6356349"/>
            <a:ext cx="989873" cy="3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700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D8893-B95B-DC65-BA3B-A96F83716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hvirvelløse dyr&#10;&#10;Automatisk genereret beskrivelse">
            <a:extLst>
              <a:ext uri="{FF2B5EF4-FFF2-40B4-BE49-F238E27FC236}">
                <a16:creationId xmlns:a16="http://schemas.microsoft.com/office/drawing/2014/main" id="{8A8AA4EC-B272-78DB-75FB-81CE7440E0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86993">
            <a:off x="7644707" y="-2151477"/>
            <a:ext cx="5264916" cy="11160953"/>
          </a:xfrm>
          <a:prstGeom prst="rect">
            <a:avLst/>
          </a:prstGeo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36E8C9B0-6809-DD6F-1E96-8EF1C164D67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latin typeface="KBH" pitchFamily="2" charset="77"/>
              </a:rPr>
              <a:t>Diskuter f.eks.:</a:t>
            </a:r>
          </a:p>
          <a:p>
            <a:pPr>
              <a:buFontTx/>
              <a:buChar char="-"/>
            </a:pPr>
            <a:r>
              <a:rPr lang="da-DK" sz="2000" dirty="0">
                <a:latin typeface="KBH" pitchFamily="2" charset="77"/>
              </a:rPr>
              <a:t>Hvad er typiske måder at bruge AI i forberedelsen på?</a:t>
            </a:r>
          </a:p>
          <a:p>
            <a:pPr>
              <a:buFontTx/>
              <a:buChar char="-"/>
            </a:pPr>
            <a:r>
              <a:rPr lang="da-DK" sz="2000" dirty="0">
                <a:latin typeface="KBH" pitchFamily="2" charset="77"/>
              </a:rPr>
              <a:t>Hvem har det endelige ansvar for resultatet?</a:t>
            </a:r>
          </a:p>
          <a:p>
            <a:pPr>
              <a:buFontTx/>
              <a:buChar char="-"/>
            </a:pPr>
            <a:r>
              <a:rPr lang="da-DK" sz="2000" dirty="0">
                <a:latin typeface="KBH" pitchFamily="2" charset="77"/>
              </a:rPr>
              <a:t>Opfordres personale til at bruge AI?</a:t>
            </a:r>
          </a:p>
          <a:p>
            <a:pPr>
              <a:buFontTx/>
              <a:buChar char="-"/>
            </a:pPr>
            <a:r>
              <a:rPr lang="da-DK" sz="2000" dirty="0">
                <a:latin typeface="KBH" pitchFamily="2" charset="77"/>
              </a:rPr>
              <a:t>Er der noget AI ikke må bruges til?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D34EBC09-D26B-1198-BFD7-F7CE7F29F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latin typeface="KBH" pitchFamily="2" charset="77"/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 b="1" dirty="0">
                <a:latin typeface="KBH" pitchFamily="2" charset="77"/>
              </a:rPr>
              <a:t>…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03C71C8D-33DD-4B6B-CB61-75BF09D59F7D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>
                <a:latin typeface="KBH" pitchFamily="2" charset="77"/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 b="1" dirty="0">
                <a:latin typeface="KBH" pitchFamily="2" charset="77"/>
              </a:rPr>
              <a:t>…</a:t>
            </a:r>
          </a:p>
          <a:p>
            <a:pPr>
              <a:buFontTx/>
              <a:buChar char="-"/>
            </a:pPr>
            <a:endParaRPr lang="da-DK" sz="2000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BD59EC41-2514-44CC-0A92-FFCFF8E5B1AE}"/>
              </a:ext>
            </a:extLst>
          </p:cNvPr>
          <p:cNvSpPr txBox="1"/>
          <p:nvPr/>
        </p:nvSpPr>
        <p:spPr>
          <a:xfrm>
            <a:off x="838199" y="579863"/>
            <a:ext cx="1063640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000" b="1" dirty="0"/>
              <a:t>2. Lærere og pædagogers brug af AI i arbejde og forberedelse</a:t>
            </a:r>
            <a:br>
              <a:rPr lang="da-DK" dirty="0"/>
            </a:br>
            <a:r>
              <a:rPr lang="da-DK" sz="2000" dirty="0"/>
              <a:t>Skolens holdning til AI i arbejdet uden for klassen</a:t>
            </a:r>
          </a:p>
        </p:txBody>
      </p:sp>
      <p:sp>
        <p:nvSpPr>
          <p:cNvPr id="8" name="Kombinationskurve 7">
            <a:extLst>
              <a:ext uri="{FF2B5EF4-FFF2-40B4-BE49-F238E27FC236}">
                <a16:creationId xmlns:a16="http://schemas.microsoft.com/office/drawing/2014/main" id="{24A0B845-88B6-DA2C-631A-8EB51D64837E}"/>
              </a:ext>
            </a:extLst>
          </p:cNvPr>
          <p:cNvSpPr/>
          <p:nvPr/>
        </p:nvSpPr>
        <p:spPr>
          <a:xfrm>
            <a:off x="11541512" y="914400"/>
            <a:ext cx="605182" cy="2989455"/>
          </a:xfrm>
          <a:custGeom>
            <a:avLst/>
            <a:gdLst>
              <a:gd name="csX0" fmla="*/ 0 w 605182"/>
              <a:gd name="csY0" fmla="*/ 11151 h 2989455"/>
              <a:gd name="csX1" fmla="*/ 89210 w 605182"/>
              <a:gd name="csY1" fmla="*/ 0 h 2989455"/>
              <a:gd name="csX2" fmla="*/ 245327 w 605182"/>
              <a:gd name="csY2" fmla="*/ 11151 h 2989455"/>
              <a:gd name="csX3" fmla="*/ 367990 w 605182"/>
              <a:gd name="csY3" fmla="*/ 44605 h 2989455"/>
              <a:gd name="csX4" fmla="*/ 423747 w 605182"/>
              <a:gd name="csY4" fmla="*/ 78059 h 2989455"/>
              <a:gd name="csX5" fmla="*/ 479503 w 605182"/>
              <a:gd name="csY5" fmla="*/ 133815 h 2989455"/>
              <a:gd name="csX6" fmla="*/ 535259 w 605182"/>
              <a:gd name="csY6" fmla="*/ 178420 h 2989455"/>
              <a:gd name="csX7" fmla="*/ 579864 w 605182"/>
              <a:gd name="csY7" fmla="*/ 267629 h 2989455"/>
              <a:gd name="csX8" fmla="*/ 591015 w 605182"/>
              <a:gd name="csY8" fmla="*/ 301083 h 2989455"/>
              <a:gd name="csX9" fmla="*/ 591015 w 605182"/>
              <a:gd name="csY9" fmla="*/ 568712 h 2989455"/>
              <a:gd name="csX10" fmla="*/ 557561 w 605182"/>
              <a:gd name="csY10" fmla="*/ 702527 h 2989455"/>
              <a:gd name="csX11" fmla="*/ 535259 w 605182"/>
              <a:gd name="csY11" fmla="*/ 735980 h 2989455"/>
              <a:gd name="csX12" fmla="*/ 501805 w 605182"/>
              <a:gd name="csY12" fmla="*/ 791737 h 2989455"/>
              <a:gd name="csX13" fmla="*/ 457200 w 605182"/>
              <a:gd name="csY13" fmla="*/ 847493 h 2989455"/>
              <a:gd name="csX14" fmla="*/ 423747 w 605182"/>
              <a:gd name="csY14" fmla="*/ 869795 h 2989455"/>
              <a:gd name="csX15" fmla="*/ 401444 w 605182"/>
              <a:gd name="csY15" fmla="*/ 892098 h 2989455"/>
              <a:gd name="csX16" fmla="*/ 379142 w 605182"/>
              <a:gd name="csY16" fmla="*/ 925551 h 2989455"/>
              <a:gd name="csX17" fmla="*/ 345688 w 605182"/>
              <a:gd name="csY17" fmla="*/ 936702 h 2989455"/>
              <a:gd name="csX18" fmla="*/ 301083 w 605182"/>
              <a:gd name="csY18" fmla="*/ 992459 h 2989455"/>
              <a:gd name="csX19" fmla="*/ 256478 w 605182"/>
              <a:gd name="csY19" fmla="*/ 1048215 h 2989455"/>
              <a:gd name="csX20" fmla="*/ 245327 w 605182"/>
              <a:gd name="csY20" fmla="*/ 1081668 h 2989455"/>
              <a:gd name="csX21" fmla="*/ 211873 w 605182"/>
              <a:gd name="csY21" fmla="*/ 1148576 h 2989455"/>
              <a:gd name="csX22" fmla="*/ 200722 w 605182"/>
              <a:gd name="csY22" fmla="*/ 1282390 h 2989455"/>
              <a:gd name="csX23" fmla="*/ 211873 w 605182"/>
              <a:gd name="csY23" fmla="*/ 1326995 h 2989455"/>
              <a:gd name="csX24" fmla="*/ 223025 w 605182"/>
              <a:gd name="csY24" fmla="*/ 1393902 h 2989455"/>
              <a:gd name="csX25" fmla="*/ 256478 w 605182"/>
              <a:gd name="csY25" fmla="*/ 1505415 h 2989455"/>
              <a:gd name="csX26" fmla="*/ 278781 w 605182"/>
              <a:gd name="csY26" fmla="*/ 1527717 h 2989455"/>
              <a:gd name="csX27" fmla="*/ 289932 w 605182"/>
              <a:gd name="csY27" fmla="*/ 1561171 h 2989455"/>
              <a:gd name="csX28" fmla="*/ 334537 w 605182"/>
              <a:gd name="csY28" fmla="*/ 1616927 h 2989455"/>
              <a:gd name="csX29" fmla="*/ 345688 w 605182"/>
              <a:gd name="csY29" fmla="*/ 1650380 h 2989455"/>
              <a:gd name="csX30" fmla="*/ 367990 w 605182"/>
              <a:gd name="csY30" fmla="*/ 1672683 h 2989455"/>
              <a:gd name="csX31" fmla="*/ 401444 w 605182"/>
              <a:gd name="csY31" fmla="*/ 1773044 h 2989455"/>
              <a:gd name="csX32" fmla="*/ 412595 w 605182"/>
              <a:gd name="csY32" fmla="*/ 1806498 h 2989455"/>
              <a:gd name="csX33" fmla="*/ 423747 w 605182"/>
              <a:gd name="csY33" fmla="*/ 1839951 h 2989455"/>
              <a:gd name="csX34" fmla="*/ 423747 w 605182"/>
              <a:gd name="csY34" fmla="*/ 1962615 h 2989455"/>
              <a:gd name="csX35" fmla="*/ 412595 w 605182"/>
              <a:gd name="csY35" fmla="*/ 1996068 h 2989455"/>
              <a:gd name="csX36" fmla="*/ 390293 w 605182"/>
              <a:gd name="csY36" fmla="*/ 2018371 h 2989455"/>
              <a:gd name="csX37" fmla="*/ 367990 w 605182"/>
              <a:gd name="csY37" fmla="*/ 2051824 h 2989455"/>
              <a:gd name="csX38" fmla="*/ 356839 w 605182"/>
              <a:gd name="csY38" fmla="*/ 2085278 h 2989455"/>
              <a:gd name="csX39" fmla="*/ 289932 w 605182"/>
              <a:gd name="csY39" fmla="*/ 2163337 h 2989455"/>
              <a:gd name="csX40" fmla="*/ 267629 w 605182"/>
              <a:gd name="csY40" fmla="*/ 2185639 h 2989455"/>
              <a:gd name="csX41" fmla="*/ 256478 w 605182"/>
              <a:gd name="csY41" fmla="*/ 2219093 h 2989455"/>
              <a:gd name="csX42" fmla="*/ 211873 w 605182"/>
              <a:gd name="csY42" fmla="*/ 2274849 h 2989455"/>
              <a:gd name="csX43" fmla="*/ 189571 w 605182"/>
              <a:gd name="csY43" fmla="*/ 2341756 h 2989455"/>
              <a:gd name="csX44" fmla="*/ 178420 w 605182"/>
              <a:gd name="csY44" fmla="*/ 2375210 h 2989455"/>
              <a:gd name="csX45" fmla="*/ 211873 w 605182"/>
              <a:gd name="csY45" fmla="*/ 2531327 h 2989455"/>
              <a:gd name="csX46" fmla="*/ 223025 w 605182"/>
              <a:gd name="csY46" fmla="*/ 2564780 h 2989455"/>
              <a:gd name="csX47" fmla="*/ 245327 w 605182"/>
              <a:gd name="csY47" fmla="*/ 2587083 h 2989455"/>
              <a:gd name="csX48" fmla="*/ 256478 w 605182"/>
              <a:gd name="csY48" fmla="*/ 2620537 h 2989455"/>
              <a:gd name="csX49" fmla="*/ 278781 w 605182"/>
              <a:gd name="csY49" fmla="*/ 2642839 h 2989455"/>
              <a:gd name="csX50" fmla="*/ 301083 w 605182"/>
              <a:gd name="csY50" fmla="*/ 2709746 h 2989455"/>
              <a:gd name="csX51" fmla="*/ 312234 w 605182"/>
              <a:gd name="csY51" fmla="*/ 2743200 h 2989455"/>
              <a:gd name="csX52" fmla="*/ 301083 w 605182"/>
              <a:gd name="csY52" fmla="*/ 2843561 h 2989455"/>
              <a:gd name="csX53" fmla="*/ 234176 w 605182"/>
              <a:gd name="csY53" fmla="*/ 2921620 h 2989455"/>
              <a:gd name="csX54" fmla="*/ 211873 w 605182"/>
              <a:gd name="csY54" fmla="*/ 2943922 h 2989455"/>
              <a:gd name="csX55" fmla="*/ 144966 w 605182"/>
              <a:gd name="csY55" fmla="*/ 2966224 h 2989455"/>
              <a:gd name="csX56" fmla="*/ 89210 w 605182"/>
              <a:gd name="csY56" fmla="*/ 2988527 h 29894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</a:cxnLst>
            <a:rect l="l" t="t" r="r" b="b"/>
            <a:pathLst>
              <a:path w="605182" h="2989455">
                <a:moveTo>
                  <a:pt x="0" y="11151"/>
                </a:moveTo>
                <a:cubicBezTo>
                  <a:pt x="29737" y="7434"/>
                  <a:pt x="59242" y="0"/>
                  <a:pt x="89210" y="0"/>
                </a:cubicBezTo>
                <a:cubicBezTo>
                  <a:pt x="141382" y="0"/>
                  <a:pt x="193634" y="4102"/>
                  <a:pt x="245327" y="11151"/>
                </a:cubicBezTo>
                <a:cubicBezTo>
                  <a:pt x="287892" y="16955"/>
                  <a:pt x="327718" y="31181"/>
                  <a:pt x="367990" y="44605"/>
                </a:cubicBezTo>
                <a:cubicBezTo>
                  <a:pt x="463353" y="139964"/>
                  <a:pt x="307927" y="-8807"/>
                  <a:pt x="423747" y="78059"/>
                </a:cubicBezTo>
                <a:cubicBezTo>
                  <a:pt x="444774" y="93829"/>
                  <a:pt x="457634" y="119235"/>
                  <a:pt x="479503" y="133815"/>
                </a:cubicBezTo>
                <a:cubicBezTo>
                  <a:pt x="521704" y="161949"/>
                  <a:pt x="503479" y="146640"/>
                  <a:pt x="535259" y="178420"/>
                </a:cubicBezTo>
                <a:cubicBezTo>
                  <a:pt x="560886" y="255301"/>
                  <a:pt x="540937" y="228704"/>
                  <a:pt x="579864" y="267629"/>
                </a:cubicBezTo>
                <a:cubicBezTo>
                  <a:pt x="583581" y="278780"/>
                  <a:pt x="588164" y="289679"/>
                  <a:pt x="591015" y="301083"/>
                </a:cubicBezTo>
                <a:cubicBezTo>
                  <a:pt x="616269" y="402103"/>
                  <a:pt x="602289" y="427781"/>
                  <a:pt x="591015" y="568712"/>
                </a:cubicBezTo>
                <a:cubicBezTo>
                  <a:pt x="588735" y="597217"/>
                  <a:pt x="573773" y="678209"/>
                  <a:pt x="557561" y="702527"/>
                </a:cubicBezTo>
                <a:lnTo>
                  <a:pt x="535259" y="735980"/>
                </a:lnTo>
                <a:cubicBezTo>
                  <a:pt x="515894" y="794077"/>
                  <a:pt x="536793" y="748002"/>
                  <a:pt x="501805" y="791737"/>
                </a:cubicBezTo>
                <a:cubicBezTo>
                  <a:pt x="476045" y="823937"/>
                  <a:pt x="487118" y="823559"/>
                  <a:pt x="457200" y="847493"/>
                </a:cubicBezTo>
                <a:cubicBezTo>
                  <a:pt x="446735" y="855865"/>
                  <a:pt x="434212" y="861423"/>
                  <a:pt x="423747" y="869795"/>
                </a:cubicBezTo>
                <a:cubicBezTo>
                  <a:pt x="415537" y="876363"/>
                  <a:pt x="408012" y="883888"/>
                  <a:pt x="401444" y="892098"/>
                </a:cubicBezTo>
                <a:cubicBezTo>
                  <a:pt x="393072" y="902563"/>
                  <a:pt x="389607" y="917179"/>
                  <a:pt x="379142" y="925551"/>
                </a:cubicBezTo>
                <a:cubicBezTo>
                  <a:pt x="369963" y="932894"/>
                  <a:pt x="356839" y="932985"/>
                  <a:pt x="345688" y="936702"/>
                </a:cubicBezTo>
                <a:cubicBezTo>
                  <a:pt x="277053" y="1039658"/>
                  <a:pt x="364635" y="913019"/>
                  <a:pt x="301083" y="992459"/>
                </a:cubicBezTo>
                <a:cubicBezTo>
                  <a:pt x="244814" y="1062795"/>
                  <a:pt x="310330" y="994363"/>
                  <a:pt x="256478" y="1048215"/>
                </a:cubicBezTo>
                <a:cubicBezTo>
                  <a:pt x="252761" y="1059366"/>
                  <a:pt x="250584" y="1071155"/>
                  <a:pt x="245327" y="1081668"/>
                </a:cubicBezTo>
                <a:cubicBezTo>
                  <a:pt x="202091" y="1168141"/>
                  <a:pt x="239905" y="1064485"/>
                  <a:pt x="211873" y="1148576"/>
                </a:cubicBezTo>
                <a:cubicBezTo>
                  <a:pt x="208156" y="1193181"/>
                  <a:pt x="200722" y="1237631"/>
                  <a:pt x="200722" y="1282390"/>
                </a:cubicBezTo>
                <a:cubicBezTo>
                  <a:pt x="200722" y="1297716"/>
                  <a:pt x="208867" y="1311967"/>
                  <a:pt x="211873" y="1326995"/>
                </a:cubicBezTo>
                <a:cubicBezTo>
                  <a:pt x="216307" y="1349166"/>
                  <a:pt x="218591" y="1371731"/>
                  <a:pt x="223025" y="1393902"/>
                </a:cubicBezTo>
                <a:cubicBezTo>
                  <a:pt x="226815" y="1412853"/>
                  <a:pt x="249366" y="1498304"/>
                  <a:pt x="256478" y="1505415"/>
                </a:cubicBezTo>
                <a:lnTo>
                  <a:pt x="278781" y="1527717"/>
                </a:lnTo>
                <a:cubicBezTo>
                  <a:pt x="282498" y="1538868"/>
                  <a:pt x="284675" y="1550657"/>
                  <a:pt x="289932" y="1561171"/>
                </a:cubicBezTo>
                <a:cubicBezTo>
                  <a:pt x="303999" y="1589305"/>
                  <a:pt x="313793" y="1596183"/>
                  <a:pt x="334537" y="1616927"/>
                </a:cubicBezTo>
                <a:cubicBezTo>
                  <a:pt x="338254" y="1628078"/>
                  <a:pt x="339641" y="1640301"/>
                  <a:pt x="345688" y="1650380"/>
                </a:cubicBezTo>
                <a:cubicBezTo>
                  <a:pt x="351097" y="1659395"/>
                  <a:pt x="363288" y="1663279"/>
                  <a:pt x="367990" y="1672683"/>
                </a:cubicBezTo>
                <a:cubicBezTo>
                  <a:pt x="367995" y="1672692"/>
                  <a:pt x="395867" y="1756312"/>
                  <a:pt x="401444" y="1773044"/>
                </a:cubicBezTo>
                <a:lnTo>
                  <a:pt x="412595" y="1806498"/>
                </a:lnTo>
                <a:lnTo>
                  <a:pt x="423747" y="1839951"/>
                </a:lnTo>
                <a:cubicBezTo>
                  <a:pt x="436154" y="1914396"/>
                  <a:pt x="440891" y="1894041"/>
                  <a:pt x="423747" y="1962615"/>
                </a:cubicBezTo>
                <a:cubicBezTo>
                  <a:pt x="420896" y="1974018"/>
                  <a:pt x="418643" y="1985989"/>
                  <a:pt x="412595" y="1996068"/>
                </a:cubicBezTo>
                <a:cubicBezTo>
                  <a:pt x="407186" y="2005083"/>
                  <a:pt x="396861" y="2010161"/>
                  <a:pt x="390293" y="2018371"/>
                </a:cubicBezTo>
                <a:cubicBezTo>
                  <a:pt x="381921" y="2028836"/>
                  <a:pt x="375424" y="2040673"/>
                  <a:pt x="367990" y="2051824"/>
                </a:cubicBezTo>
                <a:cubicBezTo>
                  <a:pt x="364273" y="2062975"/>
                  <a:pt x="362096" y="2074764"/>
                  <a:pt x="356839" y="2085278"/>
                </a:cubicBezTo>
                <a:cubicBezTo>
                  <a:pt x="339856" y="2119245"/>
                  <a:pt x="317369" y="2135900"/>
                  <a:pt x="289932" y="2163337"/>
                </a:cubicBezTo>
                <a:lnTo>
                  <a:pt x="267629" y="2185639"/>
                </a:lnTo>
                <a:cubicBezTo>
                  <a:pt x="263912" y="2196790"/>
                  <a:pt x="261735" y="2208579"/>
                  <a:pt x="256478" y="2219093"/>
                </a:cubicBezTo>
                <a:cubicBezTo>
                  <a:pt x="242411" y="2247227"/>
                  <a:pt x="232617" y="2254105"/>
                  <a:pt x="211873" y="2274849"/>
                </a:cubicBezTo>
                <a:lnTo>
                  <a:pt x="189571" y="2341756"/>
                </a:lnTo>
                <a:lnTo>
                  <a:pt x="178420" y="2375210"/>
                </a:lnTo>
                <a:cubicBezTo>
                  <a:pt x="192486" y="2487740"/>
                  <a:pt x="180095" y="2435995"/>
                  <a:pt x="211873" y="2531327"/>
                </a:cubicBezTo>
                <a:cubicBezTo>
                  <a:pt x="215590" y="2542478"/>
                  <a:pt x="214714" y="2556468"/>
                  <a:pt x="223025" y="2564780"/>
                </a:cubicBezTo>
                <a:lnTo>
                  <a:pt x="245327" y="2587083"/>
                </a:lnTo>
                <a:cubicBezTo>
                  <a:pt x="249044" y="2598234"/>
                  <a:pt x="250430" y="2610458"/>
                  <a:pt x="256478" y="2620537"/>
                </a:cubicBezTo>
                <a:cubicBezTo>
                  <a:pt x="261887" y="2629552"/>
                  <a:pt x="274079" y="2633435"/>
                  <a:pt x="278781" y="2642839"/>
                </a:cubicBezTo>
                <a:cubicBezTo>
                  <a:pt x="289294" y="2663866"/>
                  <a:pt x="293649" y="2687444"/>
                  <a:pt x="301083" y="2709746"/>
                </a:cubicBezTo>
                <a:lnTo>
                  <a:pt x="312234" y="2743200"/>
                </a:lnTo>
                <a:cubicBezTo>
                  <a:pt x="308517" y="2776654"/>
                  <a:pt x="309246" y="2810906"/>
                  <a:pt x="301083" y="2843561"/>
                </a:cubicBezTo>
                <a:cubicBezTo>
                  <a:pt x="295422" y="2866206"/>
                  <a:pt x="243850" y="2911946"/>
                  <a:pt x="234176" y="2921620"/>
                </a:cubicBezTo>
                <a:cubicBezTo>
                  <a:pt x="226742" y="2929054"/>
                  <a:pt x="221847" y="2940597"/>
                  <a:pt x="211873" y="2943922"/>
                </a:cubicBezTo>
                <a:lnTo>
                  <a:pt x="144966" y="2966224"/>
                </a:lnTo>
                <a:cubicBezTo>
                  <a:pt x="114779" y="2996412"/>
                  <a:pt x="133177" y="2988527"/>
                  <a:pt x="89210" y="2988527"/>
                </a:cubicBezTo>
              </a:path>
            </a:pathLst>
          </a:custGeom>
          <a:noFill/>
          <a:ln w="28575">
            <a:solidFill>
              <a:srgbClr val="E9397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DEE45BEB-8365-19DB-2440-9893FAF22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888" y="6300594"/>
            <a:ext cx="989873" cy="397914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8033546A-AE7E-3E54-A2AB-BD33EEFE282B}"/>
              </a:ext>
            </a:extLst>
          </p:cNvPr>
          <p:cNvSpPr/>
          <p:nvPr/>
        </p:nvSpPr>
        <p:spPr>
          <a:xfrm>
            <a:off x="0" y="6701883"/>
            <a:ext cx="12192000" cy="1561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2898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E3BF0-B3FB-288B-4656-1AF729FBD0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94CD1CF-E251-1CCD-0BDB-918624E68DC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a-DK" b="1">
                <a:solidFill>
                  <a:srgbClr val="FF0000"/>
                </a:solidFill>
              </a:rPr>
              <a:t>Lærere og pædagogers brug af AI i arbejde og forberedelse </a:t>
            </a:r>
            <a:r>
              <a:rPr lang="da-DK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EKSEMPEL</a:t>
            </a:r>
            <a:br>
              <a:rPr lang="da-DK"/>
            </a:br>
            <a:r>
              <a:rPr lang="da-DK" sz="2400">
                <a:solidFill>
                  <a:srgbClr val="FF0000"/>
                </a:solidFill>
              </a:rPr>
              <a:t>Skolens holdning til AI i lærerens arbejde uden for klassen</a:t>
            </a:r>
            <a:endParaRPr lang="da-DK">
              <a:solidFill>
                <a:srgbClr val="FF0000"/>
              </a:solidFill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C9BCBA13-D7BB-FAEB-26D5-19780FC4FF3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b="1">
                <a:solidFill>
                  <a:srgbClr val="FF0000"/>
                </a:solidFill>
              </a:rPr>
              <a:t>Diskuter fx: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Hvad er typiske måder at bruge AI i forberedelsen på?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Hvem har det endelige ansvar for resultatet?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Opfordres personale til at bruge AI?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Er der noget AI ikke må bruges til?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816B4A3-AF5A-8EA3-6807-219C99E6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>
                <a:solidFill>
                  <a:srgbClr val="FF0000"/>
                </a:solidFill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AI kan bruges med fordel af personalet til fx forløbsplanlægning, pædagogisk sparring, materialer, differentiering og støtte til feedback, men læreren/pædagogen har altid det endelige faglige ansvar.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A5EFC84D-9E19-3F11-FC0F-50A249251CDA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>
                <a:solidFill>
                  <a:srgbClr val="FF0000"/>
                </a:solidFill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Lærer / pædagog bruger AI til at få idéer til undervisningsforløb og aktiviteter.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AI kan bruges til at støtte læreren i feedback på elevprodukter, men læreren vurderer selv alt fagligt og professionelt.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Læreren bruger AI til at differentiere opgaver og tekster til forskellige niveauer.</a:t>
            </a:r>
          </a:p>
          <a:p>
            <a:pPr>
              <a:buFontTx/>
              <a:buChar char="-"/>
            </a:pPr>
            <a:endParaRPr lang="da-DK" sz="2000"/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8D67B58A-453B-1DB5-5E08-7EFE89B63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888" y="6356349"/>
            <a:ext cx="989873" cy="3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34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DA83D-873B-54FC-65A3-562183561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hvirvelløse dyr&#10;&#10;Automatisk genereret beskrivelse">
            <a:extLst>
              <a:ext uri="{FF2B5EF4-FFF2-40B4-BE49-F238E27FC236}">
                <a16:creationId xmlns:a16="http://schemas.microsoft.com/office/drawing/2014/main" id="{76D95B66-D925-4FC2-3737-760DED6350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86993">
            <a:off x="7644707" y="-2151477"/>
            <a:ext cx="5264916" cy="11160953"/>
          </a:xfrm>
          <a:prstGeom prst="rect">
            <a:avLst/>
          </a:prstGeo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1BFBFC2F-EDD5-74F8-7579-16B7B36D9EF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da-DK" sz="2600" b="1" dirty="0">
                <a:latin typeface="KBH" pitchFamily="2" charset="77"/>
              </a:rPr>
              <a:t>Diskuter f.eks.:</a:t>
            </a:r>
          </a:p>
          <a:p>
            <a:pPr>
              <a:buFontTx/>
              <a:buChar char="-"/>
            </a:pPr>
            <a:r>
              <a:rPr lang="da-DK" sz="2200" dirty="0">
                <a:latin typeface="KBH" pitchFamily="2" charset="77"/>
              </a:rPr>
              <a:t>Hvem afgør, hvad hensigtsmæssig brug af AI er fra situation til situation?</a:t>
            </a:r>
          </a:p>
          <a:p>
            <a:pPr>
              <a:buFontTx/>
              <a:buChar char="-"/>
            </a:pPr>
            <a:r>
              <a:rPr lang="da-DK" sz="2200" dirty="0">
                <a:latin typeface="KBH" pitchFamily="2" charset="77"/>
              </a:rPr>
              <a:t>Hvordan sikres at læreren får udmeldt forventninger til anvendelse af AI ift. Skolearbejdet?</a:t>
            </a:r>
          </a:p>
          <a:p>
            <a:pPr>
              <a:buFontTx/>
              <a:buChar char="-"/>
            </a:pPr>
            <a:r>
              <a:rPr lang="da-DK" sz="2200" dirty="0">
                <a:latin typeface="KBH" pitchFamily="2" charset="77"/>
              </a:rPr>
              <a:t>Hvordan håndteres situationer ift. uhensigtsmæssig brug (snyd) i skolearbejde?</a:t>
            </a:r>
          </a:p>
          <a:p>
            <a:pPr>
              <a:buFontTx/>
              <a:buChar char="-"/>
            </a:pPr>
            <a:r>
              <a:rPr lang="da-DK" sz="2200" dirty="0">
                <a:latin typeface="KBH" pitchFamily="2" charset="77"/>
              </a:rPr>
              <a:t>Hvordan håndteres sager, hvor elever har brugt AI til fx mobning?</a:t>
            </a:r>
          </a:p>
          <a:p>
            <a:pPr>
              <a:buFontTx/>
              <a:buChar char="-"/>
            </a:pPr>
            <a:r>
              <a:rPr lang="da-DK" sz="2200" dirty="0">
                <a:latin typeface="KBH" pitchFamily="2" charset="77"/>
              </a:rPr>
              <a:t>Hvordan kan læreren være en god rollemodel?</a:t>
            </a:r>
          </a:p>
          <a:p>
            <a:pPr>
              <a:buFontTx/>
              <a:buChar char="-"/>
            </a:pPr>
            <a:r>
              <a:rPr lang="da-DK" sz="2200" dirty="0">
                <a:latin typeface="KBH" pitchFamily="2" charset="77"/>
              </a:rPr>
              <a:t>Hvori består forskellen på, hvad hhv. læreren og eleverne må bruge AI til?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2A8D8A8-7C38-08F7-9E32-5AAB0D74F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2000" b="1" dirty="0">
                <a:latin typeface="KBH" pitchFamily="2" charset="77"/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 dirty="0"/>
              <a:t>…</a:t>
            </a:r>
          </a:p>
          <a:p>
            <a:pPr>
              <a:buFontTx/>
              <a:buChar char="-"/>
            </a:pPr>
            <a:endParaRPr lang="da-DK" sz="2000" dirty="0"/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E049FBB6-3487-F3E4-3430-0397DE4B18ED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>
                <a:latin typeface="KBH" pitchFamily="2" charset="77"/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 dirty="0"/>
              <a:t>…</a:t>
            </a:r>
          </a:p>
          <a:p>
            <a:pPr>
              <a:buFontTx/>
              <a:buChar char="-"/>
            </a:pPr>
            <a:endParaRPr lang="da-DK" sz="2000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E15D70E0-81BF-703E-515F-BF4313C0C173}"/>
              </a:ext>
            </a:extLst>
          </p:cNvPr>
          <p:cNvSpPr txBox="1"/>
          <p:nvPr/>
        </p:nvSpPr>
        <p:spPr>
          <a:xfrm>
            <a:off x="838200" y="524107"/>
            <a:ext cx="10368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600" b="1" dirty="0">
                <a:latin typeface="KBH" pitchFamily="2" charset="77"/>
              </a:rPr>
              <a:t>3. Lærerens rolle og autoritet ift. brug af AI</a:t>
            </a:r>
            <a:br>
              <a:rPr lang="da-DK" b="1" dirty="0"/>
            </a:br>
            <a:r>
              <a:rPr lang="da-DK" sz="2000" dirty="0">
                <a:latin typeface="KBH" pitchFamily="2" charset="77"/>
              </a:rPr>
              <a:t>Hvornår er AI brugt hensigtsmæssigt ift. skolearbejde?</a:t>
            </a:r>
          </a:p>
        </p:txBody>
      </p:sp>
      <p:sp>
        <p:nvSpPr>
          <p:cNvPr id="8" name="Kombinationskurve 7">
            <a:extLst>
              <a:ext uri="{FF2B5EF4-FFF2-40B4-BE49-F238E27FC236}">
                <a16:creationId xmlns:a16="http://schemas.microsoft.com/office/drawing/2014/main" id="{F0E4B13C-C801-5106-773A-4D99CD57F3C7}"/>
              </a:ext>
            </a:extLst>
          </p:cNvPr>
          <p:cNvSpPr/>
          <p:nvPr/>
        </p:nvSpPr>
        <p:spPr>
          <a:xfrm>
            <a:off x="11028556" y="825190"/>
            <a:ext cx="869795" cy="1014917"/>
          </a:xfrm>
          <a:custGeom>
            <a:avLst/>
            <a:gdLst>
              <a:gd name="csX0" fmla="*/ 0 w 869795"/>
              <a:gd name="csY0" fmla="*/ 0 h 1014917"/>
              <a:gd name="csX1" fmla="*/ 78059 w 869795"/>
              <a:gd name="csY1" fmla="*/ 11151 h 1014917"/>
              <a:gd name="csX2" fmla="*/ 367990 w 869795"/>
              <a:gd name="csY2" fmla="*/ 22303 h 1014917"/>
              <a:gd name="csX3" fmla="*/ 446049 w 869795"/>
              <a:gd name="csY3" fmla="*/ 44605 h 1014917"/>
              <a:gd name="csX4" fmla="*/ 501805 w 869795"/>
              <a:gd name="csY4" fmla="*/ 78059 h 1014917"/>
              <a:gd name="csX5" fmla="*/ 557561 w 869795"/>
              <a:gd name="csY5" fmla="*/ 122664 h 1014917"/>
              <a:gd name="csX6" fmla="*/ 568712 w 869795"/>
              <a:gd name="csY6" fmla="*/ 156117 h 1014917"/>
              <a:gd name="csX7" fmla="*/ 602166 w 869795"/>
              <a:gd name="csY7" fmla="*/ 211873 h 1014917"/>
              <a:gd name="csX8" fmla="*/ 591015 w 869795"/>
              <a:gd name="csY8" fmla="*/ 345688 h 1014917"/>
              <a:gd name="csX9" fmla="*/ 579864 w 869795"/>
              <a:gd name="csY9" fmla="*/ 379142 h 1014917"/>
              <a:gd name="csX10" fmla="*/ 512956 w 869795"/>
              <a:gd name="csY10" fmla="*/ 401444 h 1014917"/>
              <a:gd name="csX11" fmla="*/ 379142 w 869795"/>
              <a:gd name="csY11" fmla="*/ 367990 h 1014917"/>
              <a:gd name="csX12" fmla="*/ 367990 w 869795"/>
              <a:gd name="csY12" fmla="*/ 334537 h 1014917"/>
              <a:gd name="csX13" fmla="*/ 401444 w 869795"/>
              <a:gd name="csY13" fmla="*/ 167269 h 1014917"/>
              <a:gd name="csX14" fmla="*/ 446049 w 869795"/>
              <a:gd name="csY14" fmla="*/ 122664 h 1014917"/>
              <a:gd name="csX15" fmla="*/ 512956 w 869795"/>
              <a:gd name="csY15" fmla="*/ 100361 h 1014917"/>
              <a:gd name="csX16" fmla="*/ 669073 w 869795"/>
              <a:gd name="csY16" fmla="*/ 133815 h 1014917"/>
              <a:gd name="csX17" fmla="*/ 702527 w 869795"/>
              <a:gd name="csY17" fmla="*/ 144966 h 1014917"/>
              <a:gd name="csX18" fmla="*/ 747132 w 869795"/>
              <a:gd name="csY18" fmla="*/ 189571 h 1014917"/>
              <a:gd name="csX19" fmla="*/ 769434 w 869795"/>
              <a:gd name="csY19" fmla="*/ 223025 h 1014917"/>
              <a:gd name="csX20" fmla="*/ 814039 w 869795"/>
              <a:gd name="csY20" fmla="*/ 267630 h 1014917"/>
              <a:gd name="csX21" fmla="*/ 836342 w 869795"/>
              <a:gd name="csY21" fmla="*/ 356839 h 1014917"/>
              <a:gd name="csX22" fmla="*/ 858644 w 869795"/>
              <a:gd name="csY22" fmla="*/ 457200 h 1014917"/>
              <a:gd name="csX23" fmla="*/ 869795 w 869795"/>
              <a:gd name="csY23" fmla="*/ 546410 h 1014917"/>
              <a:gd name="csX24" fmla="*/ 858644 w 869795"/>
              <a:gd name="csY24" fmla="*/ 602166 h 1014917"/>
              <a:gd name="csX25" fmla="*/ 836342 w 869795"/>
              <a:gd name="csY25" fmla="*/ 747132 h 1014917"/>
              <a:gd name="csX26" fmla="*/ 814039 w 869795"/>
              <a:gd name="csY26" fmla="*/ 814039 h 1014917"/>
              <a:gd name="csX27" fmla="*/ 802888 w 869795"/>
              <a:gd name="csY27" fmla="*/ 847493 h 1014917"/>
              <a:gd name="csX28" fmla="*/ 780585 w 869795"/>
              <a:gd name="csY28" fmla="*/ 869795 h 1014917"/>
              <a:gd name="csX29" fmla="*/ 769434 w 869795"/>
              <a:gd name="csY29" fmla="*/ 903249 h 1014917"/>
              <a:gd name="csX30" fmla="*/ 735981 w 869795"/>
              <a:gd name="csY30" fmla="*/ 925551 h 1014917"/>
              <a:gd name="csX31" fmla="*/ 713678 w 869795"/>
              <a:gd name="csY31" fmla="*/ 947854 h 1014917"/>
              <a:gd name="csX32" fmla="*/ 646771 w 869795"/>
              <a:gd name="csY32" fmla="*/ 981308 h 1014917"/>
              <a:gd name="csX33" fmla="*/ 624468 w 869795"/>
              <a:gd name="csY33" fmla="*/ 1003610 h 1014917"/>
              <a:gd name="csX34" fmla="*/ 568712 w 869795"/>
              <a:gd name="csY34" fmla="*/ 1014761 h 10149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869795" h="1014917">
                <a:moveTo>
                  <a:pt x="0" y="0"/>
                </a:moveTo>
                <a:cubicBezTo>
                  <a:pt x="26020" y="3717"/>
                  <a:pt x="51823" y="9561"/>
                  <a:pt x="78059" y="11151"/>
                </a:cubicBezTo>
                <a:cubicBezTo>
                  <a:pt x="174597" y="17002"/>
                  <a:pt x="271489" y="15869"/>
                  <a:pt x="367990" y="22303"/>
                </a:cubicBezTo>
                <a:cubicBezTo>
                  <a:pt x="385493" y="23470"/>
                  <a:pt x="427588" y="38452"/>
                  <a:pt x="446049" y="44605"/>
                </a:cubicBezTo>
                <a:cubicBezTo>
                  <a:pt x="489608" y="88166"/>
                  <a:pt x="443903" y="49109"/>
                  <a:pt x="501805" y="78059"/>
                </a:cubicBezTo>
                <a:cubicBezTo>
                  <a:pt x="529942" y="92127"/>
                  <a:pt x="536816" y="101918"/>
                  <a:pt x="557561" y="122664"/>
                </a:cubicBezTo>
                <a:cubicBezTo>
                  <a:pt x="561278" y="133815"/>
                  <a:pt x="562664" y="146038"/>
                  <a:pt x="568712" y="156117"/>
                </a:cubicBezTo>
                <a:cubicBezTo>
                  <a:pt x="614633" y="232651"/>
                  <a:pt x="570578" y="117108"/>
                  <a:pt x="602166" y="211873"/>
                </a:cubicBezTo>
                <a:cubicBezTo>
                  <a:pt x="598449" y="256478"/>
                  <a:pt x="596930" y="301321"/>
                  <a:pt x="591015" y="345688"/>
                </a:cubicBezTo>
                <a:cubicBezTo>
                  <a:pt x="589462" y="357339"/>
                  <a:pt x="589429" y="372310"/>
                  <a:pt x="579864" y="379142"/>
                </a:cubicBezTo>
                <a:cubicBezTo>
                  <a:pt x="560734" y="392806"/>
                  <a:pt x="512956" y="401444"/>
                  <a:pt x="512956" y="401444"/>
                </a:cubicBezTo>
                <a:cubicBezTo>
                  <a:pt x="464634" y="396612"/>
                  <a:pt x="407130" y="414635"/>
                  <a:pt x="379142" y="367990"/>
                </a:cubicBezTo>
                <a:cubicBezTo>
                  <a:pt x="373094" y="357911"/>
                  <a:pt x="371707" y="345688"/>
                  <a:pt x="367990" y="334537"/>
                </a:cubicBezTo>
                <a:cubicBezTo>
                  <a:pt x="369944" y="316951"/>
                  <a:pt x="376735" y="191978"/>
                  <a:pt x="401444" y="167269"/>
                </a:cubicBezTo>
                <a:cubicBezTo>
                  <a:pt x="416312" y="152401"/>
                  <a:pt x="426101" y="129313"/>
                  <a:pt x="446049" y="122664"/>
                </a:cubicBezTo>
                <a:lnTo>
                  <a:pt x="512956" y="100361"/>
                </a:lnTo>
                <a:cubicBezTo>
                  <a:pt x="625497" y="114428"/>
                  <a:pt x="573733" y="102035"/>
                  <a:pt x="669073" y="133815"/>
                </a:cubicBezTo>
                <a:lnTo>
                  <a:pt x="702527" y="144966"/>
                </a:lnTo>
                <a:cubicBezTo>
                  <a:pt x="717395" y="159834"/>
                  <a:pt x="735469" y="172075"/>
                  <a:pt x="747132" y="189571"/>
                </a:cubicBezTo>
                <a:cubicBezTo>
                  <a:pt x="754566" y="200722"/>
                  <a:pt x="760712" y="212849"/>
                  <a:pt x="769434" y="223025"/>
                </a:cubicBezTo>
                <a:cubicBezTo>
                  <a:pt x="783118" y="238990"/>
                  <a:pt x="814039" y="267630"/>
                  <a:pt x="814039" y="267630"/>
                </a:cubicBezTo>
                <a:cubicBezTo>
                  <a:pt x="833964" y="327406"/>
                  <a:pt x="818401" y="276105"/>
                  <a:pt x="836342" y="356839"/>
                </a:cubicBezTo>
                <a:cubicBezTo>
                  <a:pt x="847440" y="406779"/>
                  <a:pt x="850238" y="402558"/>
                  <a:pt x="858644" y="457200"/>
                </a:cubicBezTo>
                <a:cubicBezTo>
                  <a:pt x="863201" y="486820"/>
                  <a:pt x="866078" y="516673"/>
                  <a:pt x="869795" y="546410"/>
                </a:cubicBezTo>
                <a:cubicBezTo>
                  <a:pt x="866078" y="564995"/>
                  <a:pt x="861324" y="583403"/>
                  <a:pt x="858644" y="602166"/>
                </a:cubicBezTo>
                <a:cubicBezTo>
                  <a:pt x="846509" y="687113"/>
                  <a:pt x="855334" y="683826"/>
                  <a:pt x="836342" y="747132"/>
                </a:cubicBezTo>
                <a:cubicBezTo>
                  <a:pt x="829587" y="769649"/>
                  <a:pt x="821473" y="791737"/>
                  <a:pt x="814039" y="814039"/>
                </a:cubicBezTo>
                <a:cubicBezTo>
                  <a:pt x="810322" y="825190"/>
                  <a:pt x="811200" y="839181"/>
                  <a:pt x="802888" y="847493"/>
                </a:cubicBezTo>
                <a:lnTo>
                  <a:pt x="780585" y="869795"/>
                </a:lnTo>
                <a:cubicBezTo>
                  <a:pt x="776868" y="880946"/>
                  <a:pt x="776777" y="894070"/>
                  <a:pt x="769434" y="903249"/>
                </a:cubicBezTo>
                <a:cubicBezTo>
                  <a:pt x="761062" y="913714"/>
                  <a:pt x="746446" y="917179"/>
                  <a:pt x="735981" y="925551"/>
                </a:cubicBezTo>
                <a:cubicBezTo>
                  <a:pt x="727771" y="932119"/>
                  <a:pt x="721888" y="941286"/>
                  <a:pt x="713678" y="947854"/>
                </a:cubicBezTo>
                <a:cubicBezTo>
                  <a:pt x="682798" y="972557"/>
                  <a:pt x="682103" y="969530"/>
                  <a:pt x="646771" y="981308"/>
                </a:cubicBezTo>
                <a:cubicBezTo>
                  <a:pt x="639337" y="988742"/>
                  <a:pt x="633483" y="998201"/>
                  <a:pt x="624468" y="1003610"/>
                </a:cubicBezTo>
                <a:cubicBezTo>
                  <a:pt x="601964" y="1017112"/>
                  <a:pt x="591383" y="1014761"/>
                  <a:pt x="568712" y="1014761"/>
                </a:cubicBezTo>
              </a:path>
            </a:pathLst>
          </a:custGeom>
          <a:noFill/>
          <a:ln w="28575">
            <a:solidFill>
              <a:srgbClr val="E9397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4C26D376-24DF-68CC-3CD6-B7BF8CA6B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888" y="6300594"/>
            <a:ext cx="989873" cy="39791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7E7F278A-C377-DB27-0988-93CEE1265AC8}"/>
              </a:ext>
            </a:extLst>
          </p:cNvPr>
          <p:cNvSpPr/>
          <p:nvPr/>
        </p:nvSpPr>
        <p:spPr>
          <a:xfrm>
            <a:off x="0" y="6701883"/>
            <a:ext cx="12192000" cy="1561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63525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E4101-0A47-62B1-D20B-12961BFCE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A477E007-90CC-055F-4674-596B9AF08D3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a-DK" b="1">
                <a:solidFill>
                  <a:srgbClr val="FF0000"/>
                </a:solidFill>
              </a:rPr>
              <a:t>Lærerens rolle og autoritet ift. brug af AI </a:t>
            </a:r>
            <a:r>
              <a:rPr lang="da-DK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EKSEMPEL</a:t>
            </a:r>
            <a:br>
              <a:rPr lang="da-DK">
                <a:solidFill>
                  <a:srgbClr val="FF0000"/>
                </a:solidFill>
              </a:rPr>
            </a:br>
            <a:r>
              <a:rPr lang="da-DK" sz="2400">
                <a:solidFill>
                  <a:srgbClr val="FF0000"/>
                </a:solidFill>
              </a:rPr>
              <a:t>Hvem afgør, hvornår AI er brugt hensigtsmæssigt i undervisningen?</a:t>
            </a:r>
            <a:endParaRPr lang="da-DK">
              <a:solidFill>
                <a:srgbClr val="FF0000"/>
              </a:solidFill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45EC9D66-2719-EE62-0405-3433E9AE62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b="1" dirty="0">
                <a:solidFill>
                  <a:srgbClr val="FF0000"/>
                </a:solidFill>
              </a:rPr>
              <a:t>Diskuter fx: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rgbClr val="FF0000"/>
                </a:solidFill>
              </a:rPr>
              <a:t>Hvem afgør, hvad hensigtsmæssig brug af AI er fra situation til situation?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rgbClr val="FF0000"/>
                </a:solidFill>
              </a:rPr>
              <a:t>Hvordan sikres at læreren får udmeldt forventninger til anvendelse af AI ift. Skolearbejdet?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rgbClr val="FF0000"/>
                </a:solidFill>
              </a:rPr>
              <a:t>Hvordan håndteres situationer ift. uhensigtsmæssig brug (snyd) i skolearbejde?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rgbClr val="FF0000"/>
                </a:solidFill>
              </a:rPr>
              <a:t>Hvordan håndteres sager, hvor elever har brugt AI til fx mobning?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rgbClr val="FF0000"/>
                </a:solidFill>
              </a:rPr>
              <a:t>Hvordan kan læreren være en god rollemodel?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rgbClr val="FF0000"/>
                </a:solidFill>
              </a:rPr>
              <a:t>Hvori består forskellen på, hvad hhv. læreren og eleverne må bruge AI til?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F142DBD8-6E78-2AAB-4A4C-A8DA194C16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FF0000"/>
                </a:solidFill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1900" dirty="0">
                <a:solidFill>
                  <a:srgbClr val="FF0000"/>
                </a:solidFill>
              </a:rPr>
              <a:t>Den enkelte lærer definerer for klassen, hvad rammerne er for brug af AI i en given undervisningssituation / forløb inden for rammerne af skolens regler og principper.</a:t>
            </a:r>
          </a:p>
          <a:p>
            <a:pPr>
              <a:buFontTx/>
              <a:buChar char="-"/>
            </a:pPr>
            <a:r>
              <a:rPr lang="da-DK" sz="1900" dirty="0">
                <a:solidFill>
                  <a:srgbClr val="FF0000"/>
                </a:solidFill>
              </a:rPr>
              <a:t>Læreren vurderer, om en elev har brugt AI uhensigtsmæssigt ift. rammer og forventninger og tager det op med eleven om nødvendigt.</a:t>
            </a:r>
            <a:endParaRPr lang="da-DK" sz="15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da-DK" sz="1900" dirty="0">
                <a:solidFill>
                  <a:srgbClr val="FF0000"/>
                </a:solidFill>
              </a:rPr>
              <a:t>Læreren er en rollemodel ift. brugen af AI.</a:t>
            </a:r>
          </a:p>
          <a:p>
            <a:pPr>
              <a:buFontTx/>
              <a:buChar char="-"/>
            </a:pPr>
            <a:endParaRPr lang="da-DK" sz="20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da-DK" sz="2000" dirty="0">
              <a:solidFill>
                <a:srgbClr val="FF0000"/>
              </a:solidFill>
            </a:endParaRP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820F661D-5E5D-72B2-97F4-9853EDD4A1AB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>
                <a:solidFill>
                  <a:srgbClr val="FF0000"/>
                </a:solidFill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dirty="0">
                <a:solidFill>
                  <a:srgbClr val="FF0000"/>
                </a:solidFill>
              </a:rPr>
              <a:t>Læreren melder rammer for brug af AI så klart ud til eleverne som muligt ift. opgaver og aktiviteter.</a:t>
            </a:r>
          </a:p>
          <a:p>
            <a:pPr>
              <a:buFontTx/>
              <a:buChar char="-"/>
            </a:pPr>
            <a:r>
              <a:rPr lang="da-DK" dirty="0">
                <a:solidFill>
                  <a:srgbClr val="FF0000"/>
                </a:solidFill>
              </a:rPr>
              <a:t>En elev har brugt AI uhensigtsmæssigt i en opgave (snydt). Læreren taler med elev og evt. forældre om dette. Ledelsen inddrages om nødvendigt.</a:t>
            </a:r>
          </a:p>
          <a:p>
            <a:pPr>
              <a:buFontTx/>
              <a:buChar char="-"/>
            </a:pPr>
            <a:r>
              <a:rPr lang="da-DK" dirty="0">
                <a:solidFill>
                  <a:srgbClr val="FF0000"/>
                </a:solidFill>
              </a:rPr>
              <a:t>Læreren laver undervisning med og uden AI ud fra en faglig vurdering.</a:t>
            </a:r>
          </a:p>
          <a:p>
            <a:pPr>
              <a:buFontTx/>
              <a:buChar char="-"/>
            </a:pPr>
            <a:r>
              <a:rPr lang="da-DK" dirty="0">
                <a:solidFill>
                  <a:srgbClr val="FF0000"/>
                </a:solidFill>
              </a:rPr>
              <a:t>Læreren er tydelig over for eleverne omkring, hvornår han/hun selv bruger AI og til hvad. Det gøres klart at der er forskel på, hvad elever må og læreren må. Skolen er til for elevernes læring.</a:t>
            </a:r>
          </a:p>
          <a:p>
            <a:pPr>
              <a:buFontTx/>
              <a:buChar char="-"/>
            </a:pPr>
            <a:endParaRPr lang="da-DK" sz="20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da-DK" sz="2000" dirty="0">
              <a:solidFill>
                <a:srgbClr val="FF0000"/>
              </a:solidFill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28DE6704-5C9E-DF33-EC14-B83CDD4EC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888" y="6356349"/>
            <a:ext cx="989873" cy="3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09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A84A4-49A9-7EF3-3D66-E87319158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hvirvelløse dyr&#10;&#10;Automatisk genereret beskrivelse">
            <a:extLst>
              <a:ext uri="{FF2B5EF4-FFF2-40B4-BE49-F238E27FC236}">
                <a16:creationId xmlns:a16="http://schemas.microsoft.com/office/drawing/2014/main" id="{043B1FBC-58E6-881C-EDCE-537087DE8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86993">
            <a:off x="7644707" y="-2151477"/>
            <a:ext cx="5264916" cy="11160953"/>
          </a:xfrm>
          <a:prstGeom prst="rect">
            <a:avLst/>
          </a:prstGeo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8F4461B-B49E-AF8D-09E3-18CCFEE66F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tx1"/>
                </a:solidFill>
                <a:latin typeface="KBH" pitchFamily="2" charset="77"/>
              </a:rPr>
              <a:t>Diskuter f.eks.:</a:t>
            </a:r>
          </a:p>
          <a:p>
            <a:pPr>
              <a:buFontTx/>
              <a:buChar char="-"/>
            </a:pPr>
            <a:r>
              <a:rPr lang="da-DK" sz="2200" dirty="0">
                <a:solidFill>
                  <a:schemeClr val="tx1"/>
                </a:solidFill>
                <a:latin typeface="KBH" pitchFamily="2" charset="77"/>
              </a:rPr>
              <a:t>Har skolen et ansvar ift. elevernes digitale dannelse, når det vedr. AI?</a:t>
            </a:r>
          </a:p>
          <a:p>
            <a:pPr>
              <a:buFontTx/>
              <a:buChar char="-"/>
            </a:pPr>
            <a:r>
              <a:rPr lang="da-DK" sz="2200" dirty="0">
                <a:solidFill>
                  <a:schemeClr val="tx1"/>
                </a:solidFill>
                <a:latin typeface="KBH" pitchFamily="2" charset="77"/>
              </a:rPr>
              <a:t>Hvad ser skolen som AI-dannelse?</a:t>
            </a:r>
          </a:p>
          <a:p>
            <a:pPr>
              <a:buFontTx/>
              <a:buChar char="-"/>
            </a:pPr>
            <a:r>
              <a:rPr lang="da-DK" sz="2200" dirty="0">
                <a:solidFill>
                  <a:schemeClr val="tx1"/>
                </a:solidFill>
                <a:latin typeface="KBH" pitchFamily="2" charset="77"/>
              </a:rPr>
              <a:t>Hvordan kan man arbejde med dette?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CF61D68-CE31-BAA0-5A7D-EADF2E0D3F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tx1"/>
                </a:solidFill>
                <a:latin typeface="KBH" pitchFamily="2" charset="77"/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FF450B80-FC11-B4C2-A8E5-020A7FBF26F9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>
                <a:latin typeface="KBH" pitchFamily="2" charset="77"/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 dirty="0"/>
              <a:t>…</a:t>
            </a:r>
          </a:p>
          <a:p>
            <a:pPr>
              <a:buFontTx/>
              <a:buChar char="-"/>
            </a:pPr>
            <a:endParaRPr lang="da-DK" sz="2000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CD7D6AFE-533C-FA10-BD46-20A2A1F529D9}"/>
              </a:ext>
            </a:extLst>
          </p:cNvPr>
          <p:cNvSpPr txBox="1"/>
          <p:nvPr/>
        </p:nvSpPr>
        <p:spPr>
          <a:xfrm>
            <a:off x="838200" y="479503"/>
            <a:ext cx="7547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>
                <a:solidFill>
                  <a:schemeClr val="tx1"/>
                </a:solidFill>
                <a:latin typeface="KBH" pitchFamily="2" charset="77"/>
              </a:rPr>
              <a:t>4. AI-dannelse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sz="2000" dirty="0">
                <a:latin typeface="KBH" pitchFamily="2" charset="77"/>
              </a:rPr>
              <a:t>Skolens syn på dens opgave ift. digital dannelse og AI?</a:t>
            </a:r>
          </a:p>
        </p:txBody>
      </p:sp>
      <p:sp>
        <p:nvSpPr>
          <p:cNvPr id="8" name="Kombinationskurve 7">
            <a:extLst>
              <a:ext uri="{FF2B5EF4-FFF2-40B4-BE49-F238E27FC236}">
                <a16:creationId xmlns:a16="http://schemas.microsoft.com/office/drawing/2014/main" id="{52F81379-1F5D-5E80-5FD6-22632DCDD50D}"/>
              </a:ext>
            </a:extLst>
          </p:cNvPr>
          <p:cNvSpPr/>
          <p:nvPr/>
        </p:nvSpPr>
        <p:spPr>
          <a:xfrm>
            <a:off x="5675971" y="769434"/>
            <a:ext cx="5330283" cy="301083"/>
          </a:xfrm>
          <a:custGeom>
            <a:avLst/>
            <a:gdLst>
              <a:gd name="csX0" fmla="*/ 0 w 5330283"/>
              <a:gd name="csY0" fmla="*/ 0 h 301083"/>
              <a:gd name="csX1" fmla="*/ 66907 w 5330283"/>
              <a:gd name="csY1" fmla="*/ 78059 h 301083"/>
              <a:gd name="csX2" fmla="*/ 167268 w 5330283"/>
              <a:gd name="csY2" fmla="*/ 122664 h 301083"/>
              <a:gd name="csX3" fmla="*/ 200722 w 5330283"/>
              <a:gd name="csY3" fmla="*/ 133815 h 301083"/>
              <a:gd name="csX4" fmla="*/ 234175 w 5330283"/>
              <a:gd name="csY4" fmla="*/ 144966 h 301083"/>
              <a:gd name="csX5" fmla="*/ 301083 w 5330283"/>
              <a:gd name="csY5" fmla="*/ 156117 h 301083"/>
              <a:gd name="csX6" fmla="*/ 468351 w 5330283"/>
              <a:gd name="csY6" fmla="*/ 133815 h 301083"/>
              <a:gd name="csX7" fmla="*/ 669073 w 5330283"/>
              <a:gd name="csY7" fmla="*/ 89210 h 301083"/>
              <a:gd name="csX8" fmla="*/ 747131 w 5330283"/>
              <a:gd name="csY8" fmla="*/ 78059 h 301083"/>
              <a:gd name="csX9" fmla="*/ 802888 w 5330283"/>
              <a:gd name="csY9" fmla="*/ 66907 h 301083"/>
              <a:gd name="csX10" fmla="*/ 869795 w 5330283"/>
              <a:gd name="csY10" fmla="*/ 55756 h 301083"/>
              <a:gd name="csX11" fmla="*/ 1115122 w 5330283"/>
              <a:gd name="csY11" fmla="*/ 66907 h 301083"/>
              <a:gd name="csX12" fmla="*/ 1159727 w 5330283"/>
              <a:gd name="csY12" fmla="*/ 78059 h 301083"/>
              <a:gd name="csX13" fmla="*/ 1226634 w 5330283"/>
              <a:gd name="csY13" fmla="*/ 100361 h 301083"/>
              <a:gd name="csX14" fmla="*/ 1315844 w 5330283"/>
              <a:gd name="csY14" fmla="*/ 144966 h 301083"/>
              <a:gd name="csX15" fmla="*/ 1382751 w 5330283"/>
              <a:gd name="csY15" fmla="*/ 167268 h 301083"/>
              <a:gd name="csX16" fmla="*/ 1416205 w 5330283"/>
              <a:gd name="csY16" fmla="*/ 178420 h 301083"/>
              <a:gd name="csX17" fmla="*/ 1471961 w 5330283"/>
              <a:gd name="csY17" fmla="*/ 189571 h 301083"/>
              <a:gd name="csX18" fmla="*/ 1717288 w 5330283"/>
              <a:gd name="csY18" fmla="*/ 167268 h 301083"/>
              <a:gd name="csX19" fmla="*/ 1773044 w 5330283"/>
              <a:gd name="csY19" fmla="*/ 156117 h 301083"/>
              <a:gd name="csX20" fmla="*/ 1839951 w 5330283"/>
              <a:gd name="csY20" fmla="*/ 133815 h 301083"/>
              <a:gd name="csX21" fmla="*/ 1951463 w 5330283"/>
              <a:gd name="csY21" fmla="*/ 111512 h 301083"/>
              <a:gd name="csX22" fmla="*/ 2085278 w 5330283"/>
              <a:gd name="csY22" fmla="*/ 78059 h 301083"/>
              <a:gd name="csX23" fmla="*/ 2286000 w 5330283"/>
              <a:gd name="csY23" fmla="*/ 89210 h 301083"/>
              <a:gd name="csX24" fmla="*/ 2364058 w 5330283"/>
              <a:gd name="csY24" fmla="*/ 111512 h 301083"/>
              <a:gd name="csX25" fmla="*/ 2397512 w 5330283"/>
              <a:gd name="csY25" fmla="*/ 133815 h 301083"/>
              <a:gd name="csX26" fmla="*/ 2464419 w 5330283"/>
              <a:gd name="csY26" fmla="*/ 156117 h 301083"/>
              <a:gd name="csX27" fmla="*/ 2520175 w 5330283"/>
              <a:gd name="csY27" fmla="*/ 189571 h 301083"/>
              <a:gd name="csX28" fmla="*/ 2542478 w 5330283"/>
              <a:gd name="csY28" fmla="*/ 211873 h 301083"/>
              <a:gd name="csX29" fmla="*/ 2575931 w 5330283"/>
              <a:gd name="csY29" fmla="*/ 223025 h 301083"/>
              <a:gd name="csX30" fmla="*/ 2676292 w 5330283"/>
              <a:gd name="csY30" fmla="*/ 245327 h 301083"/>
              <a:gd name="csX31" fmla="*/ 2709746 w 5330283"/>
              <a:gd name="csY31" fmla="*/ 256478 h 301083"/>
              <a:gd name="csX32" fmla="*/ 2988527 w 5330283"/>
              <a:gd name="csY32" fmla="*/ 234176 h 301083"/>
              <a:gd name="csX33" fmla="*/ 3033131 w 5330283"/>
              <a:gd name="csY33" fmla="*/ 223025 h 301083"/>
              <a:gd name="csX34" fmla="*/ 3088888 w 5330283"/>
              <a:gd name="csY34" fmla="*/ 211873 h 301083"/>
              <a:gd name="csX35" fmla="*/ 3155795 w 5330283"/>
              <a:gd name="csY35" fmla="*/ 189571 h 301083"/>
              <a:gd name="csX36" fmla="*/ 3189249 w 5330283"/>
              <a:gd name="csY36" fmla="*/ 178420 h 301083"/>
              <a:gd name="csX37" fmla="*/ 3222702 w 5330283"/>
              <a:gd name="csY37" fmla="*/ 167268 h 301083"/>
              <a:gd name="csX38" fmla="*/ 3256156 w 5330283"/>
              <a:gd name="csY38" fmla="*/ 156117 h 301083"/>
              <a:gd name="csX39" fmla="*/ 3289609 w 5330283"/>
              <a:gd name="csY39" fmla="*/ 133815 h 301083"/>
              <a:gd name="csX40" fmla="*/ 3356517 w 5330283"/>
              <a:gd name="csY40" fmla="*/ 111512 h 301083"/>
              <a:gd name="csX41" fmla="*/ 3456878 w 5330283"/>
              <a:gd name="csY41" fmla="*/ 89210 h 301083"/>
              <a:gd name="csX42" fmla="*/ 3646449 w 5330283"/>
              <a:gd name="csY42" fmla="*/ 111512 h 301083"/>
              <a:gd name="csX43" fmla="*/ 3713356 w 5330283"/>
              <a:gd name="csY43" fmla="*/ 133815 h 301083"/>
              <a:gd name="csX44" fmla="*/ 3746809 w 5330283"/>
              <a:gd name="csY44" fmla="*/ 144966 h 301083"/>
              <a:gd name="csX45" fmla="*/ 3802566 w 5330283"/>
              <a:gd name="csY45" fmla="*/ 189571 h 301083"/>
              <a:gd name="csX46" fmla="*/ 3836019 w 5330283"/>
              <a:gd name="csY46" fmla="*/ 200722 h 301083"/>
              <a:gd name="csX47" fmla="*/ 3902927 w 5330283"/>
              <a:gd name="csY47" fmla="*/ 234176 h 301083"/>
              <a:gd name="csX48" fmla="*/ 3936380 w 5330283"/>
              <a:gd name="csY48" fmla="*/ 256478 h 301083"/>
              <a:gd name="csX49" fmla="*/ 4003288 w 5330283"/>
              <a:gd name="csY49" fmla="*/ 278781 h 301083"/>
              <a:gd name="csX50" fmla="*/ 4036741 w 5330283"/>
              <a:gd name="csY50" fmla="*/ 289932 h 301083"/>
              <a:gd name="csX51" fmla="*/ 4070195 w 5330283"/>
              <a:gd name="csY51" fmla="*/ 301083 h 301083"/>
              <a:gd name="csX52" fmla="*/ 4360127 w 5330283"/>
              <a:gd name="csY52" fmla="*/ 267629 h 301083"/>
              <a:gd name="csX53" fmla="*/ 4427034 w 5330283"/>
              <a:gd name="csY53" fmla="*/ 245327 h 301083"/>
              <a:gd name="csX54" fmla="*/ 4460488 w 5330283"/>
              <a:gd name="csY54" fmla="*/ 234176 h 301083"/>
              <a:gd name="csX55" fmla="*/ 4527395 w 5330283"/>
              <a:gd name="csY55" fmla="*/ 200722 h 301083"/>
              <a:gd name="csX56" fmla="*/ 4560849 w 5330283"/>
              <a:gd name="csY56" fmla="*/ 178420 h 301083"/>
              <a:gd name="csX57" fmla="*/ 4650058 w 5330283"/>
              <a:gd name="csY57" fmla="*/ 156117 h 301083"/>
              <a:gd name="csX58" fmla="*/ 4895385 w 5330283"/>
              <a:gd name="csY58" fmla="*/ 178420 h 301083"/>
              <a:gd name="csX59" fmla="*/ 4951141 w 5330283"/>
              <a:gd name="csY59" fmla="*/ 189571 h 301083"/>
              <a:gd name="csX60" fmla="*/ 5040351 w 5330283"/>
              <a:gd name="csY60" fmla="*/ 211873 h 301083"/>
              <a:gd name="csX61" fmla="*/ 5252224 w 5330283"/>
              <a:gd name="csY61" fmla="*/ 200722 h 301083"/>
              <a:gd name="csX62" fmla="*/ 5296829 w 5330283"/>
              <a:gd name="csY62" fmla="*/ 189571 h 301083"/>
              <a:gd name="csX63" fmla="*/ 5330283 w 5330283"/>
              <a:gd name="csY63" fmla="*/ 178420 h 3010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5330283" h="301083">
                <a:moveTo>
                  <a:pt x="0" y="0"/>
                </a:moveTo>
                <a:cubicBezTo>
                  <a:pt x="22302" y="26020"/>
                  <a:pt x="42675" y="53827"/>
                  <a:pt x="66907" y="78059"/>
                </a:cubicBezTo>
                <a:cubicBezTo>
                  <a:pt x="93412" y="104564"/>
                  <a:pt x="134147" y="111624"/>
                  <a:pt x="167268" y="122664"/>
                </a:cubicBezTo>
                <a:lnTo>
                  <a:pt x="200722" y="133815"/>
                </a:lnTo>
                <a:cubicBezTo>
                  <a:pt x="211873" y="137532"/>
                  <a:pt x="222581" y="143034"/>
                  <a:pt x="234175" y="144966"/>
                </a:cubicBezTo>
                <a:lnTo>
                  <a:pt x="301083" y="156117"/>
                </a:lnTo>
                <a:cubicBezTo>
                  <a:pt x="322788" y="153404"/>
                  <a:pt x="442706" y="138944"/>
                  <a:pt x="468351" y="133815"/>
                </a:cubicBezTo>
                <a:cubicBezTo>
                  <a:pt x="590112" y="109463"/>
                  <a:pt x="532728" y="108688"/>
                  <a:pt x="669073" y="89210"/>
                </a:cubicBezTo>
                <a:cubicBezTo>
                  <a:pt x="695092" y="85493"/>
                  <a:pt x="721205" y="82380"/>
                  <a:pt x="747131" y="78059"/>
                </a:cubicBezTo>
                <a:cubicBezTo>
                  <a:pt x="765827" y="74943"/>
                  <a:pt x="784240" y="70298"/>
                  <a:pt x="802888" y="66907"/>
                </a:cubicBezTo>
                <a:cubicBezTo>
                  <a:pt x="825133" y="62862"/>
                  <a:pt x="847493" y="59473"/>
                  <a:pt x="869795" y="55756"/>
                </a:cubicBezTo>
                <a:cubicBezTo>
                  <a:pt x="951571" y="59473"/>
                  <a:pt x="1033503" y="60628"/>
                  <a:pt x="1115122" y="66907"/>
                </a:cubicBezTo>
                <a:cubicBezTo>
                  <a:pt x="1130403" y="68082"/>
                  <a:pt x="1145047" y="73655"/>
                  <a:pt x="1159727" y="78059"/>
                </a:cubicBezTo>
                <a:cubicBezTo>
                  <a:pt x="1182244" y="84814"/>
                  <a:pt x="1226634" y="100361"/>
                  <a:pt x="1226634" y="100361"/>
                </a:cubicBezTo>
                <a:cubicBezTo>
                  <a:pt x="1265559" y="139288"/>
                  <a:pt x="1238962" y="119339"/>
                  <a:pt x="1315844" y="144966"/>
                </a:cubicBezTo>
                <a:lnTo>
                  <a:pt x="1382751" y="167268"/>
                </a:lnTo>
                <a:cubicBezTo>
                  <a:pt x="1393902" y="170985"/>
                  <a:pt x="1404679" y="176115"/>
                  <a:pt x="1416205" y="178420"/>
                </a:cubicBezTo>
                <a:lnTo>
                  <a:pt x="1471961" y="189571"/>
                </a:lnTo>
                <a:cubicBezTo>
                  <a:pt x="1572089" y="182419"/>
                  <a:pt x="1625641" y="181368"/>
                  <a:pt x="1717288" y="167268"/>
                </a:cubicBezTo>
                <a:cubicBezTo>
                  <a:pt x="1736021" y="164386"/>
                  <a:pt x="1754758" y="161104"/>
                  <a:pt x="1773044" y="156117"/>
                </a:cubicBezTo>
                <a:cubicBezTo>
                  <a:pt x="1795724" y="149932"/>
                  <a:pt x="1816762" y="137680"/>
                  <a:pt x="1839951" y="133815"/>
                </a:cubicBezTo>
                <a:cubicBezTo>
                  <a:pt x="1885175" y="126278"/>
                  <a:pt x="1909868" y="123991"/>
                  <a:pt x="1951463" y="111512"/>
                </a:cubicBezTo>
                <a:cubicBezTo>
                  <a:pt x="2061902" y="78380"/>
                  <a:pt x="1973943" y="96614"/>
                  <a:pt x="2085278" y="78059"/>
                </a:cubicBezTo>
                <a:cubicBezTo>
                  <a:pt x="2152185" y="81776"/>
                  <a:pt x="2219265" y="83143"/>
                  <a:pt x="2286000" y="89210"/>
                </a:cubicBezTo>
                <a:cubicBezTo>
                  <a:pt x="2305254" y="90960"/>
                  <a:pt x="2344254" y="104911"/>
                  <a:pt x="2364058" y="111512"/>
                </a:cubicBezTo>
                <a:cubicBezTo>
                  <a:pt x="2375209" y="118946"/>
                  <a:pt x="2385265" y="128372"/>
                  <a:pt x="2397512" y="133815"/>
                </a:cubicBezTo>
                <a:cubicBezTo>
                  <a:pt x="2418995" y="143363"/>
                  <a:pt x="2464419" y="156117"/>
                  <a:pt x="2464419" y="156117"/>
                </a:cubicBezTo>
                <a:cubicBezTo>
                  <a:pt x="2520928" y="212626"/>
                  <a:pt x="2447798" y="146146"/>
                  <a:pt x="2520175" y="189571"/>
                </a:cubicBezTo>
                <a:cubicBezTo>
                  <a:pt x="2529190" y="194980"/>
                  <a:pt x="2533463" y="206464"/>
                  <a:pt x="2542478" y="211873"/>
                </a:cubicBezTo>
                <a:cubicBezTo>
                  <a:pt x="2552557" y="217921"/>
                  <a:pt x="2564629" y="219796"/>
                  <a:pt x="2575931" y="223025"/>
                </a:cubicBezTo>
                <a:cubicBezTo>
                  <a:pt x="2656026" y="245910"/>
                  <a:pt x="2584357" y="222344"/>
                  <a:pt x="2676292" y="245327"/>
                </a:cubicBezTo>
                <a:cubicBezTo>
                  <a:pt x="2687696" y="248178"/>
                  <a:pt x="2698595" y="252761"/>
                  <a:pt x="2709746" y="256478"/>
                </a:cubicBezTo>
                <a:cubicBezTo>
                  <a:pt x="2805168" y="250865"/>
                  <a:pt x="2895243" y="249723"/>
                  <a:pt x="2988527" y="234176"/>
                </a:cubicBezTo>
                <a:cubicBezTo>
                  <a:pt x="3003644" y="231657"/>
                  <a:pt x="3018170" y="226350"/>
                  <a:pt x="3033131" y="223025"/>
                </a:cubicBezTo>
                <a:cubicBezTo>
                  <a:pt x="3051633" y="218913"/>
                  <a:pt x="3070602" y="216860"/>
                  <a:pt x="3088888" y="211873"/>
                </a:cubicBezTo>
                <a:cubicBezTo>
                  <a:pt x="3111568" y="205687"/>
                  <a:pt x="3133493" y="197005"/>
                  <a:pt x="3155795" y="189571"/>
                </a:cubicBezTo>
                <a:lnTo>
                  <a:pt x="3189249" y="178420"/>
                </a:lnTo>
                <a:lnTo>
                  <a:pt x="3222702" y="167268"/>
                </a:lnTo>
                <a:lnTo>
                  <a:pt x="3256156" y="156117"/>
                </a:lnTo>
                <a:cubicBezTo>
                  <a:pt x="3267307" y="148683"/>
                  <a:pt x="3277362" y="139258"/>
                  <a:pt x="3289609" y="133815"/>
                </a:cubicBezTo>
                <a:cubicBezTo>
                  <a:pt x="3311092" y="124267"/>
                  <a:pt x="3334214" y="118946"/>
                  <a:pt x="3356517" y="111512"/>
                </a:cubicBezTo>
                <a:cubicBezTo>
                  <a:pt x="3411419" y="93211"/>
                  <a:pt x="3378378" y="102293"/>
                  <a:pt x="3456878" y="89210"/>
                </a:cubicBezTo>
                <a:cubicBezTo>
                  <a:pt x="3484623" y="91984"/>
                  <a:pt x="3608750" y="102812"/>
                  <a:pt x="3646449" y="111512"/>
                </a:cubicBezTo>
                <a:cubicBezTo>
                  <a:pt x="3669356" y="116798"/>
                  <a:pt x="3691054" y="126381"/>
                  <a:pt x="3713356" y="133815"/>
                </a:cubicBezTo>
                <a:lnTo>
                  <a:pt x="3746809" y="144966"/>
                </a:lnTo>
                <a:cubicBezTo>
                  <a:pt x="3767553" y="165709"/>
                  <a:pt x="3774433" y="175504"/>
                  <a:pt x="3802566" y="189571"/>
                </a:cubicBezTo>
                <a:cubicBezTo>
                  <a:pt x="3813079" y="194828"/>
                  <a:pt x="3824868" y="197005"/>
                  <a:pt x="3836019" y="200722"/>
                </a:cubicBezTo>
                <a:cubicBezTo>
                  <a:pt x="3931889" y="264636"/>
                  <a:pt x="3810594" y="188010"/>
                  <a:pt x="3902927" y="234176"/>
                </a:cubicBezTo>
                <a:cubicBezTo>
                  <a:pt x="3914914" y="240169"/>
                  <a:pt x="3924133" y="251035"/>
                  <a:pt x="3936380" y="256478"/>
                </a:cubicBezTo>
                <a:cubicBezTo>
                  <a:pt x="3957863" y="266026"/>
                  <a:pt x="3980985" y="271347"/>
                  <a:pt x="4003288" y="278781"/>
                </a:cubicBezTo>
                <a:lnTo>
                  <a:pt x="4036741" y="289932"/>
                </a:lnTo>
                <a:lnTo>
                  <a:pt x="4070195" y="301083"/>
                </a:lnTo>
                <a:cubicBezTo>
                  <a:pt x="4200388" y="293850"/>
                  <a:pt x="4252168" y="303615"/>
                  <a:pt x="4360127" y="267629"/>
                </a:cubicBezTo>
                <a:lnTo>
                  <a:pt x="4427034" y="245327"/>
                </a:lnTo>
                <a:lnTo>
                  <a:pt x="4460488" y="234176"/>
                </a:lnTo>
                <a:cubicBezTo>
                  <a:pt x="4556345" y="170269"/>
                  <a:pt x="4435072" y="246882"/>
                  <a:pt x="4527395" y="200722"/>
                </a:cubicBezTo>
                <a:cubicBezTo>
                  <a:pt x="4539382" y="194729"/>
                  <a:pt x="4548862" y="184414"/>
                  <a:pt x="4560849" y="178420"/>
                </a:cubicBezTo>
                <a:cubicBezTo>
                  <a:pt x="4583713" y="166988"/>
                  <a:pt x="4628843" y="160360"/>
                  <a:pt x="4650058" y="156117"/>
                </a:cubicBezTo>
                <a:cubicBezTo>
                  <a:pt x="4725636" y="161931"/>
                  <a:pt x="4818355" y="167415"/>
                  <a:pt x="4895385" y="178420"/>
                </a:cubicBezTo>
                <a:cubicBezTo>
                  <a:pt x="4914148" y="181100"/>
                  <a:pt x="4932673" y="185309"/>
                  <a:pt x="4951141" y="189571"/>
                </a:cubicBezTo>
                <a:cubicBezTo>
                  <a:pt x="4981008" y="196463"/>
                  <a:pt x="5040351" y="211873"/>
                  <a:pt x="5040351" y="211873"/>
                </a:cubicBezTo>
                <a:cubicBezTo>
                  <a:pt x="5110975" y="208156"/>
                  <a:pt x="5181768" y="206849"/>
                  <a:pt x="5252224" y="200722"/>
                </a:cubicBezTo>
                <a:cubicBezTo>
                  <a:pt x="5267492" y="199394"/>
                  <a:pt x="5282093" y="193781"/>
                  <a:pt x="5296829" y="189571"/>
                </a:cubicBezTo>
                <a:cubicBezTo>
                  <a:pt x="5308131" y="186342"/>
                  <a:pt x="5330283" y="178420"/>
                  <a:pt x="5330283" y="178420"/>
                </a:cubicBezTo>
              </a:path>
            </a:pathLst>
          </a:custGeom>
          <a:noFill/>
          <a:ln w="28575">
            <a:solidFill>
              <a:srgbClr val="E9397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98DE3CDB-DF9A-E7C6-05E4-385B4FB76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888" y="6300594"/>
            <a:ext cx="989873" cy="39791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076C0CC3-B71C-1331-6525-DA21DD5AC397}"/>
              </a:ext>
            </a:extLst>
          </p:cNvPr>
          <p:cNvSpPr/>
          <p:nvPr/>
        </p:nvSpPr>
        <p:spPr>
          <a:xfrm>
            <a:off x="0" y="6701883"/>
            <a:ext cx="12192000" cy="1561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40117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BAC4A-AD62-A175-1EBE-3060E14CC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B670F332-B41A-6B5C-C391-251FD68AD85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da-DK" b="1">
                <a:solidFill>
                  <a:srgbClr val="FF0000"/>
                </a:solidFill>
              </a:rPr>
              <a:t>AI-dannelse </a:t>
            </a:r>
            <a:r>
              <a:rPr lang="da-DK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EKSEMPEL</a:t>
            </a:r>
            <a:br>
              <a:rPr lang="da-DK">
                <a:solidFill>
                  <a:srgbClr val="FF0000"/>
                </a:solidFill>
              </a:rPr>
            </a:br>
            <a:r>
              <a:rPr lang="da-DK" sz="2400">
                <a:solidFill>
                  <a:srgbClr val="FF0000"/>
                </a:solidFill>
              </a:rPr>
              <a:t>Skolens syn på dens opgave ift. digital dannelse og AI?</a:t>
            </a:r>
            <a:endParaRPr lang="da-DK">
              <a:solidFill>
                <a:srgbClr val="FF0000"/>
              </a:solidFill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C96D0109-1364-B8F3-69A8-A886AD81F5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b="1">
                <a:solidFill>
                  <a:srgbClr val="FF0000"/>
                </a:solidFill>
              </a:rPr>
              <a:t>Diskuter fx: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Har skolen et ansvar ift. elevernes digitale dannelse, når det vedr. AI?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Hvad ser skolen som AI-dannelse?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Hvordan kan man arbejde med dette?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AB37672D-008C-FB59-CDCF-9AA2AC4692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>
                <a:solidFill>
                  <a:srgbClr val="FF0000"/>
                </a:solidFill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Skolen skal gradvist danne eleverne til at leve og uddanne sig i et samfund, hvor AI er en naturlig del.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Eleverne skal forstå, hvad AI er, hvordan den virker og kunne forholde sig kritisk til, hvornår den er et godt redskab eller ej.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A2678051-1274-A471-AA22-7C2EA29BDC55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>
                <a:solidFill>
                  <a:srgbClr val="FF0000"/>
                </a:solidFill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rgbClr val="FF0000"/>
                </a:solidFill>
              </a:rPr>
              <a:t>Elever diskuterer i klassen etiske dilemmaer ift. AI både i relation til nære ting som skolearbejde og deres digitale liv og AI i samfundet.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rgbClr val="FF0000"/>
                </a:solidFill>
              </a:rPr>
              <a:t>Almindelige klassesamtaler om nyheder og oplevelser med AI. 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rgbClr val="FF0000"/>
                </a:solidFill>
              </a:rPr>
              <a:t>Elever arbejder med AI og vurderer, hvad den er god til og hvad den ikke er god til.</a:t>
            </a:r>
          </a:p>
          <a:p>
            <a:pPr>
              <a:buFontTx/>
              <a:buChar char="-"/>
            </a:pPr>
            <a:endParaRPr lang="da-DK" sz="2000" dirty="0">
              <a:solidFill>
                <a:srgbClr val="FF0000"/>
              </a:solidFill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510FED5D-5DD2-CCEE-F841-6B744A0B4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888" y="6356349"/>
            <a:ext cx="989873" cy="3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353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C5EF9-98FD-63FC-CDAA-28A4461B8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hvirvelløse dyr&#10;&#10;Automatisk genereret beskrivelse">
            <a:extLst>
              <a:ext uri="{FF2B5EF4-FFF2-40B4-BE49-F238E27FC236}">
                <a16:creationId xmlns:a16="http://schemas.microsoft.com/office/drawing/2014/main" id="{E3E10363-A47F-A8EA-B664-7D1647470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86993">
            <a:off x="7644707" y="-2151477"/>
            <a:ext cx="5264916" cy="11160953"/>
          </a:xfrm>
          <a:prstGeom prst="rect">
            <a:avLst/>
          </a:prstGeo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58ADC16E-B21A-9EBD-7881-DA99740C439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tx1"/>
                </a:solidFill>
                <a:latin typeface="KBH" pitchFamily="2" charset="77"/>
              </a:rPr>
              <a:t>Diskuter f.eks.:</a:t>
            </a:r>
          </a:p>
          <a:p>
            <a:pPr>
              <a:buFontTx/>
              <a:buChar char="-"/>
            </a:pPr>
            <a:r>
              <a:rPr lang="da-DK" sz="2200" dirty="0">
                <a:solidFill>
                  <a:schemeClr val="tx1"/>
                </a:solidFill>
                <a:latin typeface="KBH" pitchFamily="2" charset="77"/>
              </a:rPr>
              <a:t>Ser skolen et potentiale i at bruge AI som hjælp til kommunikation som forældrebeskeder, ugebreve o.l.?</a:t>
            </a:r>
          </a:p>
          <a:p>
            <a:pPr>
              <a:buFontTx/>
              <a:buChar char="-"/>
            </a:pPr>
            <a:r>
              <a:rPr lang="da-DK" sz="2200" dirty="0">
                <a:solidFill>
                  <a:schemeClr val="tx1"/>
                </a:solidFill>
                <a:latin typeface="KBH" pitchFamily="2" charset="77"/>
              </a:rPr>
              <a:t>Er der etiske dilemmaer, man skal være opmærksom på?</a:t>
            </a:r>
          </a:p>
          <a:p>
            <a:pPr>
              <a:buFontTx/>
              <a:buChar char="-"/>
            </a:pPr>
            <a:r>
              <a:rPr lang="da-DK" sz="2200" dirty="0">
                <a:solidFill>
                  <a:schemeClr val="tx1"/>
                </a:solidFill>
                <a:latin typeface="KBH" pitchFamily="2" charset="77"/>
              </a:rPr>
              <a:t>Hvad er hensigtsmæssigt og ikke?</a:t>
            </a:r>
          </a:p>
          <a:p>
            <a:pPr>
              <a:buFontTx/>
              <a:buChar char="-"/>
            </a:pPr>
            <a:r>
              <a:rPr lang="da-DK" sz="2200" dirty="0">
                <a:solidFill>
                  <a:schemeClr val="tx1"/>
                </a:solidFill>
                <a:latin typeface="KBH" pitchFamily="2" charset="77"/>
              </a:rPr>
              <a:t>Hvordan overholdes GDPR?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E8F3C0F9-EAB9-ED27-9449-80BA849A5B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tx1"/>
                </a:solidFill>
                <a:latin typeface="KBH" pitchFamily="2" charset="77"/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C414431E-0B26-19CC-7FBD-38B31EF3C82A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>
                <a:latin typeface="KBH" pitchFamily="2" charset="77"/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 dirty="0"/>
              <a:t>…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504F81A9-DE80-0392-BA0A-BA57381A2C12}"/>
              </a:ext>
            </a:extLst>
          </p:cNvPr>
          <p:cNvSpPr txBox="1"/>
          <p:nvPr/>
        </p:nvSpPr>
        <p:spPr>
          <a:xfrm>
            <a:off x="838200" y="512956"/>
            <a:ext cx="102156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>
                <a:solidFill>
                  <a:schemeClr val="tx1"/>
                </a:solidFill>
                <a:latin typeface="KBH" pitchFamily="2" charset="77"/>
              </a:rPr>
              <a:t>5. Kommunikation internt og eksternt</a:t>
            </a:r>
            <a:br>
              <a:rPr lang="da-DK" dirty="0">
                <a:solidFill>
                  <a:schemeClr val="tx1"/>
                </a:solidFill>
              </a:rPr>
            </a:br>
            <a:r>
              <a:rPr lang="da-DK" sz="2000" dirty="0">
                <a:latin typeface="KBH" pitchFamily="2" charset="77"/>
              </a:rPr>
              <a:t>Skolens holdning til AI som hjælp og støtte til kommunikation på skolen</a:t>
            </a:r>
          </a:p>
        </p:txBody>
      </p:sp>
      <p:sp>
        <p:nvSpPr>
          <p:cNvPr id="8" name="Kombinationskurve 7">
            <a:extLst>
              <a:ext uri="{FF2B5EF4-FFF2-40B4-BE49-F238E27FC236}">
                <a16:creationId xmlns:a16="http://schemas.microsoft.com/office/drawing/2014/main" id="{E991E534-673D-C074-269D-1B9BAE6CC007}"/>
              </a:ext>
            </a:extLst>
          </p:cNvPr>
          <p:cNvSpPr/>
          <p:nvPr/>
        </p:nvSpPr>
        <p:spPr>
          <a:xfrm>
            <a:off x="10850137" y="802888"/>
            <a:ext cx="1003609" cy="1182029"/>
          </a:xfrm>
          <a:custGeom>
            <a:avLst/>
            <a:gdLst>
              <a:gd name="csX0" fmla="*/ 0 w 1003609"/>
              <a:gd name="csY0" fmla="*/ 0 h 1182029"/>
              <a:gd name="csX1" fmla="*/ 78058 w 1003609"/>
              <a:gd name="csY1" fmla="*/ 11151 h 1182029"/>
              <a:gd name="csX2" fmla="*/ 211873 w 1003609"/>
              <a:gd name="csY2" fmla="*/ 22302 h 1182029"/>
              <a:gd name="csX3" fmla="*/ 356839 w 1003609"/>
              <a:gd name="csY3" fmla="*/ 44605 h 1182029"/>
              <a:gd name="csX4" fmla="*/ 468351 w 1003609"/>
              <a:gd name="csY4" fmla="*/ 78058 h 1182029"/>
              <a:gd name="csX5" fmla="*/ 501804 w 1003609"/>
              <a:gd name="csY5" fmla="*/ 89210 h 1182029"/>
              <a:gd name="csX6" fmla="*/ 524107 w 1003609"/>
              <a:gd name="csY6" fmla="*/ 111512 h 1182029"/>
              <a:gd name="csX7" fmla="*/ 591014 w 1003609"/>
              <a:gd name="csY7" fmla="*/ 144966 h 1182029"/>
              <a:gd name="csX8" fmla="*/ 635619 w 1003609"/>
              <a:gd name="csY8" fmla="*/ 189571 h 1182029"/>
              <a:gd name="csX9" fmla="*/ 657922 w 1003609"/>
              <a:gd name="csY9" fmla="*/ 211873 h 1182029"/>
              <a:gd name="csX10" fmla="*/ 680224 w 1003609"/>
              <a:gd name="csY10" fmla="*/ 245327 h 1182029"/>
              <a:gd name="csX11" fmla="*/ 713678 w 1003609"/>
              <a:gd name="csY11" fmla="*/ 278780 h 1182029"/>
              <a:gd name="csX12" fmla="*/ 747131 w 1003609"/>
              <a:gd name="csY12" fmla="*/ 345688 h 1182029"/>
              <a:gd name="csX13" fmla="*/ 735980 w 1003609"/>
              <a:gd name="csY13" fmla="*/ 412595 h 1182029"/>
              <a:gd name="csX14" fmla="*/ 713678 w 1003609"/>
              <a:gd name="csY14" fmla="*/ 479502 h 1182029"/>
              <a:gd name="csX15" fmla="*/ 657922 w 1003609"/>
              <a:gd name="csY15" fmla="*/ 524107 h 1182029"/>
              <a:gd name="csX16" fmla="*/ 568712 w 1003609"/>
              <a:gd name="csY16" fmla="*/ 546410 h 1182029"/>
              <a:gd name="csX17" fmla="*/ 501804 w 1003609"/>
              <a:gd name="csY17" fmla="*/ 535258 h 1182029"/>
              <a:gd name="csX18" fmla="*/ 423746 w 1003609"/>
              <a:gd name="csY18" fmla="*/ 512956 h 1182029"/>
              <a:gd name="csX19" fmla="*/ 401443 w 1003609"/>
              <a:gd name="csY19" fmla="*/ 490653 h 1182029"/>
              <a:gd name="csX20" fmla="*/ 356839 w 1003609"/>
              <a:gd name="csY20" fmla="*/ 434897 h 1182029"/>
              <a:gd name="csX21" fmla="*/ 379141 w 1003609"/>
              <a:gd name="csY21" fmla="*/ 267629 h 1182029"/>
              <a:gd name="csX22" fmla="*/ 401443 w 1003609"/>
              <a:gd name="csY22" fmla="*/ 234175 h 1182029"/>
              <a:gd name="csX23" fmla="*/ 423746 w 1003609"/>
              <a:gd name="csY23" fmla="*/ 211873 h 1182029"/>
              <a:gd name="csX24" fmla="*/ 457200 w 1003609"/>
              <a:gd name="csY24" fmla="*/ 189571 h 1182029"/>
              <a:gd name="csX25" fmla="*/ 479502 w 1003609"/>
              <a:gd name="csY25" fmla="*/ 167268 h 1182029"/>
              <a:gd name="csX26" fmla="*/ 546409 w 1003609"/>
              <a:gd name="csY26" fmla="*/ 144966 h 1182029"/>
              <a:gd name="csX27" fmla="*/ 579863 w 1003609"/>
              <a:gd name="csY27" fmla="*/ 133814 h 1182029"/>
              <a:gd name="csX28" fmla="*/ 724829 w 1003609"/>
              <a:gd name="csY28" fmla="*/ 156117 h 1182029"/>
              <a:gd name="csX29" fmla="*/ 791736 w 1003609"/>
              <a:gd name="csY29" fmla="*/ 178419 h 1182029"/>
              <a:gd name="csX30" fmla="*/ 825190 w 1003609"/>
              <a:gd name="csY30" fmla="*/ 200722 h 1182029"/>
              <a:gd name="csX31" fmla="*/ 858643 w 1003609"/>
              <a:gd name="csY31" fmla="*/ 211873 h 1182029"/>
              <a:gd name="csX32" fmla="*/ 903248 w 1003609"/>
              <a:gd name="csY32" fmla="*/ 256478 h 1182029"/>
              <a:gd name="csX33" fmla="*/ 925551 w 1003609"/>
              <a:gd name="csY33" fmla="*/ 278780 h 1182029"/>
              <a:gd name="csX34" fmla="*/ 947853 w 1003609"/>
              <a:gd name="csY34" fmla="*/ 301083 h 1182029"/>
              <a:gd name="csX35" fmla="*/ 981307 w 1003609"/>
              <a:gd name="csY35" fmla="*/ 401444 h 1182029"/>
              <a:gd name="csX36" fmla="*/ 992458 w 1003609"/>
              <a:gd name="csY36" fmla="*/ 434897 h 1182029"/>
              <a:gd name="csX37" fmla="*/ 1003609 w 1003609"/>
              <a:gd name="csY37" fmla="*/ 568712 h 1182029"/>
              <a:gd name="csX38" fmla="*/ 981307 w 1003609"/>
              <a:gd name="csY38" fmla="*/ 814039 h 1182029"/>
              <a:gd name="csX39" fmla="*/ 959004 w 1003609"/>
              <a:gd name="csY39" fmla="*/ 903249 h 1182029"/>
              <a:gd name="csX40" fmla="*/ 947853 w 1003609"/>
              <a:gd name="csY40" fmla="*/ 936702 h 1182029"/>
              <a:gd name="csX41" fmla="*/ 925551 w 1003609"/>
              <a:gd name="csY41" fmla="*/ 959005 h 1182029"/>
              <a:gd name="csX42" fmla="*/ 914400 w 1003609"/>
              <a:gd name="csY42" fmla="*/ 992458 h 1182029"/>
              <a:gd name="csX43" fmla="*/ 892097 w 1003609"/>
              <a:gd name="csY43" fmla="*/ 1014761 h 1182029"/>
              <a:gd name="csX44" fmla="*/ 869795 w 1003609"/>
              <a:gd name="csY44" fmla="*/ 1048214 h 1182029"/>
              <a:gd name="csX45" fmla="*/ 847492 w 1003609"/>
              <a:gd name="csY45" fmla="*/ 1070517 h 1182029"/>
              <a:gd name="csX46" fmla="*/ 825190 w 1003609"/>
              <a:gd name="csY46" fmla="*/ 1103971 h 1182029"/>
              <a:gd name="csX47" fmla="*/ 791736 w 1003609"/>
              <a:gd name="csY47" fmla="*/ 1115122 h 1182029"/>
              <a:gd name="csX48" fmla="*/ 702526 w 1003609"/>
              <a:gd name="csY48" fmla="*/ 1170878 h 1182029"/>
              <a:gd name="csX49" fmla="*/ 669073 w 1003609"/>
              <a:gd name="csY49" fmla="*/ 1182029 h 11820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003609" h="1182029">
                <a:moveTo>
                  <a:pt x="0" y="0"/>
                </a:moveTo>
                <a:cubicBezTo>
                  <a:pt x="26019" y="3717"/>
                  <a:pt x="51919" y="8400"/>
                  <a:pt x="78058" y="11151"/>
                </a:cubicBezTo>
                <a:cubicBezTo>
                  <a:pt x="122572" y="15837"/>
                  <a:pt x="167336" y="17848"/>
                  <a:pt x="211873" y="22302"/>
                </a:cubicBezTo>
                <a:cubicBezTo>
                  <a:pt x="273331" y="28448"/>
                  <a:pt x="301144" y="32228"/>
                  <a:pt x="356839" y="44605"/>
                </a:cubicBezTo>
                <a:cubicBezTo>
                  <a:pt x="407395" y="55840"/>
                  <a:pt x="412759" y="59527"/>
                  <a:pt x="468351" y="78058"/>
                </a:cubicBezTo>
                <a:lnTo>
                  <a:pt x="501804" y="89210"/>
                </a:lnTo>
                <a:cubicBezTo>
                  <a:pt x="509238" y="96644"/>
                  <a:pt x="515092" y="106103"/>
                  <a:pt x="524107" y="111512"/>
                </a:cubicBezTo>
                <a:cubicBezTo>
                  <a:pt x="590063" y="151084"/>
                  <a:pt x="525219" y="88570"/>
                  <a:pt x="591014" y="144966"/>
                </a:cubicBezTo>
                <a:cubicBezTo>
                  <a:pt x="606979" y="158650"/>
                  <a:pt x="620751" y="174703"/>
                  <a:pt x="635619" y="189571"/>
                </a:cubicBezTo>
                <a:cubicBezTo>
                  <a:pt x="643053" y="197005"/>
                  <a:pt x="652090" y="203125"/>
                  <a:pt x="657922" y="211873"/>
                </a:cubicBezTo>
                <a:cubicBezTo>
                  <a:pt x="665356" y="223024"/>
                  <a:pt x="671644" y="235031"/>
                  <a:pt x="680224" y="245327"/>
                </a:cubicBezTo>
                <a:cubicBezTo>
                  <a:pt x="690320" y="257442"/>
                  <a:pt x="703582" y="266665"/>
                  <a:pt x="713678" y="278780"/>
                </a:cubicBezTo>
                <a:cubicBezTo>
                  <a:pt x="737696" y="307601"/>
                  <a:pt x="735956" y="312161"/>
                  <a:pt x="747131" y="345688"/>
                </a:cubicBezTo>
                <a:cubicBezTo>
                  <a:pt x="743414" y="367990"/>
                  <a:pt x="741464" y="390660"/>
                  <a:pt x="735980" y="412595"/>
                </a:cubicBezTo>
                <a:cubicBezTo>
                  <a:pt x="730278" y="435402"/>
                  <a:pt x="730301" y="462879"/>
                  <a:pt x="713678" y="479502"/>
                </a:cubicBezTo>
                <a:cubicBezTo>
                  <a:pt x="692934" y="500246"/>
                  <a:pt x="686056" y="510040"/>
                  <a:pt x="657922" y="524107"/>
                </a:cubicBezTo>
                <a:cubicBezTo>
                  <a:pt x="635065" y="535536"/>
                  <a:pt x="589915" y="542169"/>
                  <a:pt x="568712" y="546410"/>
                </a:cubicBezTo>
                <a:cubicBezTo>
                  <a:pt x="546409" y="542693"/>
                  <a:pt x="523975" y="539692"/>
                  <a:pt x="501804" y="535258"/>
                </a:cubicBezTo>
                <a:cubicBezTo>
                  <a:pt x="466799" y="528257"/>
                  <a:pt x="455630" y="523584"/>
                  <a:pt x="423746" y="512956"/>
                </a:cubicBezTo>
                <a:cubicBezTo>
                  <a:pt x="416312" y="505522"/>
                  <a:pt x="408011" y="498863"/>
                  <a:pt x="401443" y="490653"/>
                </a:cubicBezTo>
                <a:cubicBezTo>
                  <a:pt x="345169" y="420311"/>
                  <a:pt x="410693" y="488753"/>
                  <a:pt x="356839" y="434897"/>
                </a:cubicBezTo>
                <a:cubicBezTo>
                  <a:pt x="359330" y="405001"/>
                  <a:pt x="356367" y="313179"/>
                  <a:pt x="379141" y="267629"/>
                </a:cubicBezTo>
                <a:cubicBezTo>
                  <a:pt x="385134" y="255642"/>
                  <a:pt x="393071" y="244640"/>
                  <a:pt x="401443" y="234175"/>
                </a:cubicBezTo>
                <a:cubicBezTo>
                  <a:pt x="408011" y="225965"/>
                  <a:pt x="415536" y="218441"/>
                  <a:pt x="423746" y="211873"/>
                </a:cubicBezTo>
                <a:cubicBezTo>
                  <a:pt x="434211" y="203501"/>
                  <a:pt x="446735" y="197943"/>
                  <a:pt x="457200" y="189571"/>
                </a:cubicBezTo>
                <a:cubicBezTo>
                  <a:pt x="465410" y="183003"/>
                  <a:pt x="470098" y="171970"/>
                  <a:pt x="479502" y="167268"/>
                </a:cubicBezTo>
                <a:cubicBezTo>
                  <a:pt x="500529" y="156755"/>
                  <a:pt x="524107" y="152400"/>
                  <a:pt x="546409" y="144966"/>
                </a:cubicBezTo>
                <a:lnTo>
                  <a:pt x="579863" y="133814"/>
                </a:lnTo>
                <a:cubicBezTo>
                  <a:pt x="621599" y="139031"/>
                  <a:pt x="681606" y="144329"/>
                  <a:pt x="724829" y="156117"/>
                </a:cubicBezTo>
                <a:cubicBezTo>
                  <a:pt x="747509" y="162302"/>
                  <a:pt x="791736" y="178419"/>
                  <a:pt x="791736" y="178419"/>
                </a:cubicBezTo>
                <a:cubicBezTo>
                  <a:pt x="802887" y="185853"/>
                  <a:pt x="813203" y="194728"/>
                  <a:pt x="825190" y="200722"/>
                </a:cubicBezTo>
                <a:cubicBezTo>
                  <a:pt x="835703" y="205979"/>
                  <a:pt x="849078" y="205041"/>
                  <a:pt x="858643" y="211873"/>
                </a:cubicBezTo>
                <a:cubicBezTo>
                  <a:pt x="875753" y="224095"/>
                  <a:pt x="888380" y="241610"/>
                  <a:pt x="903248" y="256478"/>
                </a:cubicBezTo>
                <a:lnTo>
                  <a:pt x="925551" y="278780"/>
                </a:lnTo>
                <a:lnTo>
                  <a:pt x="947853" y="301083"/>
                </a:lnTo>
                <a:lnTo>
                  <a:pt x="981307" y="401444"/>
                </a:lnTo>
                <a:lnTo>
                  <a:pt x="992458" y="434897"/>
                </a:lnTo>
                <a:cubicBezTo>
                  <a:pt x="996175" y="479502"/>
                  <a:pt x="1003609" y="523952"/>
                  <a:pt x="1003609" y="568712"/>
                </a:cubicBezTo>
                <a:cubicBezTo>
                  <a:pt x="1003609" y="616685"/>
                  <a:pt x="994293" y="749109"/>
                  <a:pt x="981307" y="814039"/>
                </a:cubicBezTo>
                <a:cubicBezTo>
                  <a:pt x="975296" y="844096"/>
                  <a:pt x="968697" y="874170"/>
                  <a:pt x="959004" y="903249"/>
                </a:cubicBezTo>
                <a:cubicBezTo>
                  <a:pt x="955287" y="914400"/>
                  <a:pt x="953900" y="926623"/>
                  <a:pt x="947853" y="936702"/>
                </a:cubicBezTo>
                <a:cubicBezTo>
                  <a:pt x="942444" y="945717"/>
                  <a:pt x="932985" y="951571"/>
                  <a:pt x="925551" y="959005"/>
                </a:cubicBezTo>
                <a:cubicBezTo>
                  <a:pt x="921834" y="970156"/>
                  <a:pt x="920448" y="982379"/>
                  <a:pt x="914400" y="992458"/>
                </a:cubicBezTo>
                <a:cubicBezTo>
                  <a:pt x="908991" y="1001473"/>
                  <a:pt x="898665" y="1006551"/>
                  <a:pt x="892097" y="1014761"/>
                </a:cubicBezTo>
                <a:cubicBezTo>
                  <a:pt x="883725" y="1025226"/>
                  <a:pt x="878167" y="1037749"/>
                  <a:pt x="869795" y="1048214"/>
                </a:cubicBezTo>
                <a:cubicBezTo>
                  <a:pt x="863227" y="1056424"/>
                  <a:pt x="854060" y="1062307"/>
                  <a:pt x="847492" y="1070517"/>
                </a:cubicBezTo>
                <a:cubicBezTo>
                  <a:pt x="839120" y="1080982"/>
                  <a:pt x="835655" y="1095599"/>
                  <a:pt x="825190" y="1103971"/>
                </a:cubicBezTo>
                <a:cubicBezTo>
                  <a:pt x="816011" y="1111314"/>
                  <a:pt x="802887" y="1111405"/>
                  <a:pt x="791736" y="1115122"/>
                </a:cubicBezTo>
                <a:cubicBezTo>
                  <a:pt x="756394" y="1168136"/>
                  <a:pt x="782148" y="1144337"/>
                  <a:pt x="702526" y="1170878"/>
                </a:cubicBezTo>
                <a:lnTo>
                  <a:pt x="669073" y="1182029"/>
                </a:lnTo>
              </a:path>
            </a:pathLst>
          </a:custGeom>
          <a:noFill/>
          <a:ln w="28575">
            <a:solidFill>
              <a:srgbClr val="E9397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A4DC51E5-15FE-1D0B-7F9F-E99EB97C0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888" y="6300594"/>
            <a:ext cx="989873" cy="39791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7E17CCEC-D197-33F8-D26E-DAEF4E2E654F}"/>
              </a:ext>
            </a:extLst>
          </p:cNvPr>
          <p:cNvSpPr/>
          <p:nvPr/>
        </p:nvSpPr>
        <p:spPr>
          <a:xfrm>
            <a:off x="0" y="6701883"/>
            <a:ext cx="12192000" cy="1561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9616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A5901-3880-70D6-E761-6721AD4C9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E2698C5-39AA-6732-C576-583DC35E78A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a-DK" b="1">
                <a:solidFill>
                  <a:srgbClr val="FF0000"/>
                </a:solidFill>
              </a:rPr>
              <a:t>Kommunikation internt og eksternt </a:t>
            </a:r>
            <a:r>
              <a:rPr lang="da-DK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EKSEMPEL</a:t>
            </a:r>
            <a:br>
              <a:rPr lang="da-DK">
                <a:solidFill>
                  <a:srgbClr val="FF0000"/>
                </a:solidFill>
              </a:rPr>
            </a:br>
            <a:r>
              <a:rPr lang="da-DK" sz="2400">
                <a:solidFill>
                  <a:srgbClr val="FF0000"/>
                </a:solidFill>
              </a:rPr>
              <a:t>Skolens holdning til AI som hjælp og støtte til kommunikation på skolen</a:t>
            </a:r>
            <a:endParaRPr lang="da-DK">
              <a:solidFill>
                <a:srgbClr val="FF0000"/>
              </a:solidFill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0E4C133F-261C-3E85-C901-C75883C87D2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b="1">
                <a:solidFill>
                  <a:srgbClr val="FF0000"/>
                </a:solidFill>
              </a:rPr>
              <a:t>Diskuter fx: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Ser skolen et potentiale i at bruge AI som hjælp til kommunikation som forældrebeskeder, ugebreve o.l.?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Er der etiske dilemmaer, man skal være opmærksom på?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Hvad er hensigtsmæssigt og ikke?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Hvordan overholdes GDPR?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952F55C-B372-83D9-EC0A-D1CA810E15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>
                <a:solidFill>
                  <a:srgbClr val="FF0000"/>
                </a:solidFill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Personale kan bruge AI som hjælp til intern og ekstern kommunikation, men skal kunne stå inde for alt afsendt indhold fagligt og professionelt.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GDPR og datasikkerhedsregler skal overholdes.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38295E0F-8029-5737-576F-9C74E66576F0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>
                <a:solidFill>
                  <a:srgbClr val="FF0000"/>
                </a:solidFill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En lærer beder AI om hjælp til at formulere et svar på en ‘svær’ henvendelse og bruger elementer herfra.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En lærer bruger AI til at skrive udkast til indkald til et forældremøde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F108A6A8-7163-917F-4B1F-98717CBCF8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888" y="6356349"/>
            <a:ext cx="989873" cy="3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598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78D8A-AD65-3579-2877-1EDBACE69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hvirvelløse dyr&#10;&#10;Automatisk genereret beskrivelse">
            <a:extLst>
              <a:ext uri="{FF2B5EF4-FFF2-40B4-BE49-F238E27FC236}">
                <a16:creationId xmlns:a16="http://schemas.microsoft.com/office/drawing/2014/main" id="{7BAB9E56-AF8D-3D9F-07FC-0C863E2DB3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86993">
            <a:off x="7644707" y="-2151477"/>
            <a:ext cx="5264916" cy="11160953"/>
          </a:xfrm>
          <a:prstGeom prst="rect">
            <a:avLst/>
          </a:prstGeo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74A69DE4-9CCA-3848-289C-5418EB4560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latin typeface="KBH" pitchFamily="2" charset="77"/>
              </a:rPr>
              <a:t>Diskuter f.eks.:</a:t>
            </a:r>
          </a:p>
          <a:p>
            <a:pPr>
              <a:buFontTx/>
              <a:buChar char="-"/>
            </a:pPr>
            <a:r>
              <a:rPr lang="da-DK" sz="2200" dirty="0">
                <a:latin typeface="KBH" pitchFamily="2" charset="77"/>
              </a:rPr>
              <a:t>Ser skolen områder, hvor AI kan løfte elever med faglige vanskeligheder og særlige behov?</a:t>
            </a:r>
          </a:p>
          <a:p>
            <a:pPr>
              <a:buFontTx/>
              <a:buChar char="-"/>
            </a:pPr>
            <a:r>
              <a:rPr lang="da-DK" sz="2200" dirty="0">
                <a:latin typeface="KBH" pitchFamily="2" charset="77"/>
              </a:rPr>
              <a:t>Er der forskel på, hvordan elever må bruge AI alt efter behov?</a:t>
            </a:r>
          </a:p>
          <a:p>
            <a:pPr>
              <a:buFontTx/>
              <a:buChar char="-"/>
            </a:pPr>
            <a:r>
              <a:rPr lang="da-DK" sz="2200" dirty="0">
                <a:latin typeface="KBH" pitchFamily="2" charset="77"/>
              </a:rPr>
              <a:t>Hvordan kan man arbejde med dette?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30E990C5-7B3E-5E13-C427-706B7F0626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latin typeface="KBH" pitchFamily="2" charset="77"/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 dirty="0"/>
              <a:t>…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FCB99FA1-52B8-5071-E351-654E41EB88B7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>
                <a:latin typeface="KBH" pitchFamily="2" charset="77"/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 dirty="0"/>
              <a:t>…</a:t>
            </a:r>
          </a:p>
          <a:p>
            <a:pPr>
              <a:buFontTx/>
              <a:buChar char="-"/>
            </a:pPr>
            <a:endParaRPr lang="da-DK" sz="2000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C4382B8E-B3E4-EBA9-C48B-0EC67EEEEC98}"/>
              </a:ext>
            </a:extLst>
          </p:cNvPr>
          <p:cNvSpPr txBox="1"/>
          <p:nvPr/>
        </p:nvSpPr>
        <p:spPr>
          <a:xfrm>
            <a:off x="838199" y="524107"/>
            <a:ext cx="104022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>
                <a:latin typeface="KBH" pitchFamily="2" charset="77"/>
              </a:rPr>
              <a:t>6. Differentiering, inklusion og lighed</a:t>
            </a:r>
            <a:br>
              <a:rPr lang="da-DK" dirty="0">
                <a:latin typeface="KBH" pitchFamily="2" charset="77"/>
              </a:rPr>
            </a:br>
            <a:r>
              <a:rPr lang="da-DK" sz="2000" dirty="0">
                <a:latin typeface="KBH" pitchFamily="2" charset="77"/>
              </a:rPr>
              <a:t>Kan AI bruges til at løfte eller støtte elever med særlige behov?</a:t>
            </a:r>
          </a:p>
        </p:txBody>
      </p:sp>
      <p:sp>
        <p:nvSpPr>
          <p:cNvPr id="8" name="Kombinationskurve 7">
            <a:extLst>
              <a:ext uri="{FF2B5EF4-FFF2-40B4-BE49-F238E27FC236}">
                <a16:creationId xmlns:a16="http://schemas.microsoft.com/office/drawing/2014/main" id="{841E7033-559B-D1C2-DABB-8B714BB7947F}"/>
              </a:ext>
            </a:extLst>
          </p:cNvPr>
          <p:cNvSpPr/>
          <p:nvPr/>
        </p:nvSpPr>
        <p:spPr>
          <a:xfrm>
            <a:off x="10850137" y="802888"/>
            <a:ext cx="1003609" cy="1182029"/>
          </a:xfrm>
          <a:custGeom>
            <a:avLst/>
            <a:gdLst>
              <a:gd name="csX0" fmla="*/ 0 w 1003609"/>
              <a:gd name="csY0" fmla="*/ 0 h 1182029"/>
              <a:gd name="csX1" fmla="*/ 78058 w 1003609"/>
              <a:gd name="csY1" fmla="*/ 11151 h 1182029"/>
              <a:gd name="csX2" fmla="*/ 211873 w 1003609"/>
              <a:gd name="csY2" fmla="*/ 22302 h 1182029"/>
              <a:gd name="csX3" fmla="*/ 356839 w 1003609"/>
              <a:gd name="csY3" fmla="*/ 44605 h 1182029"/>
              <a:gd name="csX4" fmla="*/ 468351 w 1003609"/>
              <a:gd name="csY4" fmla="*/ 78058 h 1182029"/>
              <a:gd name="csX5" fmla="*/ 501804 w 1003609"/>
              <a:gd name="csY5" fmla="*/ 89210 h 1182029"/>
              <a:gd name="csX6" fmla="*/ 524107 w 1003609"/>
              <a:gd name="csY6" fmla="*/ 111512 h 1182029"/>
              <a:gd name="csX7" fmla="*/ 591014 w 1003609"/>
              <a:gd name="csY7" fmla="*/ 144966 h 1182029"/>
              <a:gd name="csX8" fmla="*/ 635619 w 1003609"/>
              <a:gd name="csY8" fmla="*/ 189571 h 1182029"/>
              <a:gd name="csX9" fmla="*/ 657922 w 1003609"/>
              <a:gd name="csY9" fmla="*/ 211873 h 1182029"/>
              <a:gd name="csX10" fmla="*/ 680224 w 1003609"/>
              <a:gd name="csY10" fmla="*/ 245327 h 1182029"/>
              <a:gd name="csX11" fmla="*/ 713678 w 1003609"/>
              <a:gd name="csY11" fmla="*/ 278780 h 1182029"/>
              <a:gd name="csX12" fmla="*/ 747131 w 1003609"/>
              <a:gd name="csY12" fmla="*/ 345688 h 1182029"/>
              <a:gd name="csX13" fmla="*/ 735980 w 1003609"/>
              <a:gd name="csY13" fmla="*/ 412595 h 1182029"/>
              <a:gd name="csX14" fmla="*/ 713678 w 1003609"/>
              <a:gd name="csY14" fmla="*/ 479502 h 1182029"/>
              <a:gd name="csX15" fmla="*/ 657922 w 1003609"/>
              <a:gd name="csY15" fmla="*/ 524107 h 1182029"/>
              <a:gd name="csX16" fmla="*/ 568712 w 1003609"/>
              <a:gd name="csY16" fmla="*/ 546410 h 1182029"/>
              <a:gd name="csX17" fmla="*/ 501804 w 1003609"/>
              <a:gd name="csY17" fmla="*/ 535258 h 1182029"/>
              <a:gd name="csX18" fmla="*/ 423746 w 1003609"/>
              <a:gd name="csY18" fmla="*/ 512956 h 1182029"/>
              <a:gd name="csX19" fmla="*/ 401443 w 1003609"/>
              <a:gd name="csY19" fmla="*/ 490653 h 1182029"/>
              <a:gd name="csX20" fmla="*/ 356839 w 1003609"/>
              <a:gd name="csY20" fmla="*/ 434897 h 1182029"/>
              <a:gd name="csX21" fmla="*/ 379141 w 1003609"/>
              <a:gd name="csY21" fmla="*/ 267629 h 1182029"/>
              <a:gd name="csX22" fmla="*/ 401443 w 1003609"/>
              <a:gd name="csY22" fmla="*/ 234175 h 1182029"/>
              <a:gd name="csX23" fmla="*/ 423746 w 1003609"/>
              <a:gd name="csY23" fmla="*/ 211873 h 1182029"/>
              <a:gd name="csX24" fmla="*/ 457200 w 1003609"/>
              <a:gd name="csY24" fmla="*/ 189571 h 1182029"/>
              <a:gd name="csX25" fmla="*/ 479502 w 1003609"/>
              <a:gd name="csY25" fmla="*/ 167268 h 1182029"/>
              <a:gd name="csX26" fmla="*/ 546409 w 1003609"/>
              <a:gd name="csY26" fmla="*/ 144966 h 1182029"/>
              <a:gd name="csX27" fmla="*/ 579863 w 1003609"/>
              <a:gd name="csY27" fmla="*/ 133814 h 1182029"/>
              <a:gd name="csX28" fmla="*/ 724829 w 1003609"/>
              <a:gd name="csY28" fmla="*/ 156117 h 1182029"/>
              <a:gd name="csX29" fmla="*/ 791736 w 1003609"/>
              <a:gd name="csY29" fmla="*/ 178419 h 1182029"/>
              <a:gd name="csX30" fmla="*/ 825190 w 1003609"/>
              <a:gd name="csY30" fmla="*/ 200722 h 1182029"/>
              <a:gd name="csX31" fmla="*/ 858643 w 1003609"/>
              <a:gd name="csY31" fmla="*/ 211873 h 1182029"/>
              <a:gd name="csX32" fmla="*/ 903248 w 1003609"/>
              <a:gd name="csY32" fmla="*/ 256478 h 1182029"/>
              <a:gd name="csX33" fmla="*/ 925551 w 1003609"/>
              <a:gd name="csY33" fmla="*/ 278780 h 1182029"/>
              <a:gd name="csX34" fmla="*/ 947853 w 1003609"/>
              <a:gd name="csY34" fmla="*/ 301083 h 1182029"/>
              <a:gd name="csX35" fmla="*/ 981307 w 1003609"/>
              <a:gd name="csY35" fmla="*/ 401444 h 1182029"/>
              <a:gd name="csX36" fmla="*/ 992458 w 1003609"/>
              <a:gd name="csY36" fmla="*/ 434897 h 1182029"/>
              <a:gd name="csX37" fmla="*/ 1003609 w 1003609"/>
              <a:gd name="csY37" fmla="*/ 568712 h 1182029"/>
              <a:gd name="csX38" fmla="*/ 981307 w 1003609"/>
              <a:gd name="csY38" fmla="*/ 814039 h 1182029"/>
              <a:gd name="csX39" fmla="*/ 959004 w 1003609"/>
              <a:gd name="csY39" fmla="*/ 903249 h 1182029"/>
              <a:gd name="csX40" fmla="*/ 947853 w 1003609"/>
              <a:gd name="csY40" fmla="*/ 936702 h 1182029"/>
              <a:gd name="csX41" fmla="*/ 925551 w 1003609"/>
              <a:gd name="csY41" fmla="*/ 959005 h 1182029"/>
              <a:gd name="csX42" fmla="*/ 914400 w 1003609"/>
              <a:gd name="csY42" fmla="*/ 992458 h 1182029"/>
              <a:gd name="csX43" fmla="*/ 892097 w 1003609"/>
              <a:gd name="csY43" fmla="*/ 1014761 h 1182029"/>
              <a:gd name="csX44" fmla="*/ 869795 w 1003609"/>
              <a:gd name="csY44" fmla="*/ 1048214 h 1182029"/>
              <a:gd name="csX45" fmla="*/ 847492 w 1003609"/>
              <a:gd name="csY45" fmla="*/ 1070517 h 1182029"/>
              <a:gd name="csX46" fmla="*/ 825190 w 1003609"/>
              <a:gd name="csY46" fmla="*/ 1103971 h 1182029"/>
              <a:gd name="csX47" fmla="*/ 791736 w 1003609"/>
              <a:gd name="csY47" fmla="*/ 1115122 h 1182029"/>
              <a:gd name="csX48" fmla="*/ 702526 w 1003609"/>
              <a:gd name="csY48" fmla="*/ 1170878 h 1182029"/>
              <a:gd name="csX49" fmla="*/ 669073 w 1003609"/>
              <a:gd name="csY49" fmla="*/ 1182029 h 11820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</a:cxnLst>
            <a:rect l="l" t="t" r="r" b="b"/>
            <a:pathLst>
              <a:path w="1003609" h="1182029">
                <a:moveTo>
                  <a:pt x="0" y="0"/>
                </a:moveTo>
                <a:cubicBezTo>
                  <a:pt x="26019" y="3717"/>
                  <a:pt x="51919" y="8400"/>
                  <a:pt x="78058" y="11151"/>
                </a:cubicBezTo>
                <a:cubicBezTo>
                  <a:pt x="122572" y="15837"/>
                  <a:pt x="167336" y="17848"/>
                  <a:pt x="211873" y="22302"/>
                </a:cubicBezTo>
                <a:cubicBezTo>
                  <a:pt x="273331" y="28448"/>
                  <a:pt x="301144" y="32228"/>
                  <a:pt x="356839" y="44605"/>
                </a:cubicBezTo>
                <a:cubicBezTo>
                  <a:pt x="407395" y="55840"/>
                  <a:pt x="412759" y="59527"/>
                  <a:pt x="468351" y="78058"/>
                </a:cubicBezTo>
                <a:lnTo>
                  <a:pt x="501804" y="89210"/>
                </a:lnTo>
                <a:cubicBezTo>
                  <a:pt x="509238" y="96644"/>
                  <a:pt x="515092" y="106103"/>
                  <a:pt x="524107" y="111512"/>
                </a:cubicBezTo>
                <a:cubicBezTo>
                  <a:pt x="590063" y="151084"/>
                  <a:pt x="525219" y="88570"/>
                  <a:pt x="591014" y="144966"/>
                </a:cubicBezTo>
                <a:cubicBezTo>
                  <a:pt x="606979" y="158650"/>
                  <a:pt x="620751" y="174703"/>
                  <a:pt x="635619" y="189571"/>
                </a:cubicBezTo>
                <a:cubicBezTo>
                  <a:pt x="643053" y="197005"/>
                  <a:pt x="652090" y="203125"/>
                  <a:pt x="657922" y="211873"/>
                </a:cubicBezTo>
                <a:cubicBezTo>
                  <a:pt x="665356" y="223024"/>
                  <a:pt x="671644" y="235031"/>
                  <a:pt x="680224" y="245327"/>
                </a:cubicBezTo>
                <a:cubicBezTo>
                  <a:pt x="690320" y="257442"/>
                  <a:pt x="703582" y="266665"/>
                  <a:pt x="713678" y="278780"/>
                </a:cubicBezTo>
                <a:cubicBezTo>
                  <a:pt x="737696" y="307601"/>
                  <a:pt x="735956" y="312161"/>
                  <a:pt x="747131" y="345688"/>
                </a:cubicBezTo>
                <a:cubicBezTo>
                  <a:pt x="743414" y="367990"/>
                  <a:pt x="741464" y="390660"/>
                  <a:pt x="735980" y="412595"/>
                </a:cubicBezTo>
                <a:cubicBezTo>
                  <a:pt x="730278" y="435402"/>
                  <a:pt x="730301" y="462879"/>
                  <a:pt x="713678" y="479502"/>
                </a:cubicBezTo>
                <a:cubicBezTo>
                  <a:pt x="692934" y="500246"/>
                  <a:pt x="686056" y="510040"/>
                  <a:pt x="657922" y="524107"/>
                </a:cubicBezTo>
                <a:cubicBezTo>
                  <a:pt x="635065" y="535536"/>
                  <a:pt x="589915" y="542169"/>
                  <a:pt x="568712" y="546410"/>
                </a:cubicBezTo>
                <a:cubicBezTo>
                  <a:pt x="546409" y="542693"/>
                  <a:pt x="523975" y="539692"/>
                  <a:pt x="501804" y="535258"/>
                </a:cubicBezTo>
                <a:cubicBezTo>
                  <a:pt x="466799" y="528257"/>
                  <a:pt x="455630" y="523584"/>
                  <a:pt x="423746" y="512956"/>
                </a:cubicBezTo>
                <a:cubicBezTo>
                  <a:pt x="416312" y="505522"/>
                  <a:pt x="408011" y="498863"/>
                  <a:pt x="401443" y="490653"/>
                </a:cubicBezTo>
                <a:cubicBezTo>
                  <a:pt x="345169" y="420311"/>
                  <a:pt x="410693" y="488753"/>
                  <a:pt x="356839" y="434897"/>
                </a:cubicBezTo>
                <a:cubicBezTo>
                  <a:pt x="359330" y="405001"/>
                  <a:pt x="356367" y="313179"/>
                  <a:pt x="379141" y="267629"/>
                </a:cubicBezTo>
                <a:cubicBezTo>
                  <a:pt x="385134" y="255642"/>
                  <a:pt x="393071" y="244640"/>
                  <a:pt x="401443" y="234175"/>
                </a:cubicBezTo>
                <a:cubicBezTo>
                  <a:pt x="408011" y="225965"/>
                  <a:pt x="415536" y="218441"/>
                  <a:pt x="423746" y="211873"/>
                </a:cubicBezTo>
                <a:cubicBezTo>
                  <a:pt x="434211" y="203501"/>
                  <a:pt x="446735" y="197943"/>
                  <a:pt x="457200" y="189571"/>
                </a:cubicBezTo>
                <a:cubicBezTo>
                  <a:pt x="465410" y="183003"/>
                  <a:pt x="470098" y="171970"/>
                  <a:pt x="479502" y="167268"/>
                </a:cubicBezTo>
                <a:cubicBezTo>
                  <a:pt x="500529" y="156755"/>
                  <a:pt x="524107" y="152400"/>
                  <a:pt x="546409" y="144966"/>
                </a:cubicBezTo>
                <a:lnTo>
                  <a:pt x="579863" y="133814"/>
                </a:lnTo>
                <a:cubicBezTo>
                  <a:pt x="621599" y="139031"/>
                  <a:pt x="681606" y="144329"/>
                  <a:pt x="724829" y="156117"/>
                </a:cubicBezTo>
                <a:cubicBezTo>
                  <a:pt x="747509" y="162302"/>
                  <a:pt x="791736" y="178419"/>
                  <a:pt x="791736" y="178419"/>
                </a:cubicBezTo>
                <a:cubicBezTo>
                  <a:pt x="802887" y="185853"/>
                  <a:pt x="813203" y="194728"/>
                  <a:pt x="825190" y="200722"/>
                </a:cubicBezTo>
                <a:cubicBezTo>
                  <a:pt x="835703" y="205979"/>
                  <a:pt x="849078" y="205041"/>
                  <a:pt x="858643" y="211873"/>
                </a:cubicBezTo>
                <a:cubicBezTo>
                  <a:pt x="875753" y="224095"/>
                  <a:pt x="888380" y="241610"/>
                  <a:pt x="903248" y="256478"/>
                </a:cubicBezTo>
                <a:lnTo>
                  <a:pt x="925551" y="278780"/>
                </a:lnTo>
                <a:lnTo>
                  <a:pt x="947853" y="301083"/>
                </a:lnTo>
                <a:lnTo>
                  <a:pt x="981307" y="401444"/>
                </a:lnTo>
                <a:lnTo>
                  <a:pt x="992458" y="434897"/>
                </a:lnTo>
                <a:cubicBezTo>
                  <a:pt x="996175" y="479502"/>
                  <a:pt x="1003609" y="523952"/>
                  <a:pt x="1003609" y="568712"/>
                </a:cubicBezTo>
                <a:cubicBezTo>
                  <a:pt x="1003609" y="616685"/>
                  <a:pt x="994293" y="749109"/>
                  <a:pt x="981307" y="814039"/>
                </a:cubicBezTo>
                <a:cubicBezTo>
                  <a:pt x="975296" y="844096"/>
                  <a:pt x="968697" y="874170"/>
                  <a:pt x="959004" y="903249"/>
                </a:cubicBezTo>
                <a:cubicBezTo>
                  <a:pt x="955287" y="914400"/>
                  <a:pt x="953900" y="926623"/>
                  <a:pt x="947853" y="936702"/>
                </a:cubicBezTo>
                <a:cubicBezTo>
                  <a:pt x="942444" y="945717"/>
                  <a:pt x="932985" y="951571"/>
                  <a:pt x="925551" y="959005"/>
                </a:cubicBezTo>
                <a:cubicBezTo>
                  <a:pt x="921834" y="970156"/>
                  <a:pt x="920448" y="982379"/>
                  <a:pt x="914400" y="992458"/>
                </a:cubicBezTo>
                <a:cubicBezTo>
                  <a:pt x="908991" y="1001473"/>
                  <a:pt x="898665" y="1006551"/>
                  <a:pt x="892097" y="1014761"/>
                </a:cubicBezTo>
                <a:cubicBezTo>
                  <a:pt x="883725" y="1025226"/>
                  <a:pt x="878167" y="1037749"/>
                  <a:pt x="869795" y="1048214"/>
                </a:cubicBezTo>
                <a:cubicBezTo>
                  <a:pt x="863227" y="1056424"/>
                  <a:pt x="854060" y="1062307"/>
                  <a:pt x="847492" y="1070517"/>
                </a:cubicBezTo>
                <a:cubicBezTo>
                  <a:pt x="839120" y="1080982"/>
                  <a:pt x="835655" y="1095599"/>
                  <a:pt x="825190" y="1103971"/>
                </a:cubicBezTo>
                <a:cubicBezTo>
                  <a:pt x="816011" y="1111314"/>
                  <a:pt x="802887" y="1111405"/>
                  <a:pt x="791736" y="1115122"/>
                </a:cubicBezTo>
                <a:cubicBezTo>
                  <a:pt x="756394" y="1168136"/>
                  <a:pt x="782148" y="1144337"/>
                  <a:pt x="702526" y="1170878"/>
                </a:cubicBezTo>
                <a:lnTo>
                  <a:pt x="669073" y="1182029"/>
                </a:lnTo>
              </a:path>
            </a:pathLst>
          </a:custGeom>
          <a:noFill/>
          <a:ln w="28575">
            <a:solidFill>
              <a:srgbClr val="E9397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DC8F9A60-5429-E56B-0817-797D784CB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888" y="6300594"/>
            <a:ext cx="989873" cy="39791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E6EF8F2A-7E3B-FE72-F05D-7ABD0E3DA289}"/>
              </a:ext>
            </a:extLst>
          </p:cNvPr>
          <p:cNvSpPr/>
          <p:nvPr/>
        </p:nvSpPr>
        <p:spPr>
          <a:xfrm>
            <a:off x="0" y="6701883"/>
            <a:ext cx="12192000" cy="1561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6052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B8A69-1FA7-5E7E-A912-A9DF47BDE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862F9ED5-A34E-6F9C-C731-2BC698BB7A30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a-DK" b="1">
                <a:solidFill>
                  <a:srgbClr val="FF0000"/>
                </a:solidFill>
              </a:rPr>
              <a:t>Differentiering, inklusion og lighed </a:t>
            </a:r>
            <a:r>
              <a:rPr lang="da-DK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EKSEMPEL</a:t>
            </a:r>
            <a:br>
              <a:rPr lang="da-DK">
                <a:solidFill>
                  <a:srgbClr val="FF0000"/>
                </a:solidFill>
              </a:rPr>
            </a:br>
            <a:r>
              <a:rPr lang="da-DK" sz="2400">
                <a:solidFill>
                  <a:srgbClr val="FF0000"/>
                </a:solidFill>
              </a:rPr>
              <a:t>Kan AI bruges til at løfte eller støtte elever med særlige behov?</a:t>
            </a:r>
            <a:endParaRPr lang="da-DK">
              <a:solidFill>
                <a:srgbClr val="FF0000"/>
              </a:solidFill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969BEA3C-A3B4-EABC-6ECD-8E6DACBCC28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b="1">
                <a:solidFill>
                  <a:srgbClr val="FF0000"/>
                </a:solidFill>
              </a:rPr>
              <a:t>Diskuter fx: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Ser skolen områder, hvor AI kan løfte elever med faglige vanskeligheder og særlige behov?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Er der forskel på, hvordan elever må bruge AI alt efter behov?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Hvordan kan man arbejde med dette?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E4E086D-E35C-6D70-009B-72E5AFD61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>
                <a:solidFill>
                  <a:srgbClr val="FF0000"/>
                </a:solidFill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Skolen ser et særligt potentiale for elever med læse-/skrivevanskeligheder, ordblindhed eller dansk som andetsprog.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Skolen afsøger løbende, om AI kan bruges som hjælpeværktøj for disse elever.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6B4BC03F-EA8A-C420-35B4-A55F391B000E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>
                <a:solidFill>
                  <a:srgbClr val="FF0000"/>
                </a:solidFill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rgbClr val="FF0000"/>
                </a:solidFill>
              </a:rPr>
              <a:t>Elever med læse-/skrivevanskeligheder kan diktere tekster til AI og få den til at udskrive det korrekt.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rgbClr val="FF0000"/>
                </a:solidFill>
              </a:rPr>
              <a:t>Elever kan tale med AI om faglige emner i stedet for at skrive med den. 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rgbClr val="FF0000"/>
                </a:solidFill>
              </a:rPr>
              <a:t>Lærere eksperimenterer sammen med eleverne ift. hvordan AI kan bruges som støtte til gavn for elevernes læring.</a:t>
            </a:r>
          </a:p>
          <a:p>
            <a:pPr>
              <a:buFontTx/>
              <a:buChar char="-"/>
            </a:pPr>
            <a:endParaRPr lang="da-DK" sz="2000" dirty="0">
              <a:solidFill>
                <a:srgbClr val="FF0000"/>
              </a:solidFill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F250B662-8833-8CC3-CD92-8F2DA8F45E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888" y="6356349"/>
            <a:ext cx="989873" cy="3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8977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1E5F6-8444-C4F7-29D1-09E0F7EDB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hvirvelløse dyr&#10;&#10;Automatisk genereret beskrivelse">
            <a:extLst>
              <a:ext uri="{FF2B5EF4-FFF2-40B4-BE49-F238E27FC236}">
                <a16:creationId xmlns:a16="http://schemas.microsoft.com/office/drawing/2014/main" id="{A008D49F-CE87-1735-475F-D18BCFA232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86993">
            <a:off x="7644707" y="-2151477"/>
            <a:ext cx="5264916" cy="11160953"/>
          </a:xfrm>
          <a:prstGeom prst="rect">
            <a:avLst/>
          </a:prstGeo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C5EFD16F-0BF6-0ADA-DB52-19558FEC59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tx1"/>
                </a:solidFill>
                <a:latin typeface="KBH" pitchFamily="2" charset="77"/>
              </a:rPr>
              <a:t>Diskuter f.eks.: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chemeClr val="tx1"/>
                </a:solidFill>
                <a:latin typeface="KBH" pitchFamily="2" charset="77"/>
              </a:rPr>
              <a:t>Hvorfor/hvorfor ikke er det vigtigt for skolen at sikre innovation og udvikling ift. AI?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chemeClr val="tx1"/>
                </a:solidFill>
                <a:latin typeface="KBH" pitchFamily="2" charset="77"/>
              </a:rPr>
              <a:t>Hvor højt prioriteres det ift. andre opgaver?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chemeClr val="tx1"/>
                </a:solidFill>
                <a:latin typeface="KBH" pitchFamily="2" charset="77"/>
              </a:rPr>
              <a:t>Skal der udvikles fælles retningslinjer og praksis på forskellige klassetrin?</a:t>
            </a:r>
          </a:p>
          <a:p>
            <a:pPr>
              <a:buFontTx/>
              <a:buChar char="-"/>
            </a:pPr>
            <a:r>
              <a:rPr lang="da-DK" sz="2400" dirty="0">
                <a:solidFill>
                  <a:schemeClr val="tx1"/>
                </a:solidFill>
                <a:latin typeface="KBH" pitchFamily="2" charset="77"/>
              </a:rPr>
              <a:t>Hvordan kan der konkret gøres?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BE8B42C-0A12-69B5-BB3B-6D737DC79E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tx1"/>
                </a:solidFill>
                <a:latin typeface="KBH" pitchFamily="2" charset="77"/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D7AF71AD-8F67-C96B-9D0F-A774DEEE7A6C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>
                <a:latin typeface="KBH" pitchFamily="2" charset="77"/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 dirty="0"/>
              <a:t>…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E859A245-99A7-1A1E-4442-F5A44FFDC576}"/>
              </a:ext>
            </a:extLst>
          </p:cNvPr>
          <p:cNvSpPr txBox="1"/>
          <p:nvPr/>
        </p:nvSpPr>
        <p:spPr>
          <a:xfrm>
            <a:off x="838200" y="457200"/>
            <a:ext cx="98335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>
                <a:solidFill>
                  <a:schemeClr val="tx1"/>
                </a:solidFill>
                <a:latin typeface="KBH" pitchFamily="2" charset="77"/>
              </a:rPr>
              <a:t>7. Innovation og udvikling</a:t>
            </a:r>
            <a:br>
              <a:rPr lang="da-DK" dirty="0">
                <a:solidFill>
                  <a:schemeClr val="tx1"/>
                </a:solidFill>
                <a:latin typeface="KBH" pitchFamily="2" charset="77"/>
              </a:rPr>
            </a:br>
            <a:r>
              <a:rPr lang="da-DK" sz="2000" dirty="0">
                <a:latin typeface="KBH" pitchFamily="2" charset="77"/>
              </a:rPr>
              <a:t>Hvordan sikrer skolen, at personalet udvikler og afprøver AI-kompetencer</a:t>
            </a:r>
          </a:p>
        </p:txBody>
      </p:sp>
      <p:sp>
        <p:nvSpPr>
          <p:cNvPr id="8" name="Kombinationskurve 7">
            <a:extLst>
              <a:ext uri="{FF2B5EF4-FFF2-40B4-BE49-F238E27FC236}">
                <a16:creationId xmlns:a16="http://schemas.microsoft.com/office/drawing/2014/main" id="{65F5BE3E-8425-099D-1659-F74FE87303C5}"/>
              </a:ext>
            </a:extLst>
          </p:cNvPr>
          <p:cNvSpPr/>
          <p:nvPr/>
        </p:nvSpPr>
        <p:spPr>
          <a:xfrm>
            <a:off x="7683499" y="669073"/>
            <a:ext cx="4181399" cy="1539101"/>
          </a:xfrm>
          <a:custGeom>
            <a:avLst/>
            <a:gdLst>
              <a:gd name="csX0" fmla="*/ 0 w 3133493"/>
              <a:gd name="csY0" fmla="*/ 133815 h 1539101"/>
              <a:gd name="csX1" fmla="*/ 22302 w 3133493"/>
              <a:gd name="csY1" fmla="*/ 211873 h 1539101"/>
              <a:gd name="csX2" fmla="*/ 55756 w 3133493"/>
              <a:gd name="csY2" fmla="*/ 278781 h 1539101"/>
              <a:gd name="csX3" fmla="*/ 89210 w 3133493"/>
              <a:gd name="csY3" fmla="*/ 301083 h 1539101"/>
              <a:gd name="csX4" fmla="*/ 167268 w 3133493"/>
              <a:gd name="csY4" fmla="*/ 356839 h 1539101"/>
              <a:gd name="csX5" fmla="*/ 256478 w 3133493"/>
              <a:gd name="csY5" fmla="*/ 401444 h 1539101"/>
              <a:gd name="csX6" fmla="*/ 289932 w 3133493"/>
              <a:gd name="csY6" fmla="*/ 412595 h 1539101"/>
              <a:gd name="csX7" fmla="*/ 323385 w 3133493"/>
              <a:gd name="csY7" fmla="*/ 423747 h 1539101"/>
              <a:gd name="csX8" fmla="*/ 468351 w 3133493"/>
              <a:gd name="csY8" fmla="*/ 446049 h 1539101"/>
              <a:gd name="csX9" fmla="*/ 892097 w 3133493"/>
              <a:gd name="csY9" fmla="*/ 423747 h 1539101"/>
              <a:gd name="csX10" fmla="*/ 925551 w 3133493"/>
              <a:gd name="csY10" fmla="*/ 412595 h 1539101"/>
              <a:gd name="csX11" fmla="*/ 981307 w 3133493"/>
              <a:gd name="csY11" fmla="*/ 367990 h 1539101"/>
              <a:gd name="csX12" fmla="*/ 1048215 w 3133493"/>
              <a:gd name="csY12" fmla="*/ 312234 h 1539101"/>
              <a:gd name="csX13" fmla="*/ 1070517 w 3133493"/>
              <a:gd name="csY13" fmla="*/ 278781 h 1539101"/>
              <a:gd name="csX14" fmla="*/ 1115122 w 3133493"/>
              <a:gd name="csY14" fmla="*/ 234176 h 1539101"/>
              <a:gd name="csX15" fmla="*/ 1126273 w 3133493"/>
              <a:gd name="csY15" fmla="*/ 78059 h 1539101"/>
              <a:gd name="csX16" fmla="*/ 1115122 w 3133493"/>
              <a:gd name="csY16" fmla="*/ 44605 h 1539101"/>
              <a:gd name="csX17" fmla="*/ 1092819 w 3133493"/>
              <a:gd name="csY17" fmla="*/ 22303 h 1539101"/>
              <a:gd name="csX18" fmla="*/ 1025912 w 3133493"/>
              <a:gd name="csY18" fmla="*/ 0 h 1539101"/>
              <a:gd name="csX19" fmla="*/ 936702 w 3133493"/>
              <a:gd name="csY19" fmla="*/ 44605 h 1539101"/>
              <a:gd name="csX20" fmla="*/ 936702 w 3133493"/>
              <a:gd name="csY20" fmla="*/ 200722 h 1539101"/>
              <a:gd name="csX21" fmla="*/ 959005 w 3133493"/>
              <a:gd name="csY21" fmla="*/ 278781 h 1539101"/>
              <a:gd name="csX22" fmla="*/ 1014761 w 3133493"/>
              <a:gd name="csY22" fmla="*/ 334537 h 1539101"/>
              <a:gd name="csX23" fmla="*/ 1048215 w 3133493"/>
              <a:gd name="csY23" fmla="*/ 367990 h 1539101"/>
              <a:gd name="csX24" fmla="*/ 1070517 w 3133493"/>
              <a:gd name="csY24" fmla="*/ 390293 h 1539101"/>
              <a:gd name="csX25" fmla="*/ 1137424 w 3133493"/>
              <a:gd name="csY25" fmla="*/ 412595 h 1539101"/>
              <a:gd name="csX26" fmla="*/ 1282390 w 3133493"/>
              <a:gd name="csY26" fmla="*/ 434898 h 1539101"/>
              <a:gd name="csX27" fmla="*/ 1516566 w 3133493"/>
              <a:gd name="csY27" fmla="*/ 423747 h 1539101"/>
              <a:gd name="csX28" fmla="*/ 1683834 w 3133493"/>
              <a:gd name="csY28" fmla="*/ 401444 h 1539101"/>
              <a:gd name="csX29" fmla="*/ 1784195 w 3133493"/>
              <a:gd name="csY29" fmla="*/ 379142 h 1539101"/>
              <a:gd name="csX30" fmla="*/ 1851102 w 3133493"/>
              <a:gd name="csY30" fmla="*/ 356839 h 1539101"/>
              <a:gd name="csX31" fmla="*/ 1906858 w 3133493"/>
              <a:gd name="csY31" fmla="*/ 323386 h 1539101"/>
              <a:gd name="csX32" fmla="*/ 1962615 w 3133493"/>
              <a:gd name="csY32" fmla="*/ 289932 h 1539101"/>
              <a:gd name="csX33" fmla="*/ 2018371 w 3133493"/>
              <a:gd name="csY33" fmla="*/ 245327 h 1539101"/>
              <a:gd name="csX34" fmla="*/ 2051824 w 3133493"/>
              <a:gd name="csY34" fmla="*/ 234176 h 1539101"/>
              <a:gd name="csX35" fmla="*/ 2141034 w 3133493"/>
              <a:gd name="csY35" fmla="*/ 189571 h 1539101"/>
              <a:gd name="csX36" fmla="*/ 2241395 w 3133493"/>
              <a:gd name="csY36" fmla="*/ 156117 h 1539101"/>
              <a:gd name="csX37" fmla="*/ 2274849 w 3133493"/>
              <a:gd name="csY37" fmla="*/ 144966 h 1539101"/>
              <a:gd name="csX38" fmla="*/ 2375210 w 3133493"/>
              <a:gd name="csY38" fmla="*/ 133815 h 1539101"/>
              <a:gd name="csX39" fmla="*/ 2497873 w 3133493"/>
              <a:gd name="csY39" fmla="*/ 144966 h 1539101"/>
              <a:gd name="csX40" fmla="*/ 2598234 w 3133493"/>
              <a:gd name="csY40" fmla="*/ 167268 h 1539101"/>
              <a:gd name="csX41" fmla="*/ 2665141 w 3133493"/>
              <a:gd name="csY41" fmla="*/ 189571 h 1539101"/>
              <a:gd name="csX42" fmla="*/ 2698595 w 3133493"/>
              <a:gd name="csY42" fmla="*/ 200722 h 1539101"/>
              <a:gd name="csX43" fmla="*/ 2720897 w 3133493"/>
              <a:gd name="csY43" fmla="*/ 223025 h 1539101"/>
              <a:gd name="csX44" fmla="*/ 2787805 w 3133493"/>
              <a:gd name="csY44" fmla="*/ 245327 h 1539101"/>
              <a:gd name="csX45" fmla="*/ 2821258 w 3133493"/>
              <a:gd name="csY45" fmla="*/ 267629 h 1539101"/>
              <a:gd name="csX46" fmla="*/ 2910468 w 3133493"/>
              <a:gd name="csY46" fmla="*/ 345688 h 1539101"/>
              <a:gd name="csX47" fmla="*/ 2977375 w 3133493"/>
              <a:gd name="csY47" fmla="*/ 434898 h 1539101"/>
              <a:gd name="csX48" fmla="*/ 3010829 w 3133493"/>
              <a:gd name="csY48" fmla="*/ 490654 h 1539101"/>
              <a:gd name="csX49" fmla="*/ 3044283 w 3133493"/>
              <a:gd name="csY49" fmla="*/ 546410 h 1539101"/>
              <a:gd name="csX50" fmla="*/ 3100039 w 3133493"/>
              <a:gd name="csY50" fmla="*/ 713678 h 1539101"/>
              <a:gd name="csX51" fmla="*/ 3111190 w 3133493"/>
              <a:gd name="csY51" fmla="*/ 747132 h 1539101"/>
              <a:gd name="csX52" fmla="*/ 3122341 w 3133493"/>
              <a:gd name="csY52" fmla="*/ 780586 h 1539101"/>
              <a:gd name="csX53" fmla="*/ 3133493 w 3133493"/>
              <a:gd name="csY53" fmla="*/ 836342 h 1539101"/>
              <a:gd name="csX54" fmla="*/ 3111190 w 3133493"/>
              <a:gd name="csY54" fmla="*/ 1215483 h 1539101"/>
              <a:gd name="csX55" fmla="*/ 3088888 w 3133493"/>
              <a:gd name="csY55" fmla="*/ 1282390 h 1539101"/>
              <a:gd name="csX56" fmla="*/ 3066585 w 3133493"/>
              <a:gd name="csY56" fmla="*/ 1349298 h 1539101"/>
              <a:gd name="csX57" fmla="*/ 3055434 w 3133493"/>
              <a:gd name="csY57" fmla="*/ 1382751 h 1539101"/>
              <a:gd name="csX58" fmla="*/ 3010829 w 3133493"/>
              <a:gd name="csY58" fmla="*/ 1427356 h 1539101"/>
              <a:gd name="csX59" fmla="*/ 2943922 w 3133493"/>
              <a:gd name="csY59" fmla="*/ 1505415 h 1539101"/>
              <a:gd name="csX60" fmla="*/ 2910468 w 3133493"/>
              <a:gd name="csY60" fmla="*/ 1516566 h 1539101"/>
              <a:gd name="csX61" fmla="*/ 2854712 w 3133493"/>
              <a:gd name="csY61" fmla="*/ 1538868 h 1539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3133493" h="1539101">
                <a:moveTo>
                  <a:pt x="0" y="133815"/>
                </a:moveTo>
                <a:cubicBezTo>
                  <a:pt x="7434" y="159834"/>
                  <a:pt x="14526" y="185954"/>
                  <a:pt x="22302" y="211873"/>
                </a:cubicBezTo>
                <a:cubicBezTo>
                  <a:pt x="30075" y="237784"/>
                  <a:pt x="35619" y="258644"/>
                  <a:pt x="55756" y="278781"/>
                </a:cubicBezTo>
                <a:cubicBezTo>
                  <a:pt x="65233" y="288258"/>
                  <a:pt x="79034" y="292361"/>
                  <a:pt x="89210" y="301083"/>
                </a:cubicBezTo>
                <a:cubicBezTo>
                  <a:pt x="156559" y="358810"/>
                  <a:pt x="105799" y="336349"/>
                  <a:pt x="167268" y="356839"/>
                </a:cubicBezTo>
                <a:cubicBezTo>
                  <a:pt x="206194" y="395765"/>
                  <a:pt x="179597" y="375818"/>
                  <a:pt x="256478" y="401444"/>
                </a:cubicBezTo>
                <a:lnTo>
                  <a:pt x="289932" y="412595"/>
                </a:lnTo>
                <a:cubicBezTo>
                  <a:pt x="301083" y="416312"/>
                  <a:pt x="311859" y="421442"/>
                  <a:pt x="323385" y="423747"/>
                </a:cubicBezTo>
                <a:cubicBezTo>
                  <a:pt x="408527" y="440775"/>
                  <a:pt x="360334" y="432547"/>
                  <a:pt x="468351" y="446049"/>
                </a:cubicBezTo>
                <a:cubicBezTo>
                  <a:pt x="553103" y="443315"/>
                  <a:pt x="765385" y="449090"/>
                  <a:pt x="892097" y="423747"/>
                </a:cubicBezTo>
                <a:cubicBezTo>
                  <a:pt x="903623" y="421442"/>
                  <a:pt x="915037" y="417852"/>
                  <a:pt x="925551" y="412595"/>
                </a:cubicBezTo>
                <a:cubicBezTo>
                  <a:pt x="971322" y="389709"/>
                  <a:pt x="946728" y="395653"/>
                  <a:pt x="981307" y="367990"/>
                </a:cubicBezTo>
                <a:cubicBezTo>
                  <a:pt x="1025169" y="332900"/>
                  <a:pt x="1008477" y="359919"/>
                  <a:pt x="1048215" y="312234"/>
                </a:cubicBezTo>
                <a:cubicBezTo>
                  <a:pt x="1056795" y="301938"/>
                  <a:pt x="1061795" y="288956"/>
                  <a:pt x="1070517" y="278781"/>
                </a:cubicBezTo>
                <a:cubicBezTo>
                  <a:pt x="1084201" y="262816"/>
                  <a:pt x="1115122" y="234176"/>
                  <a:pt x="1115122" y="234176"/>
                </a:cubicBezTo>
                <a:cubicBezTo>
                  <a:pt x="1143655" y="148575"/>
                  <a:pt x="1144477" y="178183"/>
                  <a:pt x="1126273" y="78059"/>
                </a:cubicBezTo>
                <a:cubicBezTo>
                  <a:pt x="1124170" y="66494"/>
                  <a:pt x="1121170" y="54684"/>
                  <a:pt x="1115122" y="44605"/>
                </a:cubicBezTo>
                <a:cubicBezTo>
                  <a:pt x="1109713" y="35590"/>
                  <a:pt x="1102223" y="27005"/>
                  <a:pt x="1092819" y="22303"/>
                </a:cubicBezTo>
                <a:cubicBezTo>
                  <a:pt x="1071792" y="11790"/>
                  <a:pt x="1025912" y="0"/>
                  <a:pt x="1025912" y="0"/>
                </a:cubicBezTo>
                <a:cubicBezTo>
                  <a:pt x="949031" y="25628"/>
                  <a:pt x="975629" y="5680"/>
                  <a:pt x="936702" y="44605"/>
                </a:cubicBezTo>
                <a:cubicBezTo>
                  <a:pt x="913734" y="113511"/>
                  <a:pt x="920415" y="78570"/>
                  <a:pt x="936702" y="200722"/>
                </a:cubicBezTo>
                <a:cubicBezTo>
                  <a:pt x="937119" y="203851"/>
                  <a:pt x="953428" y="271344"/>
                  <a:pt x="959005" y="278781"/>
                </a:cubicBezTo>
                <a:cubicBezTo>
                  <a:pt x="974775" y="299808"/>
                  <a:pt x="996176" y="315952"/>
                  <a:pt x="1014761" y="334537"/>
                </a:cubicBezTo>
                <a:lnTo>
                  <a:pt x="1048215" y="367990"/>
                </a:lnTo>
                <a:cubicBezTo>
                  <a:pt x="1055649" y="375424"/>
                  <a:pt x="1060543" y="386968"/>
                  <a:pt x="1070517" y="390293"/>
                </a:cubicBezTo>
                <a:cubicBezTo>
                  <a:pt x="1092819" y="397727"/>
                  <a:pt x="1114372" y="407984"/>
                  <a:pt x="1137424" y="412595"/>
                </a:cubicBezTo>
                <a:cubicBezTo>
                  <a:pt x="1222566" y="429625"/>
                  <a:pt x="1174373" y="421396"/>
                  <a:pt x="1282390" y="434898"/>
                </a:cubicBezTo>
                <a:lnTo>
                  <a:pt x="1516566" y="423747"/>
                </a:lnTo>
                <a:cubicBezTo>
                  <a:pt x="1572371" y="420027"/>
                  <a:pt x="1628749" y="411459"/>
                  <a:pt x="1683834" y="401444"/>
                </a:cubicBezTo>
                <a:cubicBezTo>
                  <a:pt x="1710767" y="396547"/>
                  <a:pt x="1756661" y="387402"/>
                  <a:pt x="1784195" y="379142"/>
                </a:cubicBezTo>
                <a:cubicBezTo>
                  <a:pt x="1806712" y="372387"/>
                  <a:pt x="1851102" y="356839"/>
                  <a:pt x="1851102" y="356839"/>
                </a:cubicBezTo>
                <a:cubicBezTo>
                  <a:pt x="1907616" y="300327"/>
                  <a:pt x="1834475" y="366816"/>
                  <a:pt x="1906858" y="323386"/>
                </a:cubicBezTo>
                <a:cubicBezTo>
                  <a:pt x="1983391" y="277466"/>
                  <a:pt x="1867850" y="321520"/>
                  <a:pt x="1962615" y="289932"/>
                </a:cubicBezTo>
                <a:cubicBezTo>
                  <a:pt x="1983360" y="269186"/>
                  <a:pt x="1990234" y="259395"/>
                  <a:pt x="2018371" y="245327"/>
                </a:cubicBezTo>
                <a:cubicBezTo>
                  <a:pt x="2028884" y="240070"/>
                  <a:pt x="2040673" y="237893"/>
                  <a:pt x="2051824" y="234176"/>
                </a:cubicBezTo>
                <a:cubicBezTo>
                  <a:pt x="2090750" y="195250"/>
                  <a:pt x="2064153" y="215197"/>
                  <a:pt x="2141034" y="189571"/>
                </a:cubicBezTo>
                <a:lnTo>
                  <a:pt x="2241395" y="156117"/>
                </a:lnTo>
                <a:cubicBezTo>
                  <a:pt x="2252546" y="152400"/>
                  <a:pt x="2263166" y="146264"/>
                  <a:pt x="2274849" y="144966"/>
                </a:cubicBezTo>
                <a:lnTo>
                  <a:pt x="2375210" y="133815"/>
                </a:lnTo>
                <a:cubicBezTo>
                  <a:pt x="2416098" y="137532"/>
                  <a:pt x="2457134" y="139874"/>
                  <a:pt x="2497873" y="144966"/>
                </a:cubicBezTo>
                <a:cubicBezTo>
                  <a:pt x="2516062" y="147240"/>
                  <a:pt x="2577771" y="161129"/>
                  <a:pt x="2598234" y="167268"/>
                </a:cubicBezTo>
                <a:cubicBezTo>
                  <a:pt x="2620751" y="174023"/>
                  <a:pt x="2642839" y="182137"/>
                  <a:pt x="2665141" y="189571"/>
                </a:cubicBezTo>
                <a:lnTo>
                  <a:pt x="2698595" y="200722"/>
                </a:lnTo>
                <a:cubicBezTo>
                  <a:pt x="2706029" y="208156"/>
                  <a:pt x="2711493" y="218323"/>
                  <a:pt x="2720897" y="223025"/>
                </a:cubicBezTo>
                <a:cubicBezTo>
                  <a:pt x="2741924" y="233539"/>
                  <a:pt x="2787805" y="245327"/>
                  <a:pt x="2787805" y="245327"/>
                </a:cubicBezTo>
                <a:cubicBezTo>
                  <a:pt x="2798956" y="252761"/>
                  <a:pt x="2811172" y="258804"/>
                  <a:pt x="2821258" y="267629"/>
                </a:cubicBezTo>
                <a:cubicBezTo>
                  <a:pt x="2925630" y="358955"/>
                  <a:pt x="2835189" y="295502"/>
                  <a:pt x="2910468" y="345688"/>
                </a:cubicBezTo>
                <a:cubicBezTo>
                  <a:pt x="2960905" y="421343"/>
                  <a:pt x="2936120" y="393641"/>
                  <a:pt x="2977375" y="434898"/>
                </a:cubicBezTo>
                <a:cubicBezTo>
                  <a:pt x="3008969" y="529670"/>
                  <a:pt x="2964906" y="414114"/>
                  <a:pt x="3010829" y="490654"/>
                </a:cubicBezTo>
                <a:cubicBezTo>
                  <a:pt x="3054254" y="563031"/>
                  <a:pt x="2987774" y="489901"/>
                  <a:pt x="3044283" y="546410"/>
                </a:cubicBezTo>
                <a:lnTo>
                  <a:pt x="3100039" y="713678"/>
                </a:lnTo>
                <a:lnTo>
                  <a:pt x="3111190" y="747132"/>
                </a:lnTo>
                <a:cubicBezTo>
                  <a:pt x="3114907" y="758283"/>
                  <a:pt x="3120036" y="769060"/>
                  <a:pt x="3122341" y="780586"/>
                </a:cubicBezTo>
                <a:lnTo>
                  <a:pt x="3133493" y="836342"/>
                </a:lnTo>
                <a:cubicBezTo>
                  <a:pt x="3132767" y="855954"/>
                  <a:pt x="3133561" y="1118542"/>
                  <a:pt x="3111190" y="1215483"/>
                </a:cubicBezTo>
                <a:cubicBezTo>
                  <a:pt x="3105904" y="1238390"/>
                  <a:pt x="3096322" y="1260088"/>
                  <a:pt x="3088888" y="1282390"/>
                </a:cubicBezTo>
                <a:lnTo>
                  <a:pt x="3066585" y="1349298"/>
                </a:lnTo>
                <a:cubicBezTo>
                  <a:pt x="3062868" y="1360449"/>
                  <a:pt x="3063745" y="1374440"/>
                  <a:pt x="3055434" y="1382751"/>
                </a:cubicBezTo>
                <a:cubicBezTo>
                  <a:pt x="3040566" y="1397619"/>
                  <a:pt x="3022492" y="1409860"/>
                  <a:pt x="3010829" y="1427356"/>
                </a:cubicBezTo>
                <a:cubicBezTo>
                  <a:pt x="2996560" y="1448760"/>
                  <a:pt x="2967101" y="1497689"/>
                  <a:pt x="2943922" y="1505415"/>
                </a:cubicBezTo>
                <a:lnTo>
                  <a:pt x="2910468" y="1516566"/>
                </a:lnTo>
                <a:cubicBezTo>
                  <a:pt x="2870829" y="1542992"/>
                  <a:pt x="2890417" y="1538868"/>
                  <a:pt x="2854712" y="1538868"/>
                </a:cubicBezTo>
              </a:path>
            </a:pathLst>
          </a:custGeom>
          <a:noFill/>
          <a:ln w="28575">
            <a:solidFill>
              <a:srgbClr val="E9397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CAD879D1-F5DB-E133-37FB-51B6B0A7A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888" y="6300594"/>
            <a:ext cx="989873" cy="39791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58A2FA53-4934-02DA-A7B4-21D0BC2BB891}"/>
              </a:ext>
            </a:extLst>
          </p:cNvPr>
          <p:cNvSpPr/>
          <p:nvPr/>
        </p:nvSpPr>
        <p:spPr>
          <a:xfrm>
            <a:off x="0" y="6701883"/>
            <a:ext cx="12192000" cy="1561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5867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42AC1-72F0-67E4-9343-6275EE5B87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3EC2FF37-62DC-666A-CD50-EAF59FB6958E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a-DK" b="1">
                <a:solidFill>
                  <a:srgbClr val="FF0000"/>
                </a:solidFill>
              </a:rPr>
              <a:t>Innovation og udvikling</a:t>
            </a:r>
            <a:br>
              <a:rPr lang="da-DK" b="1">
                <a:solidFill>
                  <a:srgbClr val="FF0000"/>
                </a:solidFill>
              </a:rPr>
            </a:br>
            <a:r>
              <a:rPr lang="da-DK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EKSEMPEL</a:t>
            </a:r>
            <a:br>
              <a:rPr lang="da-DK">
                <a:solidFill>
                  <a:srgbClr val="FF0000"/>
                </a:solidFill>
              </a:rPr>
            </a:br>
            <a:r>
              <a:rPr lang="da-DK" sz="2400">
                <a:solidFill>
                  <a:srgbClr val="FF0000"/>
                </a:solidFill>
              </a:rPr>
              <a:t>Hvordan sikrer skolen, at personalet udvikler og afprøver AI-kompetencer</a:t>
            </a:r>
            <a:endParaRPr lang="da-DK">
              <a:solidFill>
                <a:srgbClr val="FF0000"/>
              </a:solidFill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59A60A3B-98B2-418D-026A-9F7B3F0D2A9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b="1">
                <a:solidFill>
                  <a:srgbClr val="FF0000"/>
                </a:solidFill>
              </a:rPr>
              <a:t>Diskuter fx:</a:t>
            </a:r>
          </a:p>
          <a:p>
            <a:pPr>
              <a:buFontTx/>
              <a:buChar char="-"/>
            </a:pPr>
            <a:r>
              <a:rPr lang="da-DK" sz="2400">
                <a:solidFill>
                  <a:srgbClr val="FF0000"/>
                </a:solidFill>
              </a:rPr>
              <a:t>Hvorfor er det vigtigt for skolen at sikre innovation og udvikling?</a:t>
            </a:r>
          </a:p>
          <a:p>
            <a:pPr>
              <a:buFontTx/>
              <a:buChar char="-"/>
            </a:pPr>
            <a:r>
              <a:rPr lang="da-DK" sz="2400">
                <a:solidFill>
                  <a:srgbClr val="FF0000"/>
                </a:solidFill>
              </a:rPr>
              <a:t>Hvor højt prioriteres det ift. andre opgaver?</a:t>
            </a:r>
          </a:p>
          <a:p>
            <a:pPr>
              <a:buFontTx/>
              <a:buChar char="-"/>
            </a:pPr>
            <a:r>
              <a:rPr lang="da-DK" sz="2400">
                <a:solidFill>
                  <a:srgbClr val="FF0000"/>
                </a:solidFill>
              </a:rPr>
              <a:t>Skal der udvikles fælles retningslinjer og praksis på forskellige klassetrin?</a:t>
            </a:r>
          </a:p>
          <a:p>
            <a:pPr>
              <a:buFontTx/>
              <a:buChar char="-"/>
            </a:pPr>
            <a:r>
              <a:rPr lang="da-DK" sz="2400">
                <a:solidFill>
                  <a:srgbClr val="FF0000"/>
                </a:solidFill>
              </a:rPr>
              <a:t>Hvordan kan der konkret gøres?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1F1D90B5-06DE-F4DB-27CA-D82F10C74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FF0000"/>
                </a:solidFill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rgbClr val="FF0000"/>
                </a:solidFill>
              </a:rPr>
              <a:t>Skolen arbejder målretter på at udvikle personalets kompetencer, så AI kan inddrages i arbejde og undervisning hensigtsmæssigt.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rgbClr val="FF0000"/>
                </a:solidFill>
              </a:rPr>
              <a:t>Skolen vægter forsøg, en eksperimenterende tilgang og vidensdeling højt.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rgbClr val="FF0000"/>
                </a:solidFill>
              </a:rPr>
              <a:t>Der skal være plads til at fejle og lære.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CAA18481-9227-E645-145F-3DB3472BD2C6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>
                <a:solidFill>
                  <a:srgbClr val="FF0000"/>
                </a:solidFill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Der sættes tid af i fora som afdelingsteams, PR-møder og fagteams til at dele erfaringer og eksperimentere.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Ledelsen faciliterer møder med vidensdeling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926D4CF7-C700-0E2E-5EC5-369374BCC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888" y="6356349"/>
            <a:ext cx="989873" cy="3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26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CDCEA-EF1A-7A9A-4ED8-C4C9535DC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hvirvelløse dyr&#10;&#10;Automatisk genereret beskrivelse">
            <a:extLst>
              <a:ext uri="{FF2B5EF4-FFF2-40B4-BE49-F238E27FC236}">
                <a16:creationId xmlns:a16="http://schemas.microsoft.com/office/drawing/2014/main" id="{3D664F37-2550-35DC-D420-E9EAA2599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986993">
            <a:off x="7644707" y="-2151477"/>
            <a:ext cx="5264916" cy="11160953"/>
          </a:xfrm>
          <a:prstGeom prst="rect">
            <a:avLst/>
          </a:prstGeom>
        </p:spPr>
      </p:pic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2ED138B4-E99C-E1D1-AB0D-3EC61F17D6D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tx1"/>
                </a:solidFill>
                <a:latin typeface="KBH" pitchFamily="2" charset="77"/>
              </a:rPr>
              <a:t>Diskuter f.eks.:</a:t>
            </a:r>
          </a:p>
          <a:p>
            <a:pPr>
              <a:buFontTx/>
              <a:buChar char="-"/>
            </a:pPr>
            <a:r>
              <a:rPr lang="da-DK" sz="2200" dirty="0">
                <a:solidFill>
                  <a:schemeClr val="tx1"/>
                </a:solidFill>
                <a:latin typeface="KBH" pitchFamily="2" charset="77"/>
              </a:rPr>
              <a:t>Hvordan arbejder skolen med, at regler bliver overholdt i en verden med mange tjenester?</a:t>
            </a:r>
          </a:p>
          <a:p>
            <a:pPr>
              <a:buFontTx/>
              <a:buChar char="-"/>
            </a:pPr>
            <a:r>
              <a:rPr lang="da-DK" sz="2200" dirty="0">
                <a:solidFill>
                  <a:schemeClr val="tx1"/>
                </a:solidFill>
                <a:latin typeface="KBH" pitchFamily="2" charset="77"/>
              </a:rPr>
              <a:t>Hvem kan man gå til med spørgsmål?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667A5B41-B593-8B86-E9CF-F714D95FB6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chemeClr val="tx1"/>
                </a:solidFill>
                <a:latin typeface="KBH" pitchFamily="2" charset="77"/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 dirty="0">
                <a:solidFill>
                  <a:schemeClr val="tx1"/>
                </a:solidFill>
              </a:rPr>
              <a:t>…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227DED0B-9818-74D1-6826-4EB447A13766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  <a:solidFill>
            <a:srgbClr val="F2E9CA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 dirty="0">
                <a:latin typeface="KBH" pitchFamily="2" charset="77"/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 dirty="0"/>
              <a:t>…</a:t>
            </a:r>
          </a:p>
          <a:p>
            <a:pPr>
              <a:buFontTx/>
              <a:buChar char="-"/>
            </a:pPr>
            <a:endParaRPr lang="da-DK" sz="2000" dirty="0">
              <a:solidFill>
                <a:srgbClr val="FF0000"/>
              </a:solidFill>
            </a:endParaRP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934CF704-3D18-A26F-5161-127C7B889CAC}"/>
              </a:ext>
            </a:extLst>
          </p:cNvPr>
          <p:cNvSpPr txBox="1"/>
          <p:nvPr/>
        </p:nvSpPr>
        <p:spPr>
          <a:xfrm>
            <a:off x="838200" y="557561"/>
            <a:ext cx="8562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4000" b="1" dirty="0">
                <a:solidFill>
                  <a:schemeClr val="tx1"/>
                </a:solidFill>
                <a:latin typeface="KBH" pitchFamily="2" charset="77"/>
              </a:rPr>
              <a:t>8. Datasikkerhed og privatliv</a:t>
            </a:r>
            <a:br>
              <a:rPr lang="da-DK" sz="4000" b="1" dirty="0">
                <a:solidFill>
                  <a:schemeClr val="tx1"/>
                </a:solidFill>
                <a:latin typeface="KBH" pitchFamily="2" charset="77"/>
              </a:rPr>
            </a:br>
            <a:r>
              <a:rPr lang="da-DK" sz="2000" dirty="0">
                <a:latin typeface="KBH" pitchFamily="2" charset="77"/>
              </a:rPr>
              <a:t>Hvordan skolen vil overholde datasikkerhedsregler</a:t>
            </a:r>
          </a:p>
        </p:txBody>
      </p:sp>
      <p:sp>
        <p:nvSpPr>
          <p:cNvPr id="8" name="Kombinationskurve 7">
            <a:extLst>
              <a:ext uri="{FF2B5EF4-FFF2-40B4-BE49-F238E27FC236}">
                <a16:creationId xmlns:a16="http://schemas.microsoft.com/office/drawing/2014/main" id="{C8C00186-B201-BCF1-B77D-2269FEDA8327}"/>
              </a:ext>
            </a:extLst>
          </p:cNvPr>
          <p:cNvSpPr/>
          <p:nvPr/>
        </p:nvSpPr>
        <p:spPr>
          <a:xfrm>
            <a:off x="8521699" y="669073"/>
            <a:ext cx="3343199" cy="1539101"/>
          </a:xfrm>
          <a:custGeom>
            <a:avLst/>
            <a:gdLst>
              <a:gd name="csX0" fmla="*/ 0 w 3133493"/>
              <a:gd name="csY0" fmla="*/ 133815 h 1539101"/>
              <a:gd name="csX1" fmla="*/ 22302 w 3133493"/>
              <a:gd name="csY1" fmla="*/ 211873 h 1539101"/>
              <a:gd name="csX2" fmla="*/ 55756 w 3133493"/>
              <a:gd name="csY2" fmla="*/ 278781 h 1539101"/>
              <a:gd name="csX3" fmla="*/ 89210 w 3133493"/>
              <a:gd name="csY3" fmla="*/ 301083 h 1539101"/>
              <a:gd name="csX4" fmla="*/ 167268 w 3133493"/>
              <a:gd name="csY4" fmla="*/ 356839 h 1539101"/>
              <a:gd name="csX5" fmla="*/ 256478 w 3133493"/>
              <a:gd name="csY5" fmla="*/ 401444 h 1539101"/>
              <a:gd name="csX6" fmla="*/ 289932 w 3133493"/>
              <a:gd name="csY6" fmla="*/ 412595 h 1539101"/>
              <a:gd name="csX7" fmla="*/ 323385 w 3133493"/>
              <a:gd name="csY7" fmla="*/ 423747 h 1539101"/>
              <a:gd name="csX8" fmla="*/ 468351 w 3133493"/>
              <a:gd name="csY8" fmla="*/ 446049 h 1539101"/>
              <a:gd name="csX9" fmla="*/ 892097 w 3133493"/>
              <a:gd name="csY9" fmla="*/ 423747 h 1539101"/>
              <a:gd name="csX10" fmla="*/ 925551 w 3133493"/>
              <a:gd name="csY10" fmla="*/ 412595 h 1539101"/>
              <a:gd name="csX11" fmla="*/ 981307 w 3133493"/>
              <a:gd name="csY11" fmla="*/ 367990 h 1539101"/>
              <a:gd name="csX12" fmla="*/ 1048215 w 3133493"/>
              <a:gd name="csY12" fmla="*/ 312234 h 1539101"/>
              <a:gd name="csX13" fmla="*/ 1070517 w 3133493"/>
              <a:gd name="csY13" fmla="*/ 278781 h 1539101"/>
              <a:gd name="csX14" fmla="*/ 1115122 w 3133493"/>
              <a:gd name="csY14" fmla="*/ 234176 h 1539101"/>
              <a:gd name="csX15" fmla="*/ 1126273 w 3133493"/>
              <a:gd name="csY15" fmla="*/ 78059 h 1539101"/>
              <a:gd name="csX16" fmla="*/ 1115122 w 3133493"/>
              <a:gd name="csY16" fmla="*/ 44605 h 1539101"/>
              <a:gd name="csX17" fmla="*/ 1092819 w 3133493"/>
              <a:gd name="csY17" fmla="*/ 22303 h 1539101"/>
              <a:gd name="csX18" fmla="*/ 1025912 w 3133493"/>
              <a:gd name="csY18" fmla="*/ 0 h 1539101"/>
              <a:gd name="csX19" fmla="*/ 936702 w 3133493"/>
              <a:gd name="csY19" fmla="*/ 44605 h 1539101"/>
              <a:gd name="csX20" fmla="*/ 936702 w 3133493"/>
              <a:gd name="csY20" fmla="*/ 200722 h 1539101"/>
              <a:gd name="csX21" fmla="*/ 959005 w 3133493"/>
              <a:gd name="csY21" fmla="*/ 278781 h 1539101"/>
              <a:gd name="csX22" fmla="*/ 1014761 w 3133493"/>
              <a:gd name="csY22" fmla="*/ 334537 h 1539101"/>
              <a:gd name="csX23" fmla="*/ 1048215 w 3133493"/>
              <a:gd name="csY23" fmla="*/ 367990 h 1539101"/>
              <a:gd name="csX24" fmla="*/ 1070517 w 3133493"/>
              <a:gd name="csY24" fmla="*/ 390293 h 1539101"/>
              <a:gd name="csX25" fmla="*/ 1137424 w 3133493"/>
              <a:gd name="csY25" fmla="*/ 412595 h 1539101"/>
              <a:gd name="csX26" fmla="*/ 1282390 w 3133493"/>
              <a:gd name="csY26" fmla="*/ 434898 h 1539101"/>
              <a:gd name="csX27" fmla="*/ 1516566 w 3133493"/>
              <a:gd name="csY27" fmla="*/ 423747 h 1539101"/>
              <a:gd name="csX28" fmla="*/ 1683834 w 3133493"/>
              <a:gd name="csY28" fmla="*/ 401444 h 1539101"/>
              <a:gd name="csX29" fmla="*/ 1784195 w 3133493"/>
              <a:gd name="csY29" fmla="*/ 379142 h 1539101"/>
              <a:gd name="csX30" fmla="*/ 1851102 w 3133493"/>
              <a:gd name="csY30" fmla="*/ 356839 h 1539101"/>
              <a:gd name="csX31" fmla="*/ 1906858 w 3133493"/>
              <a:gd name="csY31" fmla="*/ 323386 h 1539101"/>
              <a:gd name="csX32" fmla="*/ 1962615 w 3133493"/>
              <a:gd name="csY32" fmla="*/ 289932 h 1539101"/>
              <a:gd name="csX33" fmla="*/ 2018371 w 3133493"/>
              <a:gd name="csY33" fmla="*/ 245327 h 1539101"/>
              <a:gd name="csX34" fmla="*/ 2051824 w 3133493"/>
              <a:gd name="csY34" fmla="*/ 234176 h 1539101"/>
              <a:gd name="csX35" fmla="*/ 2141034 w 3133493"/>
              <a:gd name="csY35" fmla="*/ 189571 h 1539101"/>
              <a:gd name="csX36" fmla="*/ 2241395 w 3133493"/>
              <a:gd name="csY36" fmla="*/ 156117 h 1539101"/>
              <a:gd name="csX37" fmla="*/ 2274849 w 3133493"/>
              <a:gd name="csY37" fmla="*/ 144966 h 1539101"/>
              <a:gd name="csX38" fmla="*/ 2375210 w 3133493"/>
              <a:gd name="csY38" fmla="*/ 133815 h 1539101"/>
              <a:gd name="csX39" fmla="*/ 2497873 w 3133493"/>
              <a:gd name="csY39" fmla="*/ 144966 h 1539101"/>
              <a:gd name="csX40" fmla="*/ 2598234 w 3133493"/>
              <a:gd name="csY40" fmla="*/ 167268 h 1539101"/>
              <a:gd name="csX41" fmla="*/ 2665141 w 3133493"/>
              <a:gd name="csY41" fmla="*/ 189571 h 1539101"/>
              <a:gd name="csX42" fmla="*/ 2698595 w 3133493"/>
              <a:gd name="csY42" fmla="*/ 200722 h 1539101"/>
              <a:gd name="csX43" fmla="*/ 2720897 w 3133493"/>
              <a:gd name="csY43" fmla="*/ 223025 h 1539101"/>
              <a:gd name="csX44" fmla="*/ 2787805 w 3133493"/>
              <a:gd name="csY44" fmla="*/ 245327 h 1539101"/>
              <a:gd name="csX45" fmla="*/ 2821258 w 3133493"/>
              <a:gd name="csY45" fmla="*/ 267629 h 1539101"/>
              <a:gd name="csX46" fmla="*/ 2910468 w 3133493"/>
              <a:gd name="csY46" fmla="*/ 345688 h 1539101"/>
              <a:gd name="csX47" fmla="*/ 2977375 w 3133493"/>
              <a:gd name="csY47" fmla="*/ 434898 h 1539101"/>
              <a:gd name="csX48" fmla="*/ 3010829 w 3133493"/>
              <a:gd name="csY48" fmla="*/ 490654 h 1539101"/>
              <a:gd name="csX49" fmla="*/ 3044283 w 3133493"/>
              <a:gd name="csY49" fmla="*/ 546410 h 1539101"/>
              <a:gd name="csX50" fmla="*/ 3100039 w 3133493"/>
              <a:gd name="csY50" fmla="*/ 713678 h 1539101"/>
              <a:gd name="csX51" fmla="*/ 3111190 w 3133493"/>
              <a:gd name="csY51" fmla="*/ 747132 h 1539101"/>
              <a:gd name="csX52" fmla="*/ 3122341 w 3133493"/>
              <a:gd name="csY52" fmla="*/ 780586 h 1539101"/>
              <a:gd name="csX53" fmla="*/ 3133493 w 3133493"/>
              <a:gd name="csY53" fmla="*/ 836342 h 1539101"/>
              <a:gd name="csX54" fmla="*/ 3111190 w 3133493"/>
              <a:gd name="csY54" fmla="*/ 1215483 h 1539101"/>
              <a:gd name="csX55" fmla="*/ 3088888 w 3133493"/>
              <a:gd name="csY55" fmla="*/ 1282390 h 1539101"/>
              <a:gd name="csX56" fmla="*/ 3066585 w 3133493"/>
              <a:gd name="csY56" fmla="*/ 1349298 h 1539101"/>
              <a:gd name="csX57" fmla="*/ 3055434 w 3133493"/>
              <a:gd name="csY57" fmla="*/ 1382751 h 1539101"/>
              <a:gd name="csX58" fmla="*/ 3010829 w 3133493"/>
              <a:gd name="csY58" fmla="*/ 1427356 h 1539101"/>
              <a:gd name="csX59" fmla="*/ 2943922 w 3133493"/>
              <a:gd name="csY59" fmla="*/ 1505415 h 1539101"/>
              <a:gd name="csX60" fmla="*/ 2910468 w 3133493"/>
              <a:gd name="csY60" fmla="*/ 1516566 h 1539101"/>
              <a:gd name="csX61" fmla="*/ 2854712 w 3133493"/>
              <a:gd name="csY61" fmla="*/ 1538868 h 15391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</a:cxnLst>
            <a:rect l="l" t="t" r="r" b="b"/>
            <a:pathLst>
              <a:path w="3133493" h="1539101">
                <a:moveTo>
                  <a:pt x="0" y="133815"/>
                </a:moveTo>
                <a:cubicBezTo>
                  <a:pt x="7434" y="159834"/>
                  <a:pt x="14526" y="185954"/>
                  <a:pt x="22302" y="211873"/>
                </a:cubicBezTo>
                <a:cubicBezTo>
                  <a:pt x="30075" y="237784"/>
                  <a:pt x="35619" y="258644"/>
                  <a:pt x="55756" y="278781"/>
                </a:cubicBezTo>
                <a:cubicBezTo>
                  <a:pt x="65233" y="288258"/>
                  <a:pt x="79034" y="292361"/>
                  <a:pt x="89210" y="301083"/>
                </a:cubicBezTo>
                <a:cubicBezTo>
                  <a:pt x="156559" y="358810"/>
                  <a:pt x="105799" y="336349"/>
                  <a:pt x="167268" y="356839"/>
                </a:cubicBezTo>
                <a:cubicBezTo>
                  <a:pt x="206194" y="395765"/>
                  <a:pt x="179597" y="375818"/>
                  <a:pt x="256478" y="401444"/>
                </a:cubicBezTo>
                <a:lnTo>
                  <a:pt x="289932" y="412595"/>
                </a:lnTo>
                <a:cubicBezTo>
                  <a:pt x="301083" y="416312"/>
                  <a:pt x="311859" y="421442"/>
                  <a:pt x="323385" y="423747"/>
                </a:cubicBezTo>
                <a:cubicBezTo>
                  <a:pt x="408527" y="440775"/>
                  <a:pt x="360334" y="432547"/>
                  <a:pt x="468351" y="446049"/>
                </a:cubicBezTo>
                <a:cubicBezTo>
                  <a:pt x="553103" y="443315"/>
                  <a:pt x="765385" y="449090"/>
                  <a:pt x="892097" y="423747"/>
                </a:cubicBezTo>
                <a:cubicBezTo>
                  <a:pt x="903623" y="421442"/>
                  <a:pt x="915037" y="417852"/>
                  <a:pt x="925551" y="412595"/>
                </a:cubicBezTo>
                <a:cubicBezTo>
                  <a:pt x="971322" y="389709"/>
                  <a:pt x="946728" y="395653"/>
                  <a:pt x="981307" y="367990"/>
                </a:cubicBezTo>
                <a:cubicBezTo>
                  <a:pt x="1025169" y="332900"/>
                  <a:pt x="1008477" y="359919"/>
                  <a:pt x="1048215" y="312234"/>
                </a:cubicBezTo>
                <a:cubicBezTo>
                  <a:pt x="1056795" y="301938"/>
                  <a:pt x="1061795" y="288956"/>
                  <a:pt x="1070517" y="278781"/>
                </a:cubicBezTo>
                <a:cubicBezTo>
                  <a:pt x="1084201" y="262816"/>
                  <a:pt x="1115122" y="234176"/>
                  <a:pt x="1115122" y="234176"/>
                </a:cubicBezTo>
                <a:cubicBezTo>
                  <a:pt x="1143655" y="148575"/>
                  <a:pt x="1144477" y="178183"/>
                  <a:pt x="1126273" y="78059"/>
                </a:cubicBezTo>
                <a:cubicBezTo>
                  <a:pt x="1124170" y="66494"/>
                  <a:pt x="1121170" y="54684"/>
                  <a:pt x="1115122" y="44605"/>
                </a:cubicBezTo>
                <a:cubicBezTo>
                  <a:pt x="1109713" y="35590"/>
                  <a:pt x="1102223" y="27005"/>
                  <a:pt x="1092819" y="22303"/>
                </a:cubicBezTo>
                <a:cubicBezTo>
                  <a:pt x="1071792" y="11790"/>
                  <a:pt x="1025912" y="0"/>
                  <a:pt x="1025912" y="0"/>
                </a:cubicBezTo>
                <a:cubicBezTo>
                  <a:pt x="949031" y="25628"/>
                  <a:pt x="975629" y="5680"/>
                  <a:pt x="936702" y="44605"/>
                </a:cubicBezTo>
                <a:cubicBezTo>
                  <a:pt x="913734" y="113511"/>
                  <a:pt x="920415" y="78570"/>
                  <a:pt x="936702" y="200722"/>
                </a:cubicBezTo>
                <a:cubicBezTo>
                  <a:pt x="937119" y="203851"/>
                  <a:pt x="953428" y="271344"/>
                  <a:pt x="959005" y="278781"/>
                </a:cubicBezTo>
                <a:cubicBezTo>
                  <a:pt x="974775" y="299808"/>
                  <a:pt x="996176" y="315952"/>
                  <a:pt x="1014761" y="334537"/>
                </a:cubicBezTo>
                <a:lnTo>
                  <a:pt x="1048215" y="367990"/>
                </a:lnTo>
                <a:cubicBezTo>
                  <a:pt x="1055649" y="375424"/>
                  <a:pt x="1060543" y="386968"/>
                  <a:pt x="1070517" y="390293"/>
                </a:cubicBezTo>
                <a:cubicBezTo>
                  <a:pt x="1092819" y="397727"/>
                  <a:pt x="1114372" y="407984"/>
                  <a:pt x="1137424" y="412595"/>
                </a:cubicBezTo>
                <a:cubicBezTo>
                  <a:pt x="1222566" y="429625"/>
                  <a:pt x="1174373" y="421396"/>
                  <a:pt x="1282390" y="434898"/>
                </a:cubicBezTo>
                <a:lnTo>
                  <a:pt x="1516566" y="423747"/>
                </a:lnTo>
                <a:cubicBezTo>
                  <a:pt x="1572371" y="420027"/>
                  <a:pt x="1628749" y="411459"/>
                  <a:pt x="1683834" y="401444"/>
                </a:cubicBezTo>
                <a:cubicBezTo>
                  <a:pt x="1710767" y="396547"/>
                  <a:pt x="1756661" y="387402"/>
                  <a:pt x="1784195" y="379142"/>
                </a:cubicBezTo>
                <a:cubicBezTo>
                  <a:pt x="1806712" y="372387"/>
                  <a:pt x="1851102" y="356839"/>
                  <a:pt x="1851102" y="356839"/>
                </a:cubicBezTo>
                <a:cubicBezTo>
                  <a:pt x="1907616" y="300327"/>
                  <a:pt x="1834475" y="366816"/>
                  <a:pt x="1906858" y="323386"/>
                </a:cubicBezTo>
                <a:cubicBezTo>
                  <a:pt x="1983391" y="277466"/>
                  <a:pt x="1867850" y="321520"/>
                  <a:pt x="1962615" y="289932"/>
                </a:cubicBezTo>
                <a:cubicBezTo>
                  <a:pt x="1983360" y="269186"/>
                  <a:pt x="1990234" y="259395"/>
                  <a:pt x="2018371" y="245327"/>
                </a:cubicBezTo>
                <a:cubicBezTo>
                  <a:pt x="2028884" y="240070"/>
                  <a:pt x="2040673" y="237893"/>
                  <a:pt x="2051824" y="234176"/>
                </a:cubicBezTo>
                <a:cubicBezTo>
                  <a:pt x="2090750" y="195250"/>
                  <a:pt x="2064153" y="215197"/>
                  <a:pt x="2141034" y="189571"/>
                </a:cubicBezTo>
                <a:lnTo>
                  <a:pt x="2241395" y="156117"/>
                </a:lnTo>
                <a:cubicBezTo>
                  <a:pt x="2252546" y="152400"/>
                  <a:pt x="2263166" y="146264"/>
                  <a:pt x="2274849" y="144966"/>
                </a:cubicBezTo>
                <a:lnTo>
                  <a:pt x="2375210" y="133815"/>
                </a:lnTo>
                <a:cubicBezTo>
                  <a:pt x="2416098" y="137532"/>
                  <a:pt x="2457134" y="139874"/>
                  <a:pt x="2497873" y="144966"/>
                </a:cubicBezTo>
                <a:cubicBezTo>
                  <a:pt x="2516062" y="147240"/>
                  <a:pt x="2577771" y="161129"/>
                  <a:pt x="2598234" y="167268"/>
                </a:cubicBezTo>
                <a:cubicBezTo>
                  <a:pt x="2620751" y="174023"/>
                  <a:pt x="2642839" y="182137"/>
                  <a:pt x="2665141" y="189571"/>
                </a:cubicBezTo>
                <a:lnTo>
                  <a:pt x="2698595" y="200722"/>
                </a:lnTo>
                <a:cubicBezTo>
                  <a:pt x="2706029" y="208156"/>
                  <a:pt x="2711493" y="218323"/>
                  <a:pt x="2720897" y="223025"/>
                </a:cubicBezTo>
                <a:cubicBezTo>
                  <a:pt x="2741924" y="233539"/>
                  <a:pt x="2787805" y="245327"/>
                  <a:pt x="2787805" y="245327"/>
                </a:cubicBezTo>
                <a:cubicBezTo>
                  <a:pt x="2798956" y="252761"/>
                  <a:pt x="2811172" y="258804"/>
                  <a:pt x="2821258" y="267629"/>
                </a:cubicBezTo>
                <a:cubicBezTo>
                  <a:pt x="2925630" y="358955"/>
                  <a:pt x="2835189" y="295502"/>
                  <a:pt x="2910468" y="345688"/>
                </a:cubicBezTo>
                <a:cubicBezTo>
                  <a:pt x="2960905" y="421343"/>
                  <a:pt x="2936120" y="393641"/>
                  <a:pt x="2977375" y="434898"/>
                </a:cubicBezTo>
                <a:cubicBezTo>
                  <a:pt x="3008969" y="529670"/>
                  <a:pt x="2964906" y="414114"/>
                  <a:pt x="3010829" y="490654"/>
                </a:cubicBezTo>
                <a:cubicBezTo>
                  <a:pt x="3054254" y="563031"/>
                  <a:pt x="2987774" y="489901"/>
                  <a:pt x="3044283" y="546410"/>
                </a:cubicBezTo>
                <a:lnTo>
                  <a:pt x="3100039" y="713678"/>
                </a:lnTo>
                <a:lnTo>
                  <a:pt x="3111190" y="747132"/>
                </a:lnTo>
                <a:cubicBezTo>
                  <a:pt x="3114907" y="758283"/>
                  <a:pt x="3120036" y="769060"/>
                  <a:pt x="3122341" y="780586"/>
                </a:cubicBezTo>
                <a:lnTo>
                  <a:pt x="3133493" y="836342"/>
                </a:lnTo>
                <a:cubicBezTo>
                  <a:pt x="3132767" y="855954"/>
                  <a:pt x="3133561" y="1118542"/>
                  <a:pt x="3111190" y="1215483"/>
                </a:cubicBezTo>
                <a:cubicBezTo>
                  <a:pt x="3105904" y="1238390"/>
                  <a:pt x="3096322" y="1260088"/>
                  <a:pt x="3088888" y="1282390"/>
                </a:cubicBezTo>
                <a:lnTo>
                  <a:pt x="3066585" y="1349298"/>
                </a:lnTo>
                <a:cubicBezTo>
                  <a:pt x="3062868" y="1360449"/>
                  <a:pt x="3063745" y="1374440"/>
                  <a:pt x="3055434" y="1382751"/>
                </a:cubicBezTo>
                <a:cubicBezTo>
                  <a:pt x="3040566" y="1397619"/>
                  <a:pt x="3022492" y="1409860"/>
                  <a:pt x="3010829" y="1427356"/>
                </a:cubicBezTo>
                <a:cubicBezTo>
                  <a:pt x="2996560" y="1448760"/>
                  <a:pt x="2967101" y="1497689"/>
                  <a:pt x="2943922" y="1505415"/>
                </a:cubicBezTo>
                <a:lnTo>
                  <a:pt x="2910468" y="1516566"/>
                </a:lnTo>
                <a:cubicBezTo>
                  <a:pt x="2870829" y="1542992"/>
                  <a:pt x="2890417" y="1538868"/>
                  <a:pt x="2854712" y="1538868"/>
                </a:cubicBezTo>
              </a:path>
            </a:pathLst>
          </a:custGeom>
          <a:noFill/>
          <a:ln w="28575">
            <a:solidFill>
              <a:srgbClr val="E93972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30301D73-FC73-A3D3-CC04-D057881922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53888" y="6300594"/>
            <a:ext cx="989873" cy="397914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EBB4998C-67D2-C6B5-95E5-C972BCB8BD2C}"/>
              </a:ext>
            </a:extLst>
          </p:cNvPr>
          <p:cNvSpPr/>
          <p:nvPr/>
        </p:nvSpPr>
        <p:spPr>
          <a:xfrm>
            <a:off x="0" y="6701883"/>
            <a:ext cx="12192000" cy="1561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55053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B6CEF-4D42-DF68-1A1A-F8AB095EC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E94995D-F8DE-9FE0-F74D-E6614BE08295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da-DK" b="1">
                <a:solidFill>
                  <a:srgbClr val="FF0000"/>
                </a:solidFill>
              </a:rPr>
              <a:t>Datasikkerhed og privatliv</a:t>
            </a:r>
            <a:br>
              <a:rPr lang="da-DK" b="1">
                <a:solidFill>
                  <a:srgbClr val="FF0000"/>
                </a:solidFill>
              </a:rPr>
            </a:br>
            <a:r>
              <a:rPr lang="da-DK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EKSEMPEL</a:t>
            </a:r>
            <a:br>
              <a:rPr lang="da-DK">
                <a:solidFill>
                  <a:srgbClr val="FF0000"/>
                </a:solidFill>
              </a:rPr>
            </a:br>
            <a:r>
              <a:rPr lang="da-DK" sz="2400">
                <a:solidFill>
                  <a:srgbClr val="FF0000"/>
                </a:solidFill>
              </a:rPr>
              <a:t>Hvordan skolen vil overholde datasikkerhedsregler</a:t>
            </a:r>
            <a:endParaRPr lang="da-DK">
              <a:solidFill>
                <a:srgbClr val="FF0000"/>
              </a:solidFill>
            </a:endParaRPr>
          </a:p>
        </p:txBody>
      </p:sp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BD6BA45A-A51B-E7EE-E653-8CE48104CE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b="1">
                <a:solidFill>
                  <a:srgbClr val="FF0000"/>
                </a:solidFill>
              </a:rPr>
              <a:t>Diskuter fx: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Hvordan arbejder skolen med at regler bliver overholdt i en verden med mange tjenester?</a:t>
            </a:r>
          </a:p>
          <a:p>
            <a:pPr>
              <a:buFontTx/>
              <a:buChar char="-"/>
            </a:pPr>
            <a:r>
              <a:rPr lang="da-DK" sz="2200">
                <a:solidFill>
                  <a:srgbClr val="FF0000"/>
                </a:solidFill>
              </a:rPr>
              <a:t>Hvem kan man gå til med spørgsmål?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B353535A-651D-7ED9-34BA-CE0F983A58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234554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>
                <a:solidFill>
                  <a:srgbClr val="FF0000"/>
                </a:solidFill>
              </a:rPr>
              <a:t>Principper (Skriv her):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Skolen arbejder målretter på, at AI bliver brugt ansvarligt og i overensstemmelse med gældende regler.</a:t>
            </a:r>
          </a:p>
        </p:txBody>
      </p:sp>
      <p:sp>
        <p:nvSpPr>
          <p:cNvPr id="7" name="Pladsholder til indhold 5">
            <a:extLst>
              <a:ext uri="{FF2B5EF4-FFF2-40B4-BE49-F238E27FC236}">
                <a16:creationId xmlns:a16="http://schemas.microsoft.com/office/drawing/2014/main" id="{B8B73AA2-7B6B-1D52-39A3-6C63BC668454}"/>
              </a:ext>
            </a:extLst>
          </p:cNvPr>
          <p:cNvSpPr txBox="1">
            <a:spLocks/>
          </p:cNvSpPr>
          <p:nvPr/>
        </p:nvSpPr>
        <p:spPr>
          <a:xfrm>
            <a:off x="6172200" y="4332288"/>
            <a:ext cx="5181600" cy="18446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a-DK" sz="2000" b="1">
                <a:solidFill>
                  <a:srgbClr val="FF0000"/>
                </a:solidFill>
              </a:rPr>
              <a:t>Hvordan ser princippet ud i praksis eksempler: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Personalet informeres tydeligt om regler for brug af AI.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Der er plakater med regler og eksempler på lærerværelset</a:t>
            </a:r>
          </a:p>
          <a:p>
            <a:pPr>
              <a:buFontTx/>
              <a:buChar char="-"/>
            </a:pPr>
            <a:r>
              <a:rPr lang="da-DK" sz="2000">
                <a:solidFill>
                  <a:srgbClr val="FF0000"/>
                </a:solidFill>
              </a:rPr>
              <a:t>Lærerne ved, hvem de skal gå til med spørgsmål</a:t>
            </a:r>
          </a:p>
          <a:p>
            <a:pPr>
              <a:buFontTx/>
              <a:buChar char="-"/>
            </a:pPr>
            <a:endParaRPr lang="da-DK" sz="2000">
              <a:solidFill>
                <a:srgbClr val="FF0000"/>
              </a:solidFill>
            </a:endParaRP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B76FECE2-A70C-0F92-24FD-165175240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3888" y="6356349"/>
            <a:ext cx="989873" cy="397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959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A387DF4B60E974DAB5E2F836ACC2DC6" ma:contentTypeVersion="19" ma:contentTypeDescription="Opret et nyt dokument." ma:contentTypeScope="" ma:versionID="786563014560e8e8c46a753bac50ef24">
  <xsd:schema xmlns:xsd="http://www.w3.org/2001/XMLSchema" xmlns:xs="http://www.w3.org/2001/XMLSchema" xmlns:p="http://schemas.microsoft.com/office/2006/metadata/properties" xmlns:ns2="a6347ae7-1a67-4914-8492-9d458c666c20" xmlns:ns3="ff02efa4-ba27-4b97-abd7-8eaa8f6f8d6b" targetNamespace="http://schemas.microsoft.com/office/2006/metadata/properties" ma:root="true" ma:fieldsID="cbad8012cd0ea510d842b404c60a22d9" ns2:_="" ns3:_="">
    <xsd:import namespace="a6347ae7-1a67-4914-8492-9d458c666c20"/>
    <xsd:import namespace="ff02efa4-ba27-4b97-abd7-8eaa8f6f8d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347ae7-1a67-4914-8492-9d458c666c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ledmærker" ma:readOnly="false" ma:fieldId="{5cf76f15-5ced-4ddc-b409-7134ff3c332f}" ma:taxonomyMulti="true" ma:sspId="59e88f46-2cc6-472d-b5c7-e360ce3367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02efa4-ba27-4b97-abd7-8eaa8f6f8d6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9f5e779-a002-4e61-8aa4-832bdf730a4b}" ma:internalName="TaxCatchAll" ma:showField="CatchAllData" ma:web="ff02efa4-ba27-4b97-abd7-8eaa8f6f8d6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6347ae7-1a67-4914-8492-9d458c666c20">
      <Terms xmlns="http://schemas.microsoft.com/office/infopath/2007/PartnerControls"/>
    </lcf76f155ced4ddcb4097134ff3c332f>
    <TaxCatchAll xmlns="ff02efa4-ba27-4b97-abd7-8eaa8f6f8d6b" xsi:nil="true"/>
  </documentManagement>
</p:properties>
</file>

<file path=customXml/itemProps1.xml><?xml version="1.0" encoding="utf-8"?>
<ds:datastoreItem xmlns:ds="http://schemas.openxmlformats.org/officeDocument/2006/customXml" ds:itemID="{21F68807-E841-44F1-ADE6-6035FE7AF27B}"/>
</file>

<file path=customXml/itemProps2.xml><?xml version="1.0" encoding="utf-8"?>
<ds:datastoreItem xmlns:ds="http://schemas.openxmlformats.org/officeDocument/2006/customXml" ds:itemID="{B097326D-9D6E-4180-BD6B-B03A63933725}"/>
</file>

<file path=customXml/itemProps3.xml><?xml version="1.0" encoding="utf-8"?>
<ds:datastoreItem xmlns:ds="http://schemas.openxmlformats.org/officeDocument/2006/customXml" ds:itemID="{C08F34FD-24B2-482A-A505-FD23CCB31A68}"/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2139</Words>
  <Application>Microsoft Macintosh PowerPoint</Application>
  <PresentationFormat>Widescreen</PresentationFormat>
  <Paragraphs>199</Paragraphs>
  <Slides>19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6" baseType="lpstr">
      <vt:lpstr>Aptos</vt:lpstr>
      <vt:lpstr>Aptos Display</vt:lpstr>
      <vt:lpstr>Arial</vt:lpstr>
      <vt:lpstr>KBH</vt:lpstr>
      <vt:lpstr>KBH Black</vt:lpstr>
      <vt:lpstr>KBH Medium</vt:lpstr>
      <vt:lpstr>Office-tema</vt:lpstr>
      <vt:lpstr>Diskussionsværktøj</vt:lpstr>
      <vt:lpstr>Intro og vejledning</vt:lpstr>
      <vt:lpstr>Princip/retningslinjer kategorier AI i skolen</vt:lpstr>
      <vt:lpstr>PowerPoint-præsentation</vt:lpstr>
      <vt:lpstr>Brug af AI i undervisningen EKSEMPEL Skolens holdning til AI i undervisningen</vt:lpstr>
      <vt:lpstr>PowerPoint-præsentation</vt:lpstr>
      <vt:lpstr>Lærere og pædagogers brug af AI i arbejde og forberedelse EKSEMPEL Skolens holdning til AI i lærerens arbejde uden for klassen</vt:lpstr>
      <vt:lpstr>PowerPoint-præsentation</vt:lpstr>
      <vt:lpstr>Lærerens rolle og autoritet ift. brug af AI EKSEMPEL Hvem afgør, hvornår AI er brugt hensigtsmæssigt i undervisningen?</vt:lpstr>
      <vt:lpstr>PowerPoint-præsentation</vt:lpstr>
      <vt:lpstr>AI-dannelse EKSEMPEL Skolens syn på dens opgave ift. digital dannelse og AI?</vt:lpstr>
      <vt:lpstr>PowerPoint-præsentation</vt:lpstr>
      <vt:lpstr>Kommunikation internt og eksternt EKSEMPEL Skolens holdning til AI som hjælp og støtte til kommunikation på skolen</vt:lpstr>
      <vt:lpstr>PowerPoint-præsentation</vt:lpstr>
      <vt:lpstr>Differentiering, inklusion og lighed EKSEMPEL Kan AI bruges til at løfte eller støtte elever med særlige behov?</vt:lpstr>
      <vt:lpstr>PowerPoint-præsentation</vt:lpstr>
      <vt:lpstr>Innovation og udvikling EKSEMPEL Hvordan sikrer skolen, at personalet udvikler og afprøver AI-kompetencer</vt:lpstr>
      <vt:lpstr>PowerPoint-præsentation</vt:lpstr>
      <vt:lpstr>Datasikkerhed og privatliv EKSEMPEL Hvordan skolen vil overholde datasikkerhedsregler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Stina Odgaard-Sabally</dc:creator>
  <cp:lastModifiedBy>Stina Odgaard-Sabally</cp:lastModifiedBy>
  <cp:revision>7</cp:revision>
  <dcterms:created xsi:type="dcterms:W3CDTF">2026-06-17T08:58:25Z</dcterms:created>
  <dcterms:modified xsi:type="dcterms:W3CDTF">2026-06-19T10:11:54Z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0x0101007A387DF4B60E974DAB5E2F836ACC2DC6</vt:lpwstr>
  </property>
</Properties>
</file>